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27"/>
  </p:notesMasterIdLst>
  <p:sldIdLst>
    <p:sldId id="256" r:id="rId2"/>
    <p:sldId id="277" r:id="rId3"/>
    <p:sldId id="295" r:id="rId4"/>
    <p:sldId id="286" r:id="rId5"/>
    <p:sldId id="287" r:id="rId6"/>
    <p:sldId id="296" r:id="rId7"/>
    <p:sldId id="257" r:id="rId8"/>
    <p:sldId id="279" r:id="rId9"/>
    <p:sldId id="280" r:id="rId10"/>
    <p:sldId id="260" r:id="rId11"/>
    <p:sldId id="288" r:id="rId12"/>
    <p:sldId id="281" r:id="rId13"/>
    <p:sldId id="263" r:id="rId14"/>
    <p:sldId id="283" r:id="rId15"/>
    <p:sldId id="262" r:id="rId16"/>
    <p:sldId id="284" r:id="rId17"/>
    <p:sldId id="282" r:id="rId18"/>
    <p:sldId id="285" r:id="rId19"/>
    <p:sldId id="289" r:id="rId20"/>
    <p:sldId id="293" r:id="rId21"/>
    <p:sldId id="294" r:id="rId22"/>
    <p:sldId id="292" r:id="rId23"/>
    <p:sldId id="291" r:id="rId24"/>
    <p:sldId id="276" r:id="rId25"/>
    <p:sldId id="290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161" autoAdjust="0"/>
  </p:normalViewPr>
  <p:slideViewPr>
    <p:cSldViewPr>
      <p:cViewPr varScale="1">
        <p:scale>
          <a:sx n="65" d="100"/>
          <a:sy n="65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4335AFAA-C5B9-42CE-A19A-7A3139FF2AF8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09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1" name="TextShape 2"/>
          <p:cNvSpPr txBox="1"/>
          <p:nvPr/>
        </p:nvSpPr>
        <p:spPr>
          <a:xfrm>
            <a:off x="5179320" y="6513840"/>
            <a:ext cx="3962160" cy="34272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477D8FA2-3635-4AA0-BBCD-43CD53EC9F06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  <p:sp>
        <p:nvSpPr>
          <p:cNvPr id="182" name="TextShape 3"/>
          <p:cNvSpPr txBox="1"/>
          <p:nvPr/>
        </p:nvSpPr>
        <p:spPr>
          <a:xfrm>
            <a:off x="0" y="0"/>
            <a:ext cx="3962160" cy="3427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5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0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7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9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7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8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0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1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4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100" b="1" smtClean="0">
                <a:solidFill>
                  <a:srgbClr val="808080"/>
                </a:solidFill>
                <a:latin typeface="Trebuchet MS"/>
              </a:rPr>
              <a:t>21.6.19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0FC40D7E-E99D-41C2-AB60-1D5B67508552}" type="slidenum">
              <a:rPr lang="ru-RU" sz="1200" b="1" smtClean="0">
                <a:solidFill>
                  <a:srgbClr val="808080"/>
                </a:solidFill>
                <a:latin typeface="Trebuchet MS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3.png"/><Relationship Id="rId9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00.PNG"/><Relationship Id="rId7" Type="http://schemas.openxmlformats.org/officeDocument/2006/relationships/image" Target="../media/image4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3.png"/><Relationship Id="rId10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36154" y="1340768"/>
            <a:ext cx="8671692" cy="1099146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>
                <a:lumMod val="50000"/>
              </a:schemeClr>
            </a:solidFill>
            <a:round/>
          </a:ln>
        </p:spPr>
        <p:txBody>
          <a:bodyPr lIns="148680" tIns="148680" rIns="106560" bIns="106560" anchor="ctr"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Times New Roman"/>
              </a:rPr>
              <a:t>Дилатационные включения в упругом клине</a:t>
            </a:r>
            <a:endParaRPr dirty="0"/>
          </a:p>
        </p:txBody>
      </p:sp>
      <p:sp>
        <p:nvSpPr>
          <p:cNvPr id="49" name="CustomShape 2"/>
          <p:cNvSpPr/>
          <p:nvPr/>
        </p:nvSpPr>
        <p:spPr>
          <a:xfrm>
            <a:off x="564206" y="2564904"/>
            <a:ext cx="8015588" cy="39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</a:rPr>
              <a:t>Гудкина Жанна Вадимовна</a:t>
            </a:r>
            <a:endParaRPr sz="2200" baseline="30000" dirty="0"/>
          </a:p>
        </p:txBody>
      </p:sp>
      <p:sp>
        <p:nvSpPr>
          <p:cNvPr id="52" name="CustomShape 5"/>
          <p:cNvSpPr/>
          <p:nvPr/>
        </p:nvSpPr>
        <p:spPr>
          <a:xfrm>
            <a:off x="3060000" y="6346088"/>
            <a:ext cx="302400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23 июня 2021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974" y="118287"/>
            <a:ext cx="8671692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 механики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Высшая школа механики и процессов управления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74" y="3140968"/>
            <a:ext cx="867169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д. ф.-м. н.		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М.Ю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Гуткин</a:t>
            </a:r>
          </a:p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14600" algn="l"/>
                <a:tab pos="43434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14600" algn="l"/>
                <a:tab pos="43434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ф.-м. н., в. н. с., зав.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ФТИ РАН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Т.С. Аргунова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14600" algn="l"/>
                <a:tab pos="43434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14600" algn="l"/>
                <a:tab pos="43434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консультант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14600" algn="l"/>
                <a:tab pos="43434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ф.-м. н., с. н. с. лаборатории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ИПМаш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	          С.А. Красницкий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2"/>
          <p:cNvSpPr/>
          <p:nvPr/>
        </p:nvSpPr>
        <p:spPr>
          <a:xfrm>
            <a:off x="4571639" y="5701859"/>
            <a:ext cx="41045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8076" y="5005696"/>
            <a:ext cx="7207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компоненты напряжения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дилатационной нити, симметрично расположенной относительно граней клина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 угла раствора клина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точках (0.5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0), (0.5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(2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0), (2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0862"/>
            <a:ext cx="3716814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95" y="1273179"/>
            <a:ext cx="3783784" cy="36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15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Осевое напряжение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2"/>
          <p:cNvSpPr/>
          <p:nvPr/>
        </p:nvSpPr>
        <p:spPr>
          <a:xfrm>
            <a:off x="4571639" y="5701859"/>
            <a:ext cx="41045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7313" y="5272053"/>
            <a:ext cx="7207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осевой компоненты напряжений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разных значениях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а) на биссектрисе клина,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б) на поверхности клина,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3391"/>
            <a:ext cx="366279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55" y="1423391"/>
            <a:ext cx="3662790" cy="3600000"/>
          </a:xfrm>
          <a:prstGeom prst="rect">
            <a:avLst/>
          </a:prstGeom>
        </p:spPr>
      </p:pic>
      <p:sp>
        <p:nvSpPr>
          <p:cNvPr id="14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15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Осевое напряжение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28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0484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2"/>
          <p:cNvSpPr/>
          <p:nvPr/>
        </p:nvSpPr>
        <p:spPr>
          <a:xfrm>
            <a:off x="4571639" y="5701859"/>
            <a:ext cx="41045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1679" y="5541039"/>
            <a:ext cx="8280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зависимостей осевой компоненты напряжений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углового положения дилатационной нити относительно граней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клина с углом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4" y="1462459"/>
            <a:ext cx="3652174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24" y="1458241"/>
            <a:ext cx="3772455" cy="3600000"/>
          </a:xfrm>
          <a:prstGeom prst="rect">
            <a:avLst/>
          </a:prstGeom>
        </p:spPr>
      </p:pic>
      <p:sp>
        <p:nvSpPr>
          <p:cNvPr id="15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16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Произвольное положение нити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149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179512" y="2938860"/>
            <a:ext cx="8784976" cy="98028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>
                <a:lumMod val="50000"/>
              </a:schemeClr>
            </a:solidFill>
            <a:round/>
          </a:ln>
        </p:spPr>
        <p:txBody>
          <a:bodyPr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Карты напряжений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356" y="6021288"/>
                <a:ext cx="3821944" cy="62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6" y="6021288"/>
                <a:ext cx="3821944" cy="628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18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раствора клина 180° (</a:t>
            </a:r>
            <a:r>
              <a:rPr lang="el-GR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376" y="4509120"/>
                <a:ext cx="7872476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bSup>
                        <m:sSub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Sup>
                        <m:sSub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6" y="4509120"/>
                <a:ext cx="7872476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356" y="5229200"/>
                <a:ext cx="6318396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6" y="5229200"/>
                <a:ext cx="6318396" cy="284309"/>
              </a:xfrm>
              <a:prstGeom prst="rect">
                <a:avLst/>
              </a:prstGeom>
              <a:blipFill>
                <a:blip r:embed="rId6"/>
                <a:stretch>
                  <a:fillRect l="-289" r="-964" b="-39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504" y="2924944"/>
                <a:ext cx="8534644" cy="648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24944"/>
                <a:ext cx="8534644" cy="6486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3717032"/>
                <a:ext cx="7362977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17032"/>
                <a:ext cx="7362977" cy="282450"/>
              </a:xfrm>
              <a:prstGeom prst="rect">
                <a:avLst/>
              </a:prstGeom>
              <a:blipFill>
                <a:blip r:embed="rId8"/>
                <a:stretch>
                  <a:fillRect l="-249" t="-4348" r="-829" b="-36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017641"/>
                <a:ext cx="8819274" cy="542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17641"/>
                <a:ext cx="8819274" cy="5426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2356" y="1772756"/>
                <a:ext cx="8312981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[−7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6" y="1772756"/>
                <a:ext cx="8312981" cy="288092"/>
              </a:xfrm>
              <a:prstGeom prst="rect">
                <a:avLst/>
              </a:prstGeom>
              <a:blipFill>
                <a:blip r:embed="rId10"/>
                <a:stretch>
                  <a:fillRect l="-73" t="-2128" r="-147" b="-36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2356" y="2209036"/>
                <a:ext cx="7619458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6" y="2209036"/>
                <a:ext cx="7619458" cy="283860"/>
              </a:xfrm>
              <a:prstGeom prst="rect">
                <a:avLst/>
              </a:prstGeom>
              <a:blipFill>
                <a:blip r:embed="rId11"/>
                <a:stretch>
                  <a:fillRect l="-160" t="-4255" r="-720" b="-36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4346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3321471" cy="32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" y="3429360"/>
            <a:ext cx="3309474" cy="32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632"/>
            <a:ext cx="3331084" cy="32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992"/>
            <a:ext cx="3292469" cy="32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57367" y="1720840"/>
            <a:ext cx="21146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 дилатационной нити в упругом клине с углом раствора 180°: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(б)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(г)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Зеленым кружком отмечено положение нити.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-273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5530" y="-2738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φφ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328498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rφ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2849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2"/>
          <p:cNvSpPr/>
          <p:nvPr/>
        </p:nvSpPr>
        <p:spPr>
          <a:xfrm>
            <a:off x="4571639" y="5701859"/>
            <a:ext cx="41045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5478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5445224"/>
                <a:ext cx="8136202" cy="542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(−2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45224"/>
                <a:ext cx="8136202" cy="5429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730" y="6093296"/>
                <a:ext cx="7118937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0" y="6093296"/>
                <a:ext cx="7118937" cy="61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раствора клина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0° (</a:t>
            </a:r>
            <a:r>
              <a:rPr lang="el-GR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504" y="3140968"/>
                <a:ext cx="8323689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35845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40968"/>
                <a:ext cx="8323689" cy="672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3933056"/>
                <a:ext cx="8703858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[16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+3(2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33056"/>
                <a:ext cx="8703858" cy="5651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05730" y="4509120"/>
                <a:ext cx="3918765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0" y="4509120"/>
                <a:ext cx="3918765" cy="710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3817" y="837295"/>
                <a:ext cx="8050537" cy="542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35845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7" y="837295"/>
                <a:ext cx="8050537" cy="542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22356" y="1495693"/>
                <a:ext cx="8762206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+9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6" y="1495693"/>
                <a:ext cx="8762206" cy="5651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22356" y="2113404"/>
                <a:ext cx="6819559" cy="620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6" y="2113404"/>
                <a:ext cx="6819559" cy="620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588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76" y="3427226"/>
            <a:ext cx="3208359" cy="32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" y="3451102"/>
            <a:ext cx="3246493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26" y="116992"/>
            <a:ext cx="3233660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992"/>
            <a:ext cx="3188469" cy="32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32306" y="1305342"/>
            <a:ext cx="23396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 дилатационной нити в упругом клине с углом раствора 360°: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(б)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(в)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(г)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Прямыми штриховыми линиями на картах (а) и (г) показаны разрезы. Зеленым кружком отмечено положение нити.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1566" y="-273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-2738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φφ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36512" y="328498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rφ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327569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467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" y="3428640"/>
            <a:ext cx="3304513" cy="32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84" y="61525"/>
            <a:ext cx="3247136" cy="32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" y="61525"/>
            <a:ext cx="3240000" cy="324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56906" y="1582340"/>
            <a:ext cx="21795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 дилатационной нити в бесконечной упругой среде без свободных поверхностей.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(б)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(г)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Зеленым кружком отмечено положение нити.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38652"/>
            <a:ext cx="3304944" cy="324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36512" y="-9939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-99392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φφ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36512" y="328498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rφ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32849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" y="3404099"/>
            <a:ext cx="3273061" cy="32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" y="45043"/>
            <a:ext cx="3279673" cy="32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42" y="44624"/>
            <a:ext cx="3279432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-366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-273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933056"/>
            <a:ext cx="540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дилатационной нити в упругом клине с углом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(а), 360° (б) и в бесконечной однородной упругой среде (в).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Прямой штриховой линией на карте (б) показан разрез. Зеленым кружком отмечено положение нити.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22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Нанопроволоки типа «ядро-оболочка»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" y="1684103"/>
            <a:ext cx="2353003" cy="1657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4103"/>
            <a:ext cx="2048161" cy="2057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 r="3061" b="-1"/>
          <a:stretch/>
        </p:blipFill>
        <p:spPr>
          <a:xfrm>
            <a:off x="283038" y="4151022"/>
            <a:ext cx="2031635" cy="2109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" r="1833"/>
          <a:stretch/>
        </p:blipFill>
        <p:spPr>
          <a:xfrm>
            <a:off x="4596031" y="4082889"/>
            <a:ext cx="2160240" cy="22169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2355" y="846509"/>
            <a:ext cx="8880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композитных НП типа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«ядро-оболочка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различной огранкой ядра и оболочки: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5288" y="1602666"/>
            <a:ext cx="2176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треугольной;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Jenichen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Crystal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427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21-23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1619508"/>
            <a:ext cx="2463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et al.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 of Materials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(2012) 10665-10671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7528" y="4077072"/>
            <a:ext cx="2229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шестиугольной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Jenichen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B. et al. Journal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Crystal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(2015)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1-6)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5304" y="4005064"/>
            <a:ext cx="2232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восьмиугольной.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Ollivier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et al. Journal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Crystal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363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(2013)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158-163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" y="3438652"/>
            <a:ext cx="3252342" cy="33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8691"/>
            <a:ext cx="3246695" cy="32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" y="116992"/>
            <a:ext cx="3272993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353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933056"/>
            <a:ext cx="540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дилатационной нити в упругом клине с углом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раствора: 180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(а), 360° (б) и в бесконечной однородной упругой среде (в).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Прямой пунктирной линией на карте (а) показана граница клина. Зеленым кружком отмечено положение нити.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7810"/>
            <a:ext cx="3279593" cy="32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" y="115657"/>
            <a:ext cx="3266341" cy="32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" y="3449385"/>
            <a:ext cx="3246585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353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933056"/>
            <a:ext cx="5400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дилатационной нити в упругом клине с углом раствора: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(а), 360° (б) и в бесконечной однородной упругой среде (в).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Зеленым кружком отмечено положение нити.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" y="3438652"/>
            <a:ext cx="3272993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64" y="116992"/>
            <a:ext cx="3259918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" y="116992"/>
            <a:ext cx="3266503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353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933056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дилатационной нити в упругом клине с углом раствора: 180° (а), 360° (б) и в бесконечной однородной упругой среде (в).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Прямой пунктирной линией на карте (а) показана граница клина. Прямой штриховой линией на карте (б) показан разрез. Зеленым кружком отмечено положение нити.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8" y="3457287"/>
            <a:ext cx="3364898" cy="32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33" y="3457287"/>
            <a:ext cx="3273061" cy="32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49" y="116992"/>
            <a:ext cx="3342709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9" y="107815"/>
            <a:ext cx="3365753" cy="324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93859" y="751344"/>
            <a:ext cx="22501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 дилатационного включения в виде бесконечного цилиндра с поперечным сечением в форме кольцевого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бесконечной упругой среде без свободных поверхностей. (а)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(б)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(в)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(г)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Напряжения даны в единицах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Зеленой фигурой отмечено положение включения.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96" y="-273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55530" y="-2738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φφ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496" y="328498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rφ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32849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8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sp>
        <p:nvSpPr>
          <p:cNvPr id="2" name="Прямоугольник 1"/>
          <p:cNvSpPr/>
          <p:nvPr/>
        </p:nvSpPr>
        <p:spPr>
          <a:xfrm>
            <a:off x="33120" y="823269"/>
            <a:ext cx="9044640" cy="563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Опубликована статья: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Zh.V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Gudkina,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M.Yu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Gutkin, S.A.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Krasnitckii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T.S. Argunova.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misfit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stresses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dilatation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nanoheterostructures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angular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1695,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1,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No. 012014 (4 pages).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работы доложены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7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конференциях: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«Международная зимняя школа-конференция по физике полупроводников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Зеленогорск.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Petersburg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2020. Санкт-Петербург, 2021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APM 2020,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Saint Petersburg,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молодежная конференция по физике полупроводников 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полупроводниковой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наноэлектронике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Санкт-Петербург,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СПФКС-21,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Екатеринбург,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г.; получен Диплом за лучший стендовый доклад.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Международная конференция «Физика конденсированных состояний», посвященная 90-летию со дня рождения академика Ю.А.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Осипьяна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(1931-2008); г. Черноголовка,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APM-21, Saint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Petersburg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выполнена при поддержке проекта РФФИ №19-29-12041 (руководитель – к.ф.-м.н. Т. С. Аргунова).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публикаций на тему ВКР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320" y="869906"/>
            <a:ext cx="9139679" cy="579945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SzPct val="100000"/>
              <a:buFont typeface="Courier New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аналитические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 в  пространстве  Меллина  для  полей  напряжений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дилатационной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нити в клине с произвольным углом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раствора. В случае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  раствора  180°  и  360°  аналитически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найдено обратное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 Меллина  и  в  явном  виде  выписаны  ненулевые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тензора  напряжений  нити.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100000"/>
              <a:buFont typeface="Courier New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100000"/>
              <a:buFont typeface="Courier New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Найденное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удовлетворяет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уравнениям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  и  граничным  условиям  на  свободных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поверхностях клиновидного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buSzPct val="100000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Courier New" pitchFamily="49" charset="0"/>
              <a:buChar char="o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Свободные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поверхности сильно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искажают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распределение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поля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напряжений.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Courier New" pitchFamily="49" charset="0"/>
              <a:buChar char="o"/>
            </a:pP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Courier New" pitchFamily="49" charset="0"/>
              <a:buChar char="o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общем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виде получено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решение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для дилатационного включения 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виде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бесконечного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цилиндра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поперечным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сечением в форме кольцевого сектора.</a:t>
            </a:r>
          </a:p>
          <a:p>
            <a:pPr marL="342900" indent="-342900">
              <a:lnSpc>
                <a:spcPct val="100000"/>
              </a:lnSpc>
              <a:buSzPct val="100000"/>
              <a:buFont typeface="Courier New" pitchFamily="49" charset="0"/>
              <a:buChar char="o"/>
            </a:pP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SzPct val="100000"/>
              <a:buFont typeface="Courier New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в работе решения можно 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теоретических моделей напряжений несоответствия в композитных нанопроволоках типа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ядро-оболочка»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ограненными межфазной границей и  поверхностью оболочки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SzPct val="100000"/>
              <a:buFont typeface="Courier New" pitchFamily="49" charset="0"/>
              <a:buChar char="o"/>
            </a:pPr>
            <a:endParaRPr dirty="0"/>
          </a:p>
        </p:txBody>
      </p:sp>
      <p:sp>
        <p:nvSpPr>
          <p:cNvPr id="179" name="CustomShape 4"/>
          <p:cNvSpPr/>
          <p:nvPr/>
        </p:nvSpPr>
        <p:spPr>
          <a:xfrm>
            <a:off x="1871820" y="6040767"/>
            <a:ext cx="5400360" cy="64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12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98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22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Упругие модели НП типа «ядро-оболочка»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b="703"/>
          <a:stretch/>
        </p:blipFill>
        <p:spPr>
          <a:xfrm>
            <a:off x="137045" y="857008"/>
            <a:ext cx="1604872" cy="16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95" y="860498"/>
            <a:ext cx="1962693" cy="16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2492896"/>
            <a:ext cx="4680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Осесимметричные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Gutkin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Yu. et al. Journal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Physics: Condensed Matter.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(2000) 5391;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Kolesnikova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et al.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Philosophical Magazine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(2004) 501-506.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45" y="872896"/>
            <a:ext cx="1728805" cy="16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2492896"/>
            <a:ext cx="4290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Учитывающие огранку границы раздела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Krasnitckii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et al. Journal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Physics: 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(2016) 012022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Zou  W.  N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et al. International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Solids and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(2012) 1627-1636.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" y="4532748"/>
            <a:ext cx="1703937" cy="16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96" y="616704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Учитывающие огранку внешней поверхности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8768" y="6165304"/>
            <a:ext cx="405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Учитывающие локальную огранку внешней поверхности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3457" y="4697849"/>
            <a:ext cx="2708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et al. Mechanics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(2014) 86-97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 C. et al.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 Journal  of  Mechanical 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(2017) 142-150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90" y="4532748"/>
            <a:ext cx="290191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22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работы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355" y="897101"/>
            <a:ext cx="88807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работы: получить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аналитическое решение граничной задачи теории упругости для дилатационной нити в упругом клине.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поставленной задачи в пространстве Меллина.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обращение (аналитически или численно) образов Меллина в решение для реального пространства.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Выполнить визуализацию полученного решения с помощью графиков и карт напряжений в поперечном сечении клина.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Проверить решение на выполнение уравнений равновесия теории упругости и граничных условий задачи.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Сравнить полученное решение с решением для такого же включения в бесконечной упругой среде.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0080" y="5373216"/>
                <a:ext cx="1650195" cy="390748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𝜓</m:t>
                      </m:r>
                      <m:r>
                        <a:rPr lang="ru-RU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0" y="5373216"/>
                <a:ext cx="1650195" cy="390748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56" y="44624"/>
            <a:ext cx="76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283" y="3789040"/>
            <a:ext cx="712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Пластическая дисторсия такого дефекта: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1420" y="4176137"/>
                <a:ext cx="2799613" cy="521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0" y="4176137"/>
                <a:ext cx="2799613" cy="521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59832" y="4281070"/>
            <a:ext cx="8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6518" y="4149080"/>
                <a:ext cx="1585562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18" y="4149080"/>
                <a:ext cx="1585562" cy="526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50934" y="3212976"/>
            <a:ext cx="884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Дилатационная нить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координатами 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 клиновидном упругом теле со свободными поверхностями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= ±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104" y="4725144"/>
            <a:ext cx="884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Для определения поля напряжений этого дефекта введем функцию напряжений </a:t>
            </a:r>
            <a:r>
              <a:rPr lang="ru-RU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Эри </a:t>
            </a: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в виде </a:t>
            </a:r>
            <a:r>
              <a:rPr lang="ru-RU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суммы: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08720"/>
            <a:ext cx="3024336" cy="2270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7372" y="5970690"/>
                <a:ext cx="1055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" y="5970690"/>
                <a:ext cx="1055610" cy="276999"/>
              </a:xfrm>
              <a:prstGeom prst="rect">
                <a:avLst/>
              </a:prstGeom>
              <a:blipFill>
                <a:blip r:embed="rId8"/>
                <a:stretch>
                  <a:fillRect l="-5202" t="-4348" r="-4624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7372" y="6454415"/>
                <a:ext cx="152176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" y="6454415"/>
                <a:ext cx="1521763" cy="298415"/>
              </a:xfrm>
              <a:prstGeom prst="rect">
                <a:avLst/>
              </a:prstGeom>
              <a:blipFill>
                <a:blip r:embed="rId9"/>
                <a:stretch>
                  <a:fillRect l="-3614" r="-3213" b="-26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5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-8677" y="-15963"/>
            <a:ext cx="9134640" cy="779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/>
            </a:solidFill>
            <a:round/>
          </a:ln>
        </p:spPr>
      </p:sp>
      <p:pic>
        <p:nvPicPr>
          <p:cNvPr id="22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8340546" y="80176"/>
            <a:ext cx="662513" cy="654955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5004" b="6330"/>
          <a:stretch/>
        </p:blipFill>
        <p:spPr>
          <a:xfrm>
            <a:off x="7584750" y="80176"/>
            <a:ext cx="754898" cy="700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56" y="159023"/>
            <a:ext cx="76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процедура решения граничных задач в клине  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9018" y="832536"/>
                <a:ext cx="2808312" cy="613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18" y="832536"/>
                <a:ext cx="2808312" cy="613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2356" y="1916832"/>
                <a:ext cx="5949064" cy="279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6" y="1916832"/>
                <a:ext cx="5949064" cy="279885"/>
              </a:xfrm>
              <a:prstGeom prst="rect">
                <a:avLst/>
              </a:prstGeom>
              <a:blipFill>
                <a:blip r:embed="rId5"/>
                <a:stretch>
                  <a:fillRect l="-922" t="-4348" r="-512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618" y="2780928"/>
                <a:ext cx="3798348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8" y="2780928"/>
                <a:ext cx="3798348" cy="1025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9646" y="906713"/>
            <a:ext cx="495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Меллина для функций напряжения Эри: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85" y="1465568"/>
            <a:ext cx="696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решение бигармонического уравнения будем искать в виде: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42" y="2348880"/>
            <a:ext cx="696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решение можно записать следующим образом: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5" y="3861048"/>
            <a:ext cx="896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Ненулевые компоненты тензора напряжений дилатационной нити в упругом клине определяются обратными преобразованиями Меллина: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618" y="4581128"/>
                <a:ext cx="3834768" cy="640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8" y="4581128"/>
                <a:ext cx="3834768" cy="6407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198" y="5373216"/>
                <a:ext cx="3654975" cy="63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8" y="5373216"/>
                <a:ext cx="3654975" cy="6323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197" y="6158645"/>
                <a:ext cx="3704347" cy="63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6158645"/>
                <a:ext cx="3704347" cy="6323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4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374104" y="6404616"/>
            <a:ext cx="821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19" name="CustomShape 3"/>
          <p:cNvSpPr/>
          <p:nvPr/>
        </p:nvSpPr>
        <p:spPr>
          <a:xfrm>
            <a:off x="179512" y="2938860"/>
            <a:ext cx="8784976" cy="98028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5840">
            <a:solidFill>
              <a:schemeClr val="accent1">
                <a:lumMod val="50000"/>
              </a:schemeClr>
            </a:solidFill>
            <a:round/>
          </a:ln>
        </p:spPr>
        <p:txBody>
          <a:bodyPr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Распределения напряжений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" y="80843"/>
            <a:ext cx="3262500" cy="3132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374104" y="6404616"/>
            <a:ext cx="821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2276872"/>
            <a:ext cx="2339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ненулевых компонент тензора напряжений дилатационной нити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(а),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ru-RU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(б),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ru-RU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rφ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(в),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(г) в случае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=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0.5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Штриховые кривые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случаю бесконечной упругой среды без свободных поверхностей. Напряжения даны в единицах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" y="3385282"/>
            <a:ext cx="3289380" cy="318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53" y="80843"/>
            <a:ext cx="3291892" cy="313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0" y="3413772"/>
            <a:ext cx="3250434" cy="320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-366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-366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3356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84" y="114547"/>
            <a:ext cx="2254834" cy="18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6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374104" y="6404616"/>
            <a:ext cx="821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75193" y="2512055"/>
            <a:ext cx="2252122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ненулевых компонент тензора напряжений дилатационной нити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rr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(а),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φφ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(б),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rφ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(в),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zz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(г) в случае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=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Штриховые кривые соответствуют случаю бесконечной упругой среды без свободных поверхностей. Напряжения даны в единицах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9103"/>
            <a:ext cx="3370212" cy="316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9103"/>
            <a:ext cx="3338622" cy="31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04910"/>
            <a:ext cx="3411693" cy="316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03326"/>
            <a:ext cx="3370212" cy="316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60432" y="6474822"/>
            <a:ext cx="66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353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34197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34197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91" y="111186"/>
            <a:ext cx="2248375" cy="1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</Template>
  <TotalTime>3686</TotalTime>
  <Words>1414</Words>
  <Application>Microsoft Office PowerPoint</Application>
  <PresentationFormat>Экран (4:3)</PresentationFormat>
  <Paragraphs>200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MS Mincho</vt:lpstr>
      <vt:lpstr>Arial</vt:lpstr>
      <vt:lpstr>Calibri</vt:lpstr>
      <vt:lpstr>Calibri Light</vt:lpstr>
      <vt:lpstr>Cambria Math</vt:lpstr>
      <vt:lpstr>Courier New</vt:lpstr>
      <vt:lpstr>DejaVu Sans</vt:lpstr>
      <vt:lpstr>Symbol</vt:lpstr>
      <vt:lpstr>Times New Roman</vt:lpstr>
      <vt:lpstr>Trebuchet MS</vt:lpstr>
      <vt:lpstr>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Zhanna</dc:creator>
  <cp:lastModifiedBy>Zhanna</cp:lastModifiedBy>
  <cp:revision>320</cp:revision>
  <cp:lastPrinted>2019-06-24T11:15:43Z</cp:lastPrinted>
  <dcterms:modified xsi:type="dcterms:W3CDTF">2021-06-23T08:14:10Z</dcterms:modified>
</cp:coreProperties>
</file>