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лемазов Александр Вячеславович" initials="КАВ" lastIdx="1" clrIdx="0">
    <p:extLst>
      <p:ext uri="{19B8F6BF-5375-455C-9EA6-DF929625EA0E}">
        <p15:presenceInfo xmlns:p15="http://schemas.microsoft.com/office/powerpoint/2012/main" userId="S::klemazov.av@edu.spbstu.ru::23b79196-bb19-410f-aca2-c50c71c951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636" y="84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5T14:22:53.89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0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3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8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56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11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3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5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5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8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7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0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22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2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041E3-BD41-4861-80A3-AE577AB3150F}"/>
              </a:ext>
            </a:extLst>
          </p:cNvPr>
          <p:cNvSpPr txBox="1"/>
          <p:nvPr/>
        </p:nvSpPr>
        <p:spPr>
          <a:xfrm>
            <a:off x="2063553" y="1700809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«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Исследование возможности применения методов топологической оптимизации к проектированию лопасти ветрогенератора</a:t>
            </a:r>
            <a:r>
              <a:rPr lang="ru-RU" sz="2800" dirty="0"/>
              <a:t>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E1FFD-E145-46B1-8E1F-66A3E85D75C2}"/>
              </a:ext>
            </a:extLst>
          </p:cNvPr>
          <p:cNvSpPr txBox="1"/>
          <p:nvPr/>
        </p:nvSpPr>
        <p:spPr>
          <a:xfrm>
            <a:off x="5303912" y="4509120"/>
            <a:ext cx="633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Докладчик: </a:t>
            </a:r>
            <a:r>
              <a:rPr lang="ru-RU" dirty="0"/>
              <a:t>студент 3631503/70301 гр.  Клемазов А.В.</a:t>
            </a:r>
          </a:p>
          <a:p>
            <a:r>
              <a:rPr lang="ru-RU" b="1" dirty="0"/>
              <a:t>Научный руководитель: </a:t>
            </a:r>
            <a:r>
              <a:rPr lang="ru-RU" dirty="0"/>
              <a:t>доцент, к. т. н. Новокшенов А. Д.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B1CE9-E827-476D-A958-802D7CC42EBD}"/>
              </a:ext>
            </a:extLst>
          </p:cNvPr>
          <p:cNvSpPr txBox="1"/>
          <p:nvPr/>
        </p:nvSpPr>
        <p:spPr>
          <a:xfrm>
            <a:off x="4835121" y="6309320"/>
            <a:ext cx="252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Санкт-Петербург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1112897" y="6119194"/>
            <a:ext cx="98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B57D3-5DFF-4B15-AA01-369C341949EA}"/>
              </a:ext>
            </a:extLst>
          </p:cNvPr>
          <p:cNvPicPr/>
          <p:nvPr/>
        </p:nvPicPr>
        <p:blipFill rotWithShape="1">
          <a:blip r:embed="rId3"/>
          <a:srcRect l="14584" t="5999" r="20833" b="12963"/>
          <a:stretch/>
        </p:blipFill>
        <p:spPr>
          <a:xfrm>
            <a:off x="1553351" y="2734676"/>
            <a:ext cx="2861769" cy="17744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485701-37EA-4A6E-9BB9-4DA1F175697D}"/>
              </a:ext>
            </a:extLst>
          </p:cNvPr>
          <p:cNvPicPr/>
          <p:nvPr/>
        </p:nvPicPr>
        <p:blipFill rotWithShape="1">
          <a:blip r:embed="rId4"/>
          <a:srcRect l="13894" t="9254" r="13190" b="12904"/>
          <a:stretch/>
        </p:blipFill>
        <p:spPr>
          <a:xfrm>
            <a:off x="1533193" y="4725351"/>
            <a:ext cx="2902084" cy="17065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ED093-A659-4A85-B31B-5B1979C8C023}"/>
              </a:ext>
            </a:extLst>
          </p:cNvPr>
          <p:cNvPicPr/>
          <p:nvPr/>
        </p:nvPicPr>
        <p:blipFill rotWithShape="1">
          <a:blip r:embed="rId5"/>
          <a:srcRect l="10417" t="11321" r="6250" b="13208"/>
          <a:stretch/>
        </p:blipFill>
        <p:spPr>
          <a:xfrm>
            <a:off x="1533193" y="1238699"/>
            <a:ext cx="2903140" cy="1513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70F208-3B44-45F2-815B-A8F60AA5E235}"/>
              </a:ext>
            </a:extLst>
          </p:cNvPr>
          <p:cNvPicPr/>
          <p:nvPr/>
        </p:nvPicPr>
        <p:blipFill rotWithShape="1">
          <a:blip r:embed="rId6"/>
          <a:srcRect l="16030" t="6448" r="10563" b="11926"/>
          <a:stretch/>
        </p:blipFill>
        <p:spPr>
          <a:xfrm>
            <a:off x="4435279" y="2758948"/>
            <a:ext cx="3191900" cy="1774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581C1A-C187-4CA3-AEA5-15892E84D137}"/>
              </a:ext>
            </a:extLst>
          </p:cNvPr>
          <p:cNvPicPr/>
          <p:nvPr/>
        </p:nvPicPr>
        <p:blipFill rotWithShape="1">
          <a:blip r:embed="rId7"/>
          <a:srcRect l="11611" t="1991" r="2371" b="2466"/>
          <a:stretch/>
        </p:blipFill>
        <p:spPr>
          <a:xfrm>
            <a:off x="4435278" y="4749624"/>
            <a:ext cx="3119695" cy="18138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BC8AC1-A81D-4810-8406-2AA120CA1297}"/>
              </a:ext>
            </a:extLst>
          </p:cNvPr>
          <p:cNvPicPr/>
          <p:nvPr/>
        </p:nvPicPr>
        <p:blipFill rotWithShape="1">
          <a:blip r:embed="rId8"/>
          <a:srcRect l="9886" t="11313" r="1726" b="11313"/>
          <a:stretch/>
        </p:blipFill>
        <p:spPr>
          <a:xfrm>
            <a:off x="4436332" y="1225510"/>
            <a:ext cx="3252087" cy="150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D790B-2779-414D-9700-EC6121D798C2}"/>
                  </a:ext>
                </a:extLst>
              </p:cNvPr>
              <p:cNvSpPr txBox="1"/>
              <p:nvPr/>
            </p:nvSpPr>
            <p:spPr>
              <a:xfrm>
                <a:off x="1226281" y="583920"/>
                <a:ext cx="3515908" cy="772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0.3</a:t>
                </a: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[2; 16]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/>
                  <a:t>мм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D790B-2779-414D-9700-EC6121D7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81" y="583920"/>
                <a:ext cx="3515908" cy="772584"/>
              </a:xfrm>
              <a:prstGeom prst="rect">
                <a:avLst/>
              </a:prstGeom>
              <a:blipFill>
                <a:blip r:embed="rId9"/>
                <a:stretch>
                  <a:fillRect t="-4724" b="-7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81561B-BDAB-4BF0-B2D5-D61F9A358CA3}"/>
                  </a:ext>
                </a:extLst>
              </p:cNvPr>
              <p:cNvSpPr txBox="1"/>
              <p:nvPr/>
            </p:nvSpPr>
            <p:spPr>
              <a:xfrm>
                <a:off x="4268457" y="571544"/>
                <a:ext cx="3576572" cy="772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0.15</a:t>
                </a: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[2; 16]</a:t>
                </a:r>
                <a:r>
                  <a:rPr lang="ru-RU" dirty="0"/>
                  <a:t>, мм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81561B-BDAB-4BF0-B2D5-D61F9A35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57" y="571544"/>
                <a:ext cx="3576572" cy="772584"/>
              </a:xfrm>
              <a:prstGeom prst="rect">
                <a:avLst/>
              </a:prstGeom>
              <a:blipFill>
                <a:blip r:embed="rId10"/>
                <a:stretch>
                  <a:fillRect t="-4762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574FFD-7A5B-431B-AFFA-3A1E1B88A833}"/>
                  </a:ext>
                </a:extLst>
              </p:cNvPr>
              <p:cNvSpPr txBox="1"/>
              <p:nvPr/>
            </p:nvSpPr>
            <p:spPr>
              <a:xfrm>
                <a:off x="7330624" y="491090"/>
                <a:ext cx="3809160" cy="772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</a:t>
                </a:r>
                <a:r>
                  <a:rPr lang="en-US" dirty="0"/>
                  <a:t>1</a:t>
                </a:r>
                <a:endParaRPr lang="ru-RU" dirty="0"/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[2; inf]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/>
                  <a:t>мм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574FFD-7A5B-431B-AFFA-3A1E1B88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24" y="491090"/>
                <a:ext cx="3809160" cy="772584"/>
              </a:xfrm>
              <a:prstGeom prst="rect">
                <a:avLst/>
              </a:prstGeom>
              <a:blipFill>
                <a:blip r:embed="rId11"/>
                <a:stretch>
                  <a:fillRect t="-4762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CF47C7-0DC0-46E3-87AD-D507CBCFBAB6}"/>
              </a:ext>
            </a:extLst>
          </p:cNvPr>
          <p:cNvPicPr/>
          <p:nvPr/>
        </p:nvPicPr>
        <p:blipFill rotWithShape="1">
          <a:blip r:embed="rId12"/>
          <a:srcRect l="11611" t="6964" r="4419" b="5998"/>
          <a:stretch/>
        </p:blipFill>
        <p:spPr>
          <a:xfrm>
            <a:off x="7688418" y="2755474"/>
            <a:ext cx="3232117" cy="17744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7EA685-611A-4099-848F-0CCD7B578E0B}"/>
              </a:ext>
            </a:extLst>
          </p:cNvPr>
          <p:cNvPicPr/>
          <p:nvPr/>
        </p:nvPicPr>
        <p:blipFill rotWithShape="1">
          <a:blip r:embed="rId13"/>
          <a:srcRect l="10310" t="6448" r="13394" b="2943"/>
          <a:stretch/>
        </p:blipFill>
        <p:spPr>
          <a:xfrm>
            <a:off x="7549874" y="4646533"/>
            <a:ext cx="3370661" cy="19169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F84FEE-2561-4760-9C04-EE11AAA77058}"/>
              </a:ext>
            </a:extLst>
          </p:cNvPr>
          <p:cNvPicPr/>
          <p:nvPr/>
        </p:nvPicPr>
        <p:blipFill rotWithShape="1">
          <a:blip r:embed="rId14"/>
          <a:srcRect l="8756" t="12757" r="1339" b="6900"/>
          <a:stretch/>
        </p:blipFill>
        <p:spPr>
          <a:xfrm>
            <a:off x="7634446" y="1226848"/>
            <a:ext cx="3179696" cy="135968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ED7BEF9-16EF-4201-B3B7-222D5B75743D}"/>
              </a:ext>
            </a:extLst>
          </p:cNvPr>
          <p:cNvSpPr/>
          <p:nvPr/>
        </p:nvSpPr>
        <p:spPr bwMode="auto">
          <a:xfrm>
            <a:off x="7039858" y="4422262"/>
            <a:ext cx="838966" cy="45943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4156B5-1040-4E24-98E7-0121DFFD3121}"/>
              </a:ext>
            </a:extLst>
          </p:cNvPr>
          <p:cNvPicPr/>
          <p:nvPr/>
        </p:nvPicPr>
        <p:blipFill rotWithShape="1">
          <a:blip r:embed="rId15"/>
          <a:srcRect l="171" t="3269" r="87380" b="63176"/>
          <a:stretch/>
        </p:blipFill>
        <p:spPr bwMode="auto">
          <a:xfrm>
            <a:off x="17638" y="2481671"/>
            <a:ext cx="1538375" cy="2479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C4B4AD0-D7C5-45F6-A4CC-98C61C18300F}"/>
              </a:ext>
            </a:extLst>
          </p:cNvPr>
          <p:cNvPicPr/>
          <p:nvPr/>
        </p:nvPicPr>
        <p:blipFill rotWithShape="1">
          <a:blip r:embed="rId14"/>
          <a:srcRect l="8756" t="12757" r="1339" b="6900"/>
          <a:stretch/>
        </p:blipFill>
        <p:spPr>
          <a:xfrm>
            <a:off x="7627178" y="1245768"/>
            <a:ext cx="3293358" cy="15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992544" y="60932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960D4-D945-41E6-8AB3-FFD1592E1715}"/>
              </a:ext>
            </a:extLst>
          </p:cNvPr>
          <p:cNvSpPr txBox="1"/>
          <p:nvPr/>
        </p:nvSpPr>
        <p:spPr>
          <a:xfrm>
            <a:off x="2855640" y="479715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Полученные результаты схожи с теми, что были получены для первой задачи:</a:t>
            </a:r>
          </a:p>
          <a:p>
            <a:r>
              <a:rPr lang="ru-RU" dirty="0"/>
              <a:t>-</a:t>
            </a:r>
            <a:r>
              <a:rPr lang="en-US" dirty="0"/>
              <a:t>X-</a:t>
            </a:r>
            <a:r>
              <a:rPr lang="ru-RU" dirty="0"/>
              <a:t>образная структура внутри пространства оптимизации</a:t>
            </a:r>
          </a:p>
          <a:p>
            <a:r>
              <a:rPr lang="ru-RU" dirty="0"/>
              <a:t>-Продольные стрежни на поверхности цилиндра, сверху и снизу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FB83B-D926-4F17-8262-F40EA24E0DD6}"/>
              </a:ext>
            </a:extLst>
          </p:cNvPr>
          <p:cNvPicPr/>
          <p:nvPr/>
        </p:nvPicPr>
        <p:blipFill rotWithShape="1">
          <a:blip r:embed="rId3"/>
          <a:srcRect l="14079" t="2703" r="18650" b="2703"/>
          <a:stretch/>
        </p:blipFill>
        <p:spPr>
          <a:xfrm>
            <a:off x="2711624" y="1242288"/>
            <a:ext cx="3465167" cy="2520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38C726-E709-4082-B07C-A1BF04A05C6F}"/>
              </a:ext>
            </a:extLst>
          </p:cNvPr>
          <p:cNvPicPr/>
          <p:nvPr/>
        </p:nvPicPr>
        <p:blipFill rotWithShape="1">
          <a:blip r:embed="rId4"/>
          <a:srcRect l="12122" t="9840" r="7568" b="8196"/>
          <a:stretch/>
        </p:blipFill>
        <p:spPr>
          <a:xfrm>
            <a:off x="6168010" y="1347155"/>
            <a:ext cx="3816424" cy="216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CF9502-8165-4568-A95E-018691128298}"/>
                  </a:ext>
                </a:extLst>
              </p:cNvPr>
              <p:cNvSpPr txBox="1"/>
              <p:nvPr/>
            </p:nvSpPr>
            <p:spPr>
              <a:xfrm>
                <a:off x="4115780" y="3956694"/>
                <a:ext cx="43924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sz="1800" dirty="0"/>
                  <a:t> </a:t>
                </a:r>
                <a:r>
                  <a:rPr lang="en-US" sz="1800" dirty="0"/>
                  <a:t>&lt; </a:t>
                </a:r>
                <a:r>
                  <a:rPr lang="ru-RU" sz="1800" dirty="0"/>
                  <a:t>0.</a:t>
                </a:r>
                <a:r>
                  <a:rPr lang="en-US" sz="1800" dirty="0"/>
                  <a:t>0</a:t>
                </a:r>
                <a:r>
                  <a:rPr lang="ru-RU" sz="1800" dirty="0"/>
                  <a:t>5</a:t>
                </a:r>
                <a:r>
                  <a:rPr lang="en-US" dirty="0"/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и</a:t>
                </a:r>
                <a:r>
                  <a:rPr lang="en-US" dirty="0"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[2; 32]</a:t>
                </a:r>
                <a:endParaRPr lang="ru-RU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CF9502-8165-4568-A95E-018691128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80" y="3956694"/>
                <a:ext cx="4392488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DF216F-6A2E-42A3-A44B-87DCA1CB6B0D}"/>
              </a:ext>
            </a:extLst>
          </p:cNvPr>
          <p:cNvPicPr/>
          <p:nvPr/>
        </p:nvPicPr>
        <p:blipFill rotWithShape="1">
          <a:blip r:embed="rId6"/>
          <a:srcRect l="171" t="3269" r="87380" b="63176"/>
          <a:stretch/>
        </p:blipFill>
        <p:spPr bwMode="auto">
          <a:xfrm>
            <a:off x="1173249" y="1347155"/>
            <a:ext cx="1538375" cy="2479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162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992544" y="60932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3" name="Рисунок 2" descr="Изображение выглядит как оружие, пила, нож&#10;&#10;Автоматически созданное описание">
            <a:extLst>
              <a:ext uri="{FF2B5EF4-FFF2-40B4-BE49-F238E27FC236}">
                <a16:creationId xmlns:a16="http://schemas.microsoft.com/office/drawing/2014/main" id="{F3A0E9D6-0943-4240-8ED7-963D83CA4D39}"/>
              </a:ext>
            </a:extLst>
          </p:cNvPr>
          <p:cNvPicPr/>
          <p:nvPr/>
        </p:nvPicPr>
        <p:blipFill rotWithShape="1">
          <a:blip r:embed="rId3"/>
          <a:srcRect r="6246" b="2116"/>
          <a:stretch/>
        </p:blipFill>
        <p:spPr bwMode="auto">
          <a:xfrm>
            <a:off x="27128" y="1203268"/>
            <a:ext cx="2945167" cy="175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F80142-0DBC-4302-B7DF-632EB5592390}"/>
              </a:ext>
            </a:extLst>
          </p:cNvPr>
          <p:cNvPicPr/>
          <p:nvPr/>
        </p:nvPicPr>
        <p:blipFill rotWithShape="1">
          <a:blip r:embed="rId4"/>
          <a:srcRect r="9581"/>
          <a:stretch/>
        </p:blipFill>
        <p:spPr>
          <a:xfrm>
            <a:off x="2972295" y="1201492"/>
            <a:ext cx="2848222" cy="1758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394FE-43C7-429B-9ADF-FF08F2098A8E}"/>
              </a:ext>
            </a:extLst>
          </p:cNvPr>
          <p:cNvSpPr txBox="1"/>
          <p:nvPr/>
        </p:nvSpPr>
        <p:spPr>
          <a:xfrm>
            <a:off x="933980" y="3145601"/>
            <a:ext cx="407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Модель оболочки и проектной области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A3C4D4-1AAD-44DD-BF69-8788A6D0E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49" y="951330"/>
            <a:ext cx="4155908" cy="1604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2D303-D5E2-4269-8252-A57580EC2CA0}"/>
              </a:ext>
            </a:extLst>
          </p:cNvPr>
          <p:cNvSpPr txBox="1"/>
          <p:nvPr/>
        </p:nvSpPr>
        <p:spPr>
          <a:xfrm>
            <a:off x="7104112" y="25649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Конечно-элементная модель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6535F-9BCE-494B-AE96-2DD949871A3C}"/>
              </a:ext>
            </a:extLst>
          </p:cNvPr>
          <p:cNvSpPr txBox="1"/>
          <p:nvPr/>
        </p:nvSpPr>
        <p:spPr>
          <a:xfrm>
            <a:off x="7104112" y="2802153"/>
            <a:ext cx="641757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элементов: 1059822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F7BA4D-5AEC-460F-A3B5-F63E2D763AB9}"/>
              </a:ext>
            </a:extLst>
          </p:cNvPr>
          <p:cNvSpPr txBox="1"/>
          <p:nvPr/>
        </p:nvSpPr>
        <p:spPr>
          <a:xfrm>
            <a:off x="4589652" y="612752"/>
            <a:ext cx="3190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13F4BD-7451-4C3C-B842-9C959F47FA86}"/>
              </a:ext>
            </a:extLst>
          </p:cNvPr>
          <p:cNvSpPr txBox="1"/>
          <p:nvPr/>
        </p:nvSpPr>
        <p:spPr>
          <a:xfrm>
            <a:off x="4349519" y="6091564"/>
            <a:ext cx="6862195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модели связанны в узлах касания ребер и внешней оболочки.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BDE3F9-4B87-4EFD-BD4C-2F3B59FD0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968" y="3512197"/>
            <a:ext cx="4789628" cy="2495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AC7B-9D36-41CA-93D2-523A2DC4B6CD}"/>
              </a:ext>
            </a:extLst>
          </p:cNvPr>
          <p:cNvSpPr txBox="1"/>
          <p:nvPr/>
        </p:nvSpPr>
        <p:spPr>
          <a:xfrm>
            <a:off x="319777" y="6008022"/>
            <a:ext cx="407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Неравномерно распределенные силы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F8D16B-FA5D-469E-BB22-E390E77B2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25" y="4555460"/>
            <a:ext cx="4076629" cy="1230740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F1C7A5C-D771-4B3A-B3E1-C189529C5714}"/>
              </a:ext>
            </a:extLst>
          </p:cNvPr>
          <p:cNvCxnSpPr>
            <a:cxnSpLocks/>
          </p:cNvCxnSpPr>
          <p:nvPr/>
        </p:nvCxnSpPr>
        <p:spPr bwMode="auto">
          <a:xfrm>
            <a:off x="933980" y="4751474"/>
            <a:ext cx="0" cy="3337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E97143E-F123-4D0B-8F8D-31677AB9CAD7}"/>
              </a:ext>
            </a:extLst>
          </p:cNvPr>
          <p:cNvCxnSpPr>
            <a:cxnSpLocks/>
          </p:cNvCxnSpPr>
          <p:nvPr/>
        </p:nvCxnSpPr>
        <p:spPr bwMode="auto">
          <a:xfrm>
            <a:off x="1055440" y="4941168"/>
            <a:ext cx="0" cy="2880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6E53EE9-9C48-40A8-88C8-6FBD8616FD63}"/>
              </a:ext>
            </a:extLst>
          </p:cNvPr>
          <p:cNvCxnSpPr>
            <a:cxnSpLocks/>
          </p:cNvCxnSpPr>
          <p:nvPr/>
        </p:nvCxnSpPr>
        <p:spPr bwMode="auto">
          <a:xfrm>
            <a:off x="1199456" y="4797152"/>
            <a:ext cx="0" cy="2880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8203304-0805-474A-B49B-A59988C8010F}"/>
              </a:ext>
            </a:extLst>
          </p:cNvPr>
          <p:cNvCxnSpPr>
            <a:cxnSpLocks/>
          </p:cNvCxnSpPr>
          <p:nvPr/>
        </p:nvCxnSpPr>
        <p:spPr bwMode="auto">
          <a:xfrm>
            <a:off x="1415480" y="4931233"/>
            <a:ext cx="0" cy="2979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416730A-79B4-4EBF-BBA4-BD3204A27345}"/>
              </a:ext>
            </a:extLst>
          </p:cNvPr>
          <p:cNvCxnSpPr>
            <a:cxnSpLocks/>
          </p:cNvCxnSpPr>
          <p:nvPr/>
        </p:nvCxnSpPr>
        <p:spPr bwMode="auto">
          <a:xfrm>
            <a:off x="1559496" y="4828188"/>
            <a:ext cx="0" cy="2998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A03DD7C-C904-4FD5-91B5-1119B3F042F7}"/>
              </a:ext>
            </a:extLst>
          </p:cNvPr>
          <p:cNvCxnSpPr/>
          <p:nvPr/>
        </p:nvCxnSpPr>
        <p:spPr bwMode="auto">
          <a:xfrm>
            <a:off x="695400" y="4479306"/>
            <a:ext cx="0" cy="12307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FF872CD-556D-4BC1-882E-A288AB6617F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465" y="4860208"/>
            <a:ext cx="377627" cy="1961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39163AF-CB3F-40E5-AAF0-5E618FBD1D2A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840" y="5004953"/>
            <a:ext cx="377606" cy="1864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7B58E57-7E60-4D04-979F-EFE8D5F6CA74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840" y="5148902"/>
            <a:ext cx="371252" cy="1950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F64C246-0EAD-4041-A008-8E4F3E9175DA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840" y="5271627"/>
            <a:ext cx="377605" cy="1862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265D74C-DA07-4E83-8F5B-64236E8F2482}"/>
              </a:ext>
            </a:extLst>
          </p:cNvPr>
          <p:cNvCxnSpPr/>
          <p:nvPr/>
        </p:nvCxnSpPr>
        <p:spPr bwMode="auto">
          <a:xfrm flipH="1">
            <a:off x="330060" y="5389932"/>
            <a:ext cx="362385" cy="1758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E394D14-E45B-498A-803C-BC22811B9B67}"/>
              </a:ext>
            </a:extLst>
          </p:cNvPr>
          <p:cNvCxnSpPr/>
          <p:nvPr/>
        </p:nvCxnSpPr>
        <p:spPr bwMode="auto">
          <a:xfrm flipH="1">
            <a:off x="302909" y="4725144"/>
            <a:ext cx="383183" cy="206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8339F18F-29E3-4124-9BE9-023BD93C25B0}"/>
              </a:ext>
            </a:extLst>
          </p:cNvPr>
          <p:cNvCxnSpPr>
            <a:cxnSpLocks/>
          </p:cNvCxnSpPr>
          <p:nvPr/>
        </p:nvCxnSpPr>
        <p:spPr bwMode="auto">
          <a:xfrm>
            <a:off x="1703512" y="4974378"/>
            <a:ext cx="0" cy="2367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20A7741C-2254-4655-A232-16F942F3637C}"/>
              </a:ext>
            </a:extLst>
          </p:cNvPr>
          <p:cNvCxnSpPr>
            <a:cxnSpLocks/>
          </p:cNvCxnSpPr>
          <p:nvPr/>
        </p:nvCxnSpPr>
        <p:spPr bwMode="auto">
          <a:xfrm>
            <a:off x="1847528" y="4820322"/>
            <a:ext cx="0" cy="3081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CDA365C2-93AC-4B18-B236-C277F1F595DD}"/>
              </a:ext>
            </a:extLst>
          </p:cNvPr>
          <p:cNvCxnSpPr/>
          <p:nvPr/>
        </p:nvCxnSpPr>
        <p:spPr bwMode="auto">
          <a:xfrm>
            <a:off x="1991544" y="4751474"/>
            <a:ext cx="0" cy="4510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085F19AC-35C4-4CE8-90C7-09DF51A6D464}"/>
              </a:ext>
            </a:extLst>
          </p:cNvPr>
          <p:cNvCxnSpPr/>
          <p:nvPr/>
        </p:nvCxnSpPr>
        <p:spPr bwMode="auto">
          <a:xfrm>
            <a:off x="2135560" y="4602721"/>
            <a:ext cx="0" cy="5569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3F038DA6-8CB2-4971-9EA0-1D0FAABA2D9D}"/>
              </a:ext>
            </a:extLst>
          </p:cNvPr>
          <p:cNvCxnSpPr>
            <a:cxnSpLocks/>
          </p:cNvCxnSpPr>
          <p:nvPr/>
        </p:nvCxnSpPr>
        <p:spPr bwMode="auto">
          <a:xfrm>
            <a:off x="2279576" y="4653136"/>
            <a:ext cx="0" cy="5493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EEC61D33-C435-4F71-B516-4D06EDC9BE49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3161" y="4540014"/>
            <a:ext cx="1" cy="61537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958A9FB6-E681-4213-8A66-0AB02261B040}"/>
              </a:ext>
            </a:extLst>
          </p:cNvPr>
          <p:cNvCxnSpPr/>
          <p:nvPr/>
        </p:nvCxnSpPr>
        <p:spPr bwMode="auto">
          <a:xfrm flipH="1">
            <a:off x="2550205" y="4648818"/>
            <a:ext cx="12187" cy="558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6CD97B96-C931-4EEF-AAB9-F11B9F19FF7A}"/>
              </a:ext>
            </a:extLst>
          </p:cNvPr>
          <p:cNvCxnSpPr>
            <a:cxnSpLocks/>
          </p:cNvCxnSpPr>
          <p:nvPr/>
        </p:nvCxnSpPr>
        <p:spPr bwMode="auto">
          <a:xfrm>
            <a:off x="2704837" y="4479306"/>
            <a:ext cx="0" cy="6915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CB025262-9036-4315-A475-B04029BCBFCF}"/>
              </a:ext>
            </a:extLst>
          </p:cNvPr>
          <p:cNvCxnSpPr/>
          <p:nvPr/>
        </p:nvCxnSpPr>
        <p:spPr bwMode="auto">
          <a:xfrm>
            <a:off x="2855640" y="4597234"/>
            <a:ext cx="0" cy="6147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4E96FC-0042-45AF-96E3-E4C35E5E7060}"/>
              </a:ext>
            </a:extLst>
          </p:cNvPr>
          <p:cNvCxnSpPr/>
          <p:nvPr/>
        </p:nvCxnSpPr>
        <p:spPr bwMode="auto">
          <a:xfrm>
            <a:off x="2999656" y="4437112"/>
            <a:ext cx="0" cy="7337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EF907F73-B2C7-4919-9CCC-9B0EDD43E31B}"/>
              </a:ext>
            </a:extLst>
          </p:cNvPr>
          <p:cNvCxnSpPr/>
          <p:nvPr/>
        </p:nvCxnSpPr>
        <p:spPr bwMode="auto">
          <a:xfrm>
            <a:off x="3143672" y="4555460"/>
            <a:ext cx="0" cy="655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EF8BC0F1-79C2-46F3-9BC6-6519464AB6F8}"/>
              </a:ext>
            </a:extLst>
          </p:cNvPr>
          <p:cNvCxnSpPr/>
          <p:nvPr/>
        </p:nvCxnSpPr>
        <p:spPr bwMode="auto">
          <a:xfrm>
            <a:off x="3287688" y="4458008"/>
            <a:ext cx="0" cy="6908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72D2BBBF-AC26-4416-A99C-F7155231E654}"/>
              </a:ext>
            </a:extLst>
          </p:cNvPr>
          <p:cNvCxnSpPr>
            <a:cxnSpLocks/>
          </p:cNvCxnSpPr>
          <p:nvPr/>
        </p:nvCxnSpPr>
        <p:spPr bwMode="auto">
          <a:xfrm>
            <a:off x="3431704" y="4751474"/>
            <a:ext cx="0" cy="4777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E44ACD45-C4B8-4608-8FA8-A710A932A0BB}"/>
              </a:ext>
            </a:extLst>
          </p:cNvPr>
          <p:cNvCxnSpPr/>
          <p:nvPr/>
        </p:nvCxnSpPr>
        <p:spPr bwMode="auto">
          <a:xfrm>
            <a:off x="3575720" y="4619162"/>
            <a:ext cx="0" cy="5516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3DAC9CA9-E558-46B2-95B1-0DDF58045FA2}"/>
              </a:ext>
            </a:extLst>
          </p:cNvPr>
          <p:cNvCxnSpPr/>
          <p:nvPr/>
        </p:nvCxnSpPr>
        <p:spPr bwMode="auto">
          <a:xfrm>
            <a:off x="3719736" y="4803971"/>
            <a:ext cx="0" cy="4252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8DCB8521-6DFB-4C3F-A171-6794F849867E}"/>
              </a:ext>
            </a:extLst>
          </p:cNvPr>
          <p:cNvCxnSpPr/>
          <p:nvPr/>
        </p:nvCxnSpPr>
        <p:spPr bwMode="auto">
          <a:xfrm>
            <a:off x="3863752" y="4941168"/>
            <a:ext cx="0" cy="2502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8028644B-6265-45D3-AACC-9E5DC302B74A}"/>
              </a:ext>
            </a:extLst>
          </p:cNvPr>
          <p:cNvCxnSpPr>
            <a:cxnSpLocks/>
          </p:cNvCxnSpPr>
          <p:nvPr/>
        </p:nvCxnSpPr>
        <p:spPr bwMode="auto">
          <a:xfrm>
            <a:off x="4007768" y="5056326"/>
            <a:ext cx="0" cy="1728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9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847112" y="60354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979635-B036-4548-AC28-02FA9BD15746}"/>
              </a:ext>
            </a:extLst>
          </p:cNvPr>
          <p:cNvPicPr/>
          <p:nvPr/>
        </p:nvPicPr>
        <p:blipFill rotWithShape="1">
          <a:blip r:embed="rId3"/>
          <a:srcRect t="32519" b="28471"/>
          <a:stretch/>
        </p:blipFill>
        <p:spPr>
          <a:xfrm>
            <a:off x="3152140" y="1327888"/>
            <a:ext cx="3556795" cy="11154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F6CA26-256F-45C9-AFDE-2E5ADDA9A0EE}"/>
              </a:ext>
            </a:extLst>
          </p:cNvPr>
          <p:cNvPicPr/>
          <p:nvPr/>
        </p:nvPicPr>
        <p:blipFill rotWithShape="1">
          <a:blip r:embed="rId3"/>
          <a:srcRect t="23265" b="26130"/>
          <a:stretch/>
        </p:blipFill>
        <p:spPr>
          <a:xfrm>
            <a:off x="8408973" y="1267791"/>
            <a:ext cx="3556795" cy="1279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1F358-79CE-4DA2-9620-383B7C707ED4}"/>
              </a:ext>
            </a:extLst>
          </p:cNvPr>
          <p:cNvSpPr txBox="1"/>
          <p:nvPr/>
        </p:nvSpPr>
        <p:spPr>
          <a:xfrm>
            <a:off x="5797770" y="6922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Влияние толщины структуры </a:t>
            </a: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C6016AEE-5A91-42F1-A4D2-4373E320BB9D}"/>
              </a:ext>
            </a:extLst>
          </p:cNvPr>
          <p:cNvSpPr/>
          <p:nvPr/>
        </p:nvSpPr>
        <p:spPr bwMode="auto">
          <a:xfrm>
            <a:off x="6960096" y="1718971"/>
            <a:ext cx="1152128" cy="43204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1BC938-2FA4-4A0A-9494-0EDD384FC677}"/>
                  </a:ext>
                </a:extLst>
              </p:cNvPr>
              <p:cNvSpPr txBox="1"/>
              <p:nvPr/>
            </p:nvSpPr>
            <p:spPr>
              <a:xfrm>
                <a:off x="3420473" y="2587090"/>
                <a:ext cx="3384376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[2,14; 6,07], мм,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</a:t>
                </a:r>
                <a:r>
                  <a:rPr lang="en-US" dirty="0"/>
                  <a:t>2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1BC938-2FA4-4A0A-9494-0EDD384FC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73" y="2587090"/>
                <a:ext cx="3384376" cy="669992"/>
              </a:xfrm>
              <a:prstGeom prst="rect">
                <a:avLst/>
              </a:prstGeom>
              <a:blipFill>
                <a:blip r:embed="rId4"/>
                <a:stretch>
                  <a:fillRect t="-4545" r="-54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9B427-441F-4444-BC24-1832C3C8969B}"/>
                  </a:ext>
                </a:extLst>
              </p:cNvPr>
              <p:cNvSpPr txBox="1"/>
              <p:nvPr/>
            </p:nvSpPr>
            <p:spPr>
              <a:xfrm>
                <a:off x="8026208" y="2603044"/>
                <a:ext cx="3324960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[2,14; 4,29], мм,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</a:t>
                </a:r>
                <a:r>
                  <a:rPr lang="en-US" dirty="0"/>
                  <a:t>2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A9B427-441F-4444-BC24-1832C3C8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208" y="2603044"/>
                <a:ext cx="3324960" cy="669992"/>
              </a:xfrm>
              <a:prstGeom prst="rect">
                <a:avLst/>
              </a:prstGeom>
              <a:blipFill>
                <a:blip r:embed="rId5"/>
                <a:stretch>
                  <a:fillRect t="-4545" r="-128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AD021E-2048-4275-997E-8D133463E2A2}"/>
              </a:ext>
            </a:extLst>
          </p:cNvPr>
          <p:cNvPicPr/>
          <p:nvPr/>
        </p:nvPicPr>
        <p:blipFill rotWithShape="1">
          <a:blip r:embed="rId6"/>
          <a:srcRect l="171" t="3269" r="87380" b="63176"/>
          <a:stretch/>
        </p:blipFill>
        <p:spPr bwMode="auto">
          <a:xfrm>
            <a:off x="8305" y="581296"/>
            <a:ext cx="1822111" cy="2707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A06B1BD-A10F-4106-8C1A-6D411078EE32}"/>
              </a:ext>
            </a:extLst>
          </p:cNvPr>
          <p:cNvSpPr/>
          <p:nvPr/>
        </p:nvSpPr>
        <p:spPr bwMode="auto">
          <a:xfrm>
            <a:off x="8159124" y="1158337"/>
            <a:ext cx="499697" cy="68783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745A72-BDE6-4E7C-B14B-9A7383A51728}"/>
              </a:ext>
            </a:extLst>
          </p:cNvPr>
          <p:cNvSpPr/>
          <p:nvPr/>
        </p:nvSpPr>
        <p:spPr bwMode="auto">
          <a:xfrm>
            <a:off x="2819655" y="1158337"/>
            <a:ext cx="499697" cy="56824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64A56ED-6E9C-4BFE-B93B-02A71AE1689B}"/>
              </a:ext>
            </a:extLst>
          </p:cNvPr>
          <p:cNvSpPr/>
          <p:nvPr/>
        </p:nvSpPr>
        <p:spPr bwMode="auto">
          <a:xfrm>
            <a:off x="3040037" y="1308441"/>
            <a:ext cx="380436" cy="35371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2F4F27D-C487-4773-B632-D52072FDD46F}"/>
              </a:ext>
            </a:extLst>
          </p:cNvPr>
          <p:cNvSpPr/>
          <p:nvPr/>
        </p:nvSpPr>
        <p:spPr bwMode="auto">
          <a:xfrm>
            <a:off x="8243700" y="1133009"/>
            <a:ext cx="499697" cy="68783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5624AEA-3805-475A-B033-C9FB06AC141F}"/>
              </a:ext>
            </a:extLst>
          </p:cNvPr>
          <p:cNvPicPr/>
          <p:nvPr/>
        </p:nvPicPr>
        <p:blipFill rotWithShape="1">
          <a:blip r:embed="rId7"/>
          <a:srcRect l="6718" t="5834" r="11194" b="4388"/>
          <a:stretch/>
        </p:blipFill>
        <p:spPr>
          <a:xfrm>
            <a:off x="3514409" y="3747406"/>
            <a:ext cx="3384376" cy="1837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B41868-0658-4FFA-99F7-9D2F2F302D32}"/>
                  </a:ext>
                </a:extLst>
              </p:cNvPr>
              <p:cNvSpPr txBox="1"/>
              <p:nvPr/>
            </p:nvSpPr>
            <p:spPr>
              <a:xfrm>
                <a:off x="8304" y="3677405"/>
                <a:ext cx="3556795" cy="2081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/>
                  <a:t>Постановка задачи оптимизации:</a:t>
                </a:r>
                <a:r>
                  <a:rPr lang="en-US" sz="1800" dirty="0"/>
                  <a:t> 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 при</m:t>
                      </m:r>
                    </m:oMath>
                  </m:oMathPara>
                </a14:m>
                <a:endParaRPr lang="ru-RU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/>
                  <a:t> =</a:t>
                </a:r>
                <a:r>
                  <a:rPr lang="en-US" sz="1800" dirty="0"/>
                  <a:t> [</a:t>
                </a:r>
                <a:r>
                  <a:rPr lang="ru-RU" sz="1800" dirty="0"/>
                  <a:t>2</a:t>
                </a:r>
                <a:r>
                  <a:rPr lang="ru-RU" dirty="0"/>
                  <a:t>,14 </a:t>
                </a:r>
                <a:r>
                  <a:rPr lang="en-US" dirty="0"/>
                  <a:t>;</a:t>
                </a:r>
                <a:r>
                  <a:rPr lang="en-US" sz="1800" dirty="0"/>
                  <a:t> </a:t>
                </a:r>
                <a:r>
                  <a:rPr lang="ru-RU" dirty="0"/>
                  <a:t>6,07</a:t>
                </a:r>
                <a:r>
                  <a:rPr lang="en-US" sz="1800" dirty="0"/>
                  <a:t>]</a:t>
                </a:r>
                <a:r>
                  <a:rPr lang="ru-RU" sz="1800" dirty="0"/>
                  <a:t>, мм,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оболчки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&lt;256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MPa</m:t>
                    </m:r>
                    <m:r>
                      <a:rPr lang="ru-RU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1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ребер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&lt;256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проект.  обл.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b="0" dirty="0">
                    <a:ea typeface="Cambria Math" panose="02040503050406030204" pitchFamily="18" charset="0"/>
                  </a:rPr>
                  <a:t> &lt; 500 </a:t>
                </a:r>
                <a:r>
                  <a:rPr lang="ru-RU" sz="1800" b="0" dirty="0">
                    <a:ea typeface="Cambria Math" panose="02040503050406030204" pitchFamily="18" charset="0"/>
                  </a:rPr>
                  <a:t>мм</a:t>
                </a:r>
                <a:endParaRPr lang="en-US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B41868-0658-4FFA-99F7-9D2F2F30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" y="3677405"/>
                <a:ext cx="3556795" cy="2081083"/>
              </a:xfrm>
              <a:prstGeom prst="rect">
                <a:avLst/>
              </a:prstGeom>
              <a:blipFill>
                <a:blip r:embed="rId8"/>
                <a:stretch>
                  <a:fillRect l="-1370" t="-1462"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61A4C0-4879-4D16-8464-4CDDD0F3AFDF}"/>
              </a:ext>
            </a:extLst>
          </p:cNvPr>
          <p:cNvSpPr/>
          <p:nvPr/>
        </p:nvSpPr>
        <p:spPr bwMode="auto">
          <a:xfrm>
            <a:off x="3390734" y="4384180"/>
            <a:ext cx="341643" cy="24664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33C1EA1-B878-48B6-AA31-2D6C46A9C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983" y="3584965"/>
            <a:ext cx="3825226" cy="12792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A4D6517-097D-4F42-A089-237FF3D0AA15}"/>
              </a:ext>
            </a:extLst>
          </p:cNvPr>
          <p:cNvSpPr txBox="1"/>
          <p:nvPr/>
        </p:nvSpPr>
        <p:spPr>
          <a:xfrm>
            <a:off x="8651031" y="5215756"/>
            <a:ext cx="162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A788C83-46BE-4882-9E6C-42A0D96CA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328" y="3387604"/>
            <a:ext cx="1267002" cy="24387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8E07817-CCD4-4A12-8EE5-22B90FC43FA1}"/>
              </a:ext>
            </a:extLst>
          </p:cNvPr>
          <p:cNvSpPr txBox="1"/>
          <p:nvPr/>
        </p:nvSpPr>
        <p:spPr>
          <a:xfrm>
            <a:off x="8408972" y="5215756"/>
            <a:ext cx="2295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Коэффициент критической нагрузки: </a:t>
            </a:r>
            <a:r>
              <a:rPr lang="en-US" dirty="0"/>
              <a:t>F = 0.65715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2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992544" y="60932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7" name="Рисунок 6" descr="Изображение выглядит как письменная принадлежность, канцелярские товары, карандаш&#10;&#10;Автоматически созданное описание">
            <a:extLst>
              <a:ext uri="{FF2B5EF4-FFF2-40B4-BE49-F238E27FC236}">
                <a16:creationId xmlns:a16="http://schemas.microsoft.com/office/drawing/2014/main" id="{08339BB9-31FF-40A0-80BE-CA896B0FBC25}"/>
              </a:ext>
            </a:extLst>
          </p:cNvPr>
          <p:cNvPicPr/>
          <p:nvPr/>
        </p:nvPicPr>
        <p:blipFill rotWithShape="1">
          <a:blip r:embed="rId3"/>
          <a:srcRect l="10791" t="3358" r="7148" b="11845"/>
          <a:stretch/>
        </p:blipFill>
        <p:spPr bwMode="auto">
          <a:xfrm>
            <a:off x="2351584" y="4005064"/>
            <a:ext cx="4263384" cy="2162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133B4C-DE94-4699-B039-66E6E251DAEF}"/>
              </a:ext>
            </a:extLst>
          </p:cNvPr>
          <p:cNvPicPr/>
          <p:nvPr/>
        </p:nvPicPr>
        <p:blipFill rotWithShape="1">
          <a:blip r:embed="rId4"/>
          <a:srcRect l="11420" t="22628" b="11845"/>
          <a:stretch/>
        </p:blipFill>
        <p:spPr>
          <a:xfrm>
            <a:off x="7032186" y="4005064"/>
            <a:ext cx="4320479" cy="2082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255A20-7A3D-4D74-91B5-B06BE90A74BC}"/>
                  </a:ext>
                </a:extLst>
              </p:cNvPr>
              <p:cNvSpPr txBox="1"/>
              <p:nvPr/>
            </p:nvSpPr>
            <p:spPr>
              <a:xfrm>
                <a:off x="3478566" y="6368804"/>
                <a:ext cx="6417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&lt; </a:t>
                </a:r>
                <a:r>
                  <a:rPr lang="ru-RU" sz="1800" dirty="0"/>
                  <a:t>0.</a:t>
                </a:r>
                <a:r>
                  <a:rPr lang="en-US" sz="1800" dirty="0"/>
                  <a:t>2</a:t>
                </a:r>
                <a:endParaRPr lang="ru-RU" sz="1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255A20-7A3D-4D74-91B5-B06BE90A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66" y="6368804"/>
                <a:ext cx="641757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EA863F-BC54-4A39-B850-D637AC25F016}"/>
              </a:ext>
            </a:extLst>
          </p:cNvPr>
          <p:cNvPicPr/>
          <p:nvPr/>
        </p:nvPicPr>
        <p:blipFill rotWithShape="1">
          <a:blip r:embed="rId6"/>
          <a:srcRect l="171" t="3269" r="87380" b="63176"/>
          <a:stretch/>
        </p:blipFill>
        <p:spPr bwMode="auto">
          <a:xfrm>
            <a:off x="23660" y="3276960"/>
            <a:ext cx="1822111" cy="2707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0801DE-EA45-49C5-BEBF-8C10C9867920}"/>
              </a:ext>
            </a:extLst>
          </p:cNvPr>
          <p:cNvSpPr/>
          <p:nvPr/>
        </p:nvSpPr>
        <p:spPr bwMode="auto">
          <a:xfrm>
            <a:off x="6251204" y="3882265"/>
            <a:ext cx="377464" cy="2573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BAE2B7-356D-46FC-92E9-4EE6AE183805}"/>
              </a:ext>
            </a:extLst>
          </p:cNvPr>
          <p:cNvSpPr/>
          <p:nvPr/>
        </p:nvSpPr>
        <p:spPr bwMode="auto">
          <a:xfrm>
            <a:off x="1409056" y="3567581"/>
            <a:ext cx="178863" cy="2573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F2B849-C53B-4724-A871-764DB42667A4}"/>
                  </a:ext>
                </a:extLst>
              </p:cNvPr>
              <p:cNvSpPr txBox="1"/>
              <p:nvPr/>
            </p:nvSpPr>
            <p:spPr>
              <a:xfrm>
                <a:off x="5434421" y="3220723"/>
                <a:ext cx="4268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&lt; </a:t>
                </a:r>
                <a:r>
                  <a:rPr lang="ru-RU" sz="1800" dirty="0"/>
                  <a:t>0.</a:t>
                </a:r>
                <a:r>
                  <a:rPr lang="en-US" sz="1800" dirty="0"/>
                  <a:t>2</a:t>
                </a:r>
                <a:r>
                  <a:rPr lang="ru-RU" sz="1800" dirty="0"/>
                  <a:t>5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F2B849-C53B-4724-A871-764DB426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21" y="3220723"/>
                <a:ext cx="426886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566079-F79C-4A67-AE71-961A79F2D256}"/>
              </a:ext>
            </a:extLst>
          </p:cNvPr>
          <p:cNvPicPr/>
          <p:nvPr/>
        </p:nvPicPr>
        <p:blipFill rotWithShape="1">
          <a:blip r:embed="rId8"/>
          <a:srcRect l="7303" t="8957" r="4052" b="6564"/>
          <a:stretch/>
        </p:blipFill>
        <p:spPr>
          <a:xfrm>
            <a:off x="3647728" y="885205"/>
            <a:ext cx="4089177" cy="215955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DCD54BF-7F9B-4816-BD63-9D04AA5BAD78}"/>
              </a:ext>
            </a:extLst>
          </p:cNvPr>
          <p:cNvSpPr/>
          <p:nvPr/>
        </p:nvSpPr>
        <p:spPr bwMode="auto">
          <a:xfrm>
            <a:off x="7517244" y="759923"/>
            <a:ext cx="380436" cy="35371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209CE1-5B01-40C1-8B25-2E7A6F077535}"/>
                  </a:ext>
                </a:extLst>
              </p:cNvPr>
              <p:cNvSpPr txBox="1"/>
              <p:nvPr/>
            </p:nvSpPr>
            <p:spPr>
              <a:xfrm>
                <a:off x="108888" y="617614"/>
                <a:ext cx="4908315" cy="3743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/>
                  <a:t>Постановка задачи оптимизации:</a:t>
                </a:r>
                <a:r>
                  <a:rPr lang="en-US" sz="1800" dirty="0"/>
                  <a:t> 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 при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где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от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.05  до 0.25 </m:t>
                      </m:r>
                    </m:oMath>
                  </m:oMathPara>
                </a14:m>
                <a:endParaRPr lang="ru-RU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/>
                  <a:t> =</a:t>
                </a:r>
                <a:r>
                  <a:rPr lang="en-US" sz="1800" dirty="0"/>
                  <a:t> [</a:t>
                </a:r>
                <a:r>
                  <a:rPr lang="ru-RU" sz="1800" dirty="0"/>
                  <a:t>2</a:t>
                </a:r>
                <a:r>
                  <a:rPr lang="ru-RU" dirty="0"/>
                  <a:t>.14 </a:t>
                </a:r>
                <a:r>
                  <a:rPr lang="en-US" dirty="0"/>
                  <a:t>;</a:t>
                </a:r>
                <a:r>
                  <a:rPr lang="en-US" sz="1800" dirty="0"/>
                  <a:t> </a:t>
                </a:r>
                <a:r>
                  <a:rPr lang="ru-RU" dirty="0"/>
                  <a:t>6.07</a:t>
                </a:r>
                <a:r>
                  <a:rPr lang="en-US" sz="1800" dirty="0"/>
                  <a:t>]</a:t>
                </a:r>
                <a:r>
                  <a:rPr lang="ru-RU" sz="1800" dirty="0"/>
                  <a:t>, мм,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оболчки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&lt;256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MPa</m:t>
                    </m:r>
                    <m:r>
                      <a:rPr lang="ru-RU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1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ребер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&lt;256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проект. обл.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b="0" dirty="0">
                    <a:ea typeface="Cambria Math" panose="02040503050406030204" pitchFamily="18" charset="0"/>
                  </a:rPr>
                  <a:t> &lt; 500 </a:t>
                </a:r>
                <a:r>
                  <a:rPr lang="ru-RU" sz="1800" b="0" dirty="0">
                    <a:ea typeface="Cambria Math" panose="02040503050406030204" pitchFamily="18" charset="0"/>
                  </a:rPr>
                  <a:t>мм</a:t>
                </a:r>
                <a:endParaRPr lang="en-US" sz="1800" b="0" dirty="0">
                  <a:ea typeface="Cambria Math" panose="02040503050406030204" pitchFamily="18" charset="0"/>
                </a:endParaRPr>
              </a:p>
              <a:p>
                <a:endParaRPr lang="en-US" sz="1800" b="0" dirty="0">
                  <a:ea typeface="Cambria Math" panose="02040503050406030204" pitchFamily="18" charset="0"/>
                </a:endParaRPr>
              </a:p>
              <a:p>
                <a:endParaRPr lang="en-US" sz="1800" b="0" dirty="0">
                  <a:ea typeface="Cambria Math" panose="02040503050406030204" pitchFamily="18" charset="0"/>
                </a:endParaRPr>
              </a:p>
              <a:p>
                <a:endParaRPr lang="ru-RU" sz="1800" dirty="0"/>
              </a:p>
              <a:p>
                <a:endParaRPr lang="ru-RU" dirty="0"/>
              </a:p>
              <a:p>
                <a:endParaRPr lang="ru-RU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209CE1-5B01-40C1-8B25-2E7A6F07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8" y="617614"/>
                <a:ext cx="4908315" cy="3743076"/>
              </a:xfrm>
              <a:prstGeom prst="rect">
                <a:avLst/>
              </a:prstGeom>
              <a:blipFill>
                <a:blip r:embed="rId9"/>
                <a:stretch>
                  <a:fillRect l="-1118" t="-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1770C3-E97C-48AF-96EC-85F562152E38}"/>
              </a:ext>
            </a:extLst>
          </p:cNvPr>
          <p:cNvSpPr/>
          <p:nvPr/>
        </p:nvSpPr>
        <p:spPr bwMode="auto">
          <a:xfrm>
            <a:off x="3527933" y="1561047"/>
            <a:ext cx="380436" cy="35371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4E3C76D-4949-4D23-A9DA-F08E274A79C8}"/>
              </a:ext>
            </a:extLst>
          </p:cNvPr>
          <p:cNvSpPr/>
          <p:nvPr/>
        </p:nvSpPr>
        <p:spPr bwMode="auto">
          <a:xfrm>
            <a:off x="7349932" y="885205"/>
            <a:ext cx="380436" cy="31726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4CFEBF-AE29-4D37-889E-E706E8F2596C}"/>
              </a:ext>
            </a:extLst>
          </p:cNvPr>
          <p:cNvSpPr/>
          <p:nvPr/>
        </p:nvSpPr>
        <p:spPr bwMode="auto">
          <a:xfrm>
            <a:off x="2060557" y="3886829"/>
            <a:ext cx="377464" cy="2573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C85F87-FE37-46F2-B788-7EA467775D0E}"/>
              </a:ext>
            </a:extLst>
          </p:cNvPr>
          <p:cNvPicPr/>
          <p:nvPr/>
        </p:nvPicPr>
        <p:blipFill rotWithShape="1">
          <a:blip r:embed="rId10"/>
          <a:srcRect t="38304" b="14130"/>
          <a:stretch/>
        </p:blipFill>
        <p:spPr>
          <a:xfrm>
            <a:off x="7730368" y="1045103"/>
            <a:ext cx="4268868" cy="144404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0FC3FF9-36B6-4B99-80E9-FF1ADB80081F}"/>
              </a:ext>
            </a:extLst>
          </p:cNvPr>
          <p:cNvSpPr/>
          <p:nvPr/>
        </p:nvSpPr>
        <p:spPr bwMode="auto">
          <a:xfrm>
            <a:off x="7680342" y="1035693"/>
            <a:ext cx="377464" cy="2573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FE98D00-1664-4C50-B028-B4EE9390F9C8}"/>
              </a:ext>
            </a:extLst>
          </p:cNvPr>
          <p:cNvSpPr/>
          <p:nvPr/>
        </p:nvSpPr>
        <p:spPr bwMode="auto">
          <a:xfrm>
            <a:off x="7515057" y="1068440"/>
            <a:ext cx="341643" cy="24664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1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992544" y="60932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208EB5-8D6E-4A8F-B324-E7900F3099DA}"/>
              </a:ext>
            </a:extLst>
          </p:cNvPr>
          <p:cNvPicPr/>
          <p:nvPr/>
        </p:nvPicPr>
        <p:blipFill rotWithShape="1">
          <a:blip r:embed="rId3"/>
          <a:srcRect l="2999" t="47241" b="23632"/>
          <a:stretch/>
        </p:blipFill>
        <p:spPr>
          <a:xfrm>
            <a:off x="6312024" y="1423104"/>
            <a:ext cx="5315434" cy="12692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C70CA3-8A6B-4996-A015-67B42D3EE2B4}"/>
              </a:ext>
            </a:extLst>
          </p:cNvPr>
          <p:cNvPicPr/>
          <p:nvPr/>
        </p:nvPicPr>
        <p:blipFill rotWithShape="1">
          <a:blip r:embed="rId4"/>
          <a:srcRect l="10585" t="12403" r="5240" b="7520"/>
          <a:stretch/>
        </p:blipFill>
        <p:spPr>
          <a:xfrm>
            <a:off x="1433786" y="4012274"/>
            <a:ext cx="4325497" cy="230425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724D79-355A-44AD-87EE-90D95A0A5073}"/>
              </a:ext>
            </a:extLst>
          </p:cNvPr>
          <p:cNvPicPr/>
          <p:nvPr/>
        </p:nvPicPr>
        <p:blipFill rotWithShape="1">
          <a:blip r:embed="rId5"/>
          <a:srcRect t="47880" b="25724"/>
          <a:stretch/>
        </p:blipFill>
        <p:spPr>
          <a:xfrm>
            <a:off x="6096000" y="4437112"/>
            <a:ext cx="5184576" cy="10801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280203-D8B9-4EDF-AAFF-42E776B0EFB9}"/>
                  </a:ext>
                </a:extLst>
              </p:cNvPr>
              <p:cNvSpPr txBox="1"/>
              <p:nvPr/>
            </p:nvSpPr>
            <p:spPr>
              <a:xfrm>
                <a:off x="3447411" y="2890067"/>
                <a:ext cx="57292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/>
                  <a:t>&lt; </a:t>
                </a:r>
                <a:r>
                  <a:rPr lang="ru-RU" sz="1800" dirty="0"/>
                  <a:t>0.1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280203-D8B9-4EDF-AAFF-42E776B0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11" y="2890067"/>
                <a:ext cx="5729225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0F1581-80F3-4293-AA1F-7B1DD0848F34}"/>
              </a:ext>
            </a:extLst>
          </p:cNvPr>
          <p:cNvPicPr/>
          <p:nvPr/>
        </p:nvPicPr>
        <p:blipFill rotWithShape="1">
          <a:blip r:embed="rId7"/>
          <a:srcRect l="171" t="3269" r="87380" b="63176"/>
          <a:stretch/>
        </p:blipFill>
        <p:spPr bwMode="auto">
          <a:xfrm>
            <a:off x="-30233" y="552001"/>
            <a:ext cx="1822111" cy="2707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A5F49-47E9-4AF2-A196-FB57D3F6053F}"/>
                  </a:ext>
                </a:extLst>
              </p:cNvPr>
              <p:cNvSpPr txBox="1"/>
              <p:nvPr/>
            </p:nvSpPr>
            <p:spPr>
              <a:xfrm>
                <a:off x="3103391" y="6185629"/>
                <a:ext cx="6417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/>
                  <a:t>&lt; </a:t>
                </a:r>
                <a:r>
                  <a:rPr lang="ru-RU" sz="1800" dirty="0"/>
                  <a:t>0.05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A5F49-47E9-4AF2-A196-FB57D3F6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91" y="6185629"/>
                <a:ext cx="6417578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2BFE7A1-AFAD-4396-B121-DFC6A560F292}"/>
              </a:ext>
            </a:extLst>
          </p:cNvPr>
          <p:cNvPicPr/>
          <p:nvPr/>
        </p:nvPicPr>
        <p:blipFill rotWithShape="1">
          <a:blip r:embed="rId9"/>
          <a:srcRect t="31272" r="446" b="25426"/>
          <a:stretch/>
        </p:blipFill>
        <p:spPr>
          <a:xfrm>
            <a:off x="1433786" y="1484783"/>
            <a:ext cx="4086150" cy="86409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AD396E-7FFD-443B-902D-B1225F04B74A}"/>
              </a:ext>
            </a:extLst>
          </p:cNvPr>
          <p:cNvSpPr/>
          <p:nvPr/>
        </p:nvSpPr>
        <p:spPr bwMode="auto">
          <a:xfrm>
            <a:off x="1250337" y="1246352"/>
            <a:ext cx="520414" cy="54504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9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992544" y="60932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D0A74-E97C-46DF-A858-64009EAEABAB}"/>
              </a:ext>
            </a:extLst>
          </p:cNvPr>
          <p:cNvSpPr txBox="1"/>
          <p:nvPr/>
        </p:nvSpPr>
        <p:spPr>
          <a:xfrm>
            <a:off x="5435277" y="692696"/>
            <a:ext cx="175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4277B-CF1E-47BB-B85B-62670D186D56}"/>
              </a:ext>
            </a:extLst>
          </p:cNvPr>
          <p:cNvSpPr txBox="1"/>
          <p:nvPr/>
        </p:nvSpPr>
        <p:spPr>
          <a:xfrm>
            <a:off x="911423" y="1844824"/>
            <a:ext cx="10801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данной работе была проведено  исследование по поиску стержневых структур в лопасти ветрогенератора с помощью топологической оптимизации. </a:t>
            </a:r>
          </a:p>
          <a:p>
            <a:endParaRPr lang="ru-RU" sz="2400" dirty="0"/>
          </a:p>
          <a:p>
            <a:r>
              <a:rPr lang="ru-RU" sz="2400" dirty="0"/>
              <a:t>-Предварительно были решены задачи представляющие в которых использовались упрощенные модели ячеек лопасти. </a:t>
            </a:r>
          </a:p>
          <a:p>
            <a:r>
              <a:rPr lang="ru-RU" sz="2400" dirty="0"/>
              <a:t>-В этих задачах были получены структуры,  которые в дальнейшем появились в основной задаче.</a:t>
            </a:r>
          </a:p>
          <a:p>
            <a:r>
              <a:rPr lang="ru-RU" sz="2400" dirty="0"/>
              <a:t>-Была построена </a:t>
            </a:r>
            <a:r>
              <a:rPr lang="en-US" sz="2400" dirty="0"/>
              <a:t>CAD-</a:t>
            </a:r>
            <a:r>
              <a:rPr lang="ru-RU" sz="2400" dirty="0"/>
              <a:t>модель лопасти</a:t>
            </a:r>
          </a:p>
          <a:p>
            <a:r>
              <a:rPr lang="ru-RU" sz="2400" dirty="0"/>
              <a:t>-Основная задача была решена с учетом всех данных ограничений.</a:t>
            </a:r>
            <a:r>
              <a:rPr lang="en-US" sz="2400" dirty="0"/>
              <a:t> </a:t>
            </a:r>
            <a:endParaRPr lang="ru-RU" sz="2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87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D0A74-E97C-46DF-A858-64009EAEABAB}"/>
              </a:ext>
            </a:extLst>
          </p:cNvPr>
          <p:cNvSpPr txBox="1"/>
          <p:nvPr/>
        </p:nvSpPr>
        <p:spPr>
          <a:xfrm>
            <a:off x="4550801" y="2967335"/>
            <a:ext cx="30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0264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F3C81001-6FA8-4C59-A4CB-C8FE0E94E9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758180"/>
            <a:ext cx="1898015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внутренний, пол, комната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7983A06A-A06E-4300-AF75-65A6F3741BB3}"/>
              </a:ext>
            </a:extLst>
          </p:cNvPr>
          <p:cNvPicPr/>
          <p:nvPr/>
        </p:nvPicPr>
        <p:blipFill rotWithShape="1">
          <a:blip r:embed="rId4"/>
          <a:srcRect t="1153"/>
          <a:stretch/>
        </p:blipFill>
        <p:spPr bwMode="auto">
          <a:xfrm>
            <a:off x="3071664" y="758180"/>
            <a:ext cx="4104456" cy="3390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A5CB5-8247-4C4E-B160-B599A4384E3D}"/>
              </a:ext>
            </a:extLst>
          </p:cNvPr>
          <p:cNvSpPr txBox="1"/>
          <p:nvPr/>
        </p:nvSpPr>
        <p:spPr>
          <a:xfrm>
            <a:off x="1099254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9" name="Рисунок 8" descr="Изображение выглядит как текст, антенна&#10;&#10;Автоматически созданное описание">
            <a:extLst>
              <a:ext uri="{FF2B5EF4-FFF2-40B4-BE49-F238E27FC236}">
                <a16:creationId xmlns:a16="http://schemas.microsoft.com/office/drawing/2014/main" id="{5EB055E8-173E-4809-9DA4-9F0E88C658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31504" y="4818422"/>
            <a:ext cx="3295650" cy="76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83F2CE-FE73-47F6-A6E8-0E08A2FB7721}"/>
              </a:ext>
            </a:extLst>
          </p:cNvPr>
          <p:cNvSpPr txBox="1"/>
          <p:nvPr/>
        </p:nvSpPr>
        <p:spPr>
          <a:xfrm>
            <a:off x="1476547" y="429908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Производственный цех фирмы </a:t>
            </a:r>
            <a:r>
              <a:rPr lang="en-US" dirty="0"/>
              <a:t>BaltiCo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2BEF3-F2FF-4B48-BB46-A89E6B88D2DC}"/>
              </a:ext>
            </a:extLst>
          </p:cNvPr>
          <p:cNvSpPr txBox="1"/>
          <p:nvPr/>
        </p:nvSpPr>
        <p:spPr>
          <a:xfrm>
            <a:off x="1476547" y="5730488"/>
            <a:ext cx="388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Схематичное изображение 1 ячейки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A2E2F94-215D-4B1F-87FB-E442E678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557" t="22837" r="19883" b="20492"/>
          <a:stretch>
            <a:fillRect/>
          </a:stretch>
        </p:blipFill>
        <p:spPr bwMode="auto">
          <a:xfrm>
            <a:off x="7320136" y="2036464"/>
            <a:ext cx="4560568" cy="211261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26777-6297-444B-9011-7315F60027F5}"/>
              </a:ext>
            </a:extLst>
          </p:cNvPr>
          <p:cNvSpPr txBox="1"/>
          <p:nvPr/>
        </p:nvSpPr>
        <p:spPr>
          <a:xfrm>
            <a:off x="8112224" y="4437112"/>
            <a:ext cx="358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Структурная оптимизация стержневых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121067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B140B-CFB2-41F4-88E5-53308F9258C9}"/>
              </a:ext>
            </a:extLst>
          </p:cNvPr>
          <p:cNvSpPr txBox="1"/>
          <p:nvPr/>
        </p:nvSpPr>
        <p:spPr>
          <a:xfrm>
            <a:off x="119336" y="1403777"/>
            <a:ext cx="119533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Цель работы: Получить стержневую структуру для лопасти ветрогенератора пользуясь методами топологической оптимизации</a:t>
            </a:r>
          </a:p>
          <a:p>
            <a:endParaRPr lang="ru-RU" sz="3200" dirty="0"/>
          </a:p>
          <a:p>
            <a:r>
              <a:rPr lang="ru-RU" sz="2800" dirty="0"/>
              <a:t>Задачи:</a:t>
            </a:r>
          </a:p>
          <a:p>
            <a:r>
              <a:rPr lang="ru-RU" sz="2800" dirty="0"/>
              <a:t> 1.Выполнить модельные задачи</a:t>
            </a:r>
          </a:p>
          <a:p>
            <a:r>
              <a:rPr lang="ru-RU" sz="2800" dirty="0"/>
              <a:t> 2.Построить </a:t>
            </a:r>
            <a:r>
              <a:rPr lang="en-US" sz="2800" dirty="0"/>
              <a:t>CAD-</a:t>
            </a:r>
            <a:r>
              <a:rPr lang="ru-RU" sz="2800" dirty="0"/>
              <a:t>модель лопасти ветрогенератора</a:t>
            </a:r>
          </a:p>
          <a:p>
            <a:r>
              <a:rPr lang="ru-RU" sz="2800" dirty="0"/>
              <a:t> 3.Провести ряд оптимизаций используя заданные ограничения на систему</a:t>
            </a:r>
          </a:p>
          <a:p>
            <a:r>
              <a:rPr lang="ru-RU" sz="2800" dirty="0"/>
              <a:t> 4.Проанализировать полученные 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BBE0F-6A5D-45EC-B33E-AF6671FFEC43}"/>
              </a:ext>
            </a:extLst>
          </p:cNvPr>
          <p:cNvSpPr txBox="1"/>
          <p:nvPr/>
        </p:nvSpPr>
        <p:spPr>
          <a:xfrm>
            <a:off x="4727848" y="10527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D3ED3-7A94-43C5-B2CB-AC111B8E5B4D}"/>
              </a:ext>
            </a:extLst>
          </p:cNvPr>
          <p:cNvSpPr txBox="1"/>
          <p:nvPr/>
        </p:nvSpPr>
        <p:spPr>
          <a:xfrm>
            <a:off x="1099254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3/1</a:t>
            </a:r>
            <a:r>
              <a:rPr lang="en-US" sz="2400" dirty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751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2B025-5446-4E82-9907-D29027E74238}"/>
              </a:ext>
            </a:extLst>
          </p:cNvPr>
          <p:cNvSpPr txBox="1"/>
          <p:nvPr/>
        </p:nvSpPr>
        <p:spPr>
          <a:xfrm>
            <a:off x="1099254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60515-DE00-4429-A25D-D98AA44081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10395" y="905596"/>
            <a:ext cx="2451100" cy="2350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4712B-EA3C-4A6F-A325-CF6ADBA76339}"/>
              </a:ext>
            </a:extLst>
          </p:cNvPr>
          <p:cNvSpPr txBox="1"/>
          <p:nvPr/>
        </p:nvSpPr>
        <p:spPr>
          <a:xfrm>
            <a:off x="1988174" y="496949"/>
            <a:ext cx="9045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ПОСТАНОВКА ЗАДАЧИ ТОПОЛОГИЧЕСКОЙ ОПТИМИЗАЦИИ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5F6960B-521E-47B3-915C-5FD8FC9F30B1}"/>
                  </a:ext>
                </a:extLst>
              </p:cNvPr>
              <p:cNvSpPr/>
              <p:nvPr/>
            </p:nvSpPr>
            <p:spPr>
              <a:xfrm>
                <a:off x="4299866" y="1155348"/>
                <a:ext cx="3980320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ru-RU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ru-RU" b="0" i="0">
                          <a:latin typeface="Cambria Math" panose="02040503050406030204" pitchFamily="18" charset="0"/>
                        </a:rPr>
                        <m:t> 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15F6960B-521E-47B3-915C-5FD8FC9F3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66" y="1155348"/>
                <a:ext cx="3980320" cy="984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E004271-9DCE-429F-8850-7329C8C5C1CB}"/>
                  </a:ext>
                </a:extLst>
              </p:cNvPr>
              <p:cNvSpPr/>
              <p:nvPr/>
            </p:nvSpPr>
            <p:spPr>
              <a:xfrm>
                <a:off x="4403447" y="2089108"/>
                <a:ext cx="395948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𝜺</m:t>
                          </m:r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∙∙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С∙∙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sPre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∙∙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E004271-9DCE-429F-8850-7329C8C5C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47" y="2089108"/>
                <a:ext cx="395948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BB06CFC-1009-4CAA-A0D6-1F5FA3182208}"/>
                  </a:ext>
                </a:extLst>
              </p:cNvPr>
              <p:cNvSpPr/>
              <p:nvPr/>
            </p:nvSpPr>
            <p:spPr>
              <a:xfrm>
                <a:off x="4916541" y="2748861"/>
                <a:ext cx="274696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  <m:d>
                                <m:d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BB06CFC-1009-4CAA-A0D6-1F5FA3182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41" y="2748861"/>
                <a:ext cx="2746969" cy="506870"/>
              </a:xfrm>
              <a:prstGeom prst="rect">
                <a:avLst/>
              </a:prstGeom>
              <a:blipFill>
                <a:blip r:embed="rId6"/>
                <a:stretch>
                  <a:fillRect t="-179518" r="-33111" b="-261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866F37A-6792-4136-B406-A7CAF96E4122}"/>
                  </a:ext>
                </a:extLst>
              </p:cNvPr>
              <p:cNvSpPr/>
              <p:nvPr/>
            </p:nvSpPr>
            <p:spPr>
              <a:xfrm>
                <a:off x="3635863" y="3576759"/>
                <a:ext cx="1471493" cy="474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866F37A-6792-4136-B406-A7CAF96E4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63" y="3576759"/>
                <a:ext cx="1471493" cy="4741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F7668D6-CDD9-4BD8-9331-CB52543EFCCA}"/>
                  </a:ext>
                </a:extLst>
              </p:cNvPr>
              <p:cNvSpPr/>
              <p:nvPr/>
            </p:nvSpPr>
            <p:spPr>
              <a:xfrm>
                <a:off x="4383325" y="2963241"/>
                <a:ext cx="5507610" cy="1545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𝑒𝑥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𝜺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0&lt;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&lt;1,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F7668D6-CDD9-4BD8-9331-CB52543EF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25" y="2963241"/>
                <a:ext cx="5507610" cy="1545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CB2992-1379-44C5-9C60-476A7A9E8C83}"/>
              </a:ext>
            </a:extLst>
          </p:cNvPr>
          <p:cNvSpPr/>
          <p:nvPr/>
        </p:nvSpPr>
        <p:spPr bwMode="auto">
          <a:xfrm>
            <a:off x="3635863" y="3429000"/>
            <a:ext cx="6195251" cy="1114009"/>
          </a:xfrm>
          <a:prstGeom prst="rect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6FC648E9-EA4B-4502-812B-61A1A8B2FF80}"/>
                  </a:ext>
                </a:extLst>
              </p:cNvPr>
              <p:cNvSpPr/>
              <p:nvPr/>
            </p:nvSpPr>
            <p:spPr>
              <a:xfrm>
                <a:off x="416117" y="1777840"/>
                <a:ext cx="25303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6FC648E9-EA4B-4502-812B-61A1A8B2F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7" y="1777840"/>
                <a:ext cx="2530318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5B3EAEA-51C6-4EF5-BD7C-476469619908}"/>
              </a:ext>
            </a:extLst>
          </p:cNvPr>
          <p:cNvSpPr txBox="1"/>
          <p:nvPr/>
        </p:nvSpPr>
        <p:spPr>
          <a:xfrm>
            <a:off x="871574" y="1403751"/>
            <a:ext cx="203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 </a:t>
            </a:r>
            <a:r>
              <a:rPr lang="ru-RU" sz="2000" dirty="0"/>
              <a:t>– метод: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FA0C84-2BFF-442E-ACB3-2ED7CEC9319E}"/>
              </a:ext>
            </a:extLst>
          </p:cNvPr>
          <p:cNvSpPr/>
          <p:nvPr/>
        </p:nvSpPr>
        <p:spPr bwMode="auto">
          <a:xfrm>
            <a:off x="5464250" y="1154620"/>
            <a:ext cx="178863" cy="2573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F9CBE2-8A98-443C-AC1D-E0EEB0923222}"/>
              </a:ext>
            </a:extLst>
          </p:cNvPr>
          <p:cNvSpPr/>
          <p:nvPr/>
        </p:nvSpPr>
        <p:spPr bwMode="auto">
          <a:xfrm>
            <a:off x="4077088" y="1251177"/>
            <a:ext cx="144016" cy="23524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451220-89E2-4979-B97B-6DB7DF043BB2}"/>
              </a:ext>
            </a:extLst>
          </p:cNvPr>
          <p:cNvSpPr/>
          <p:nvPr/>
        </p:nvSpPr>
        <p:spPr bwMode="auto">
          <a:xfrm>
            <a:off x="6975553" y="1132531"/>
            <a:ext cx="178863" cy="27941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E15BA287-F390-4943-893C-FC96B4F80DD1}"/>
              </a:ext>
            </a:extLst>
          </p:cNvPr>
          <p:cNvSpPr/>
          <p:nvPr/>
        </p:nvSpPr>
        <p:spPr bwMode="auto">
          <a:xfrm>
            <a:off x="6346669" y="4640644"/>
            <a:ext cx="288032" cy="65353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BB5AB4-86A5-43A1-82B6-99D06CF322D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-57037" y="2197170"/>
            <a:ext cx="3476625" cy="319849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A924591-E992-4B0A-909D-B08168500E50}"/>
              </a:ext>
            </a:extLst>
          </p:cNvPr>
          <p:cNvSpPr/>
          <p:nvPr/>
        </p:nvSpPr>
        <p:spPr bwMode="auto">
          <a:xfrm>
            <a:off x="3635862" y="5371731"/>
            <a:ext cx="6195251" cy="1114009"/>
          </a:xfrm>
          <a:prstGeom prst="rect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1140DA-0BC4-4514-9C43-34C584F73E88}"/>
                  </a:ext>
                </a:extLst>
              </p:cNvPr>
              <p:cNvSpPr txBox="1"/>
              <p:nvPr/>
            </p:nvSpPr>
            <p:spPr>
              <a:xfrm>
                <a:off x="3730749" y="5579617"/>
                <a:ext cx="1600928" cy="500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  <m:lim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ru-RU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func>
                  </m:oMath>
                </a14:m>
                <a:r>
                  <a:rPr lang="ru-RU" dirty="0"/>
                  <a:t>,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1140DA-0BC4-4514-9C43-34C584F7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49" y="5579617"/>
                <a:ext cx="1600928" cy="500265"/>
              </a:xfrm>
              <a:prstGeom prst="rect">
                <a:avLst/>
              </a:prstGeom>
              <a:blipFill>
                <a:blip r:embed="rId11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B2DA87-B90B-4A37-9CA3-7C49396E87CE}"/>
                  </a:ext>
                </a:extLst>
              </p:cNvPr>
              <p:cNvSpPr txBox="1"/>
              <p:nvPr/>
            </p:nvSpPr>
            <p:spPr>
              <a:xfrm>
                <a:off x="3473357" y="5446926"/>
                <a:ext cx="6417578" cy="385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ru-RU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b="0" i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ru-RU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доп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B2DA87-B90B-4A37-9CA3-7C49396E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57" y="5446926"/>
                <a:ext cx="6417578" cy="385555"/>
              </a:xfrm>
              <a:prstGeom prst="rect">
                <a:avLst/>
              </a:prstGeom>
              <a:blipFill>
                <a:blip r:embed="rId1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6AF3CA-6CDF-4592-80B4-C526D81B910D}"/>
                  </a:ext>
                </a:extLst>
              </p:cNvPr>
              <p:cNvSpPr txBox="1"/>
              <p:nvPr/>
            </p:nvSpPr>
            <p:spPr>
              <a:xfrm>
                <a:off x="3524698" y="5750272"/>
                <a:ext cx="6417578" cy="65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, 0&lt;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&lt;1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6AF3CA-6CDF-4592-80B4-C526D81B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8" y="5750272"/>
                <a:ext cx="6417578" cy="6592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94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1017750" y="583956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5/1</a:t>
            </a:r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F0CFC-1384-4D8D-86BF-EAD53FF3F15B}"/>
              </a:ext>
            </a:extLst>
          </p:cNvPr>
          <p:cNvSpPr txBox="1"/>
          <p:nvPr/>
        </p:nvSpPr>
        <p:spPr>
          <a:xfrm>
            <a:off x="2099556" y="572233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СВЕДЕНИЯ К СТЕРЖНЕВОЙ КОНСТРУКЦИИ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6359C8-EC17-443D-BA27-F6D4A01C1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3" t="24717" b="40161"/>
          <a:stretch/>
        </p:blipFill>
        <p:spPr>
          <a:xfrm>
            <a:off x="1501778" y="3871247"/>
            <a:ext cx="3924991" cy="734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7253F-DA23-4E36-8A35-ED6F6F0E4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3" t="32253" b="32598"/>
          <a:stretch/>
        </p:blipFill>
        <p:spPr>
          <a:xfrm>
            <a:off x="6587291" y="3836972"/>
            <a:ext cx="3924991" cy="734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99872B-0E89-4100-9FB4-1A26F4DDD3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84" t="33331" b="29273"/>
          <a:stretch/>
        </p:blipFill>
        <p:spPr>
          <a:xfrm>
            <a:off x="1501101" y="5386225"/>
            <a:ext cx="3985182" cy="790193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8EA5CBE-182D-43ED-AB69-3C6D283D0DB4}"/>
              </a:ext>
            </a:extLst>
          </p:cNvPr>
          <p:cNvSpPr/>
          <p:nvPr/>
        </p:nvSpPr>
        <p:spPr bwMode="auto">
          <a:xfrm>
            <a:off x="5426770" y="4054416"/>
            <a:ext cx="1080120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69B8065C-7652-4E9F-B8D4-F66F0955045B}"/>
              </a:ext>
            </a:extLst>
          </p:cNvPr>
          <p:cNvSpPr/>
          <p:nvPr/>
        </p:nvSpPr>
        <p:spPr bwMode="auto">
          <a:xfrm>
            <a:off x="10592684" y="4053985"/>
            <a:ext cx="1080120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62257008-F5C7-4513-AA51-FA43FBF63565}"/>
              </a:ext>
            </a:extLst>
          </p:cNvPr>
          <p:cNvSpPr/>
          <p:nvPr/>
        </p:nvSpPr>
        <p:spPr bwMode="auto">
          <a:xfrm>
            <a:off x="5486284" y="5523324"/>
            <a:ext cx="1080120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0345C-4EF1-4D68-9979-DE0C39927662}"/>
              </a:ext>
            </a:extLst>
          </p:cNvPr>
          <p:cNvSpPr txBox="1"/>
          <p:nvPr/>
        </p:nvSpPr>
        <p:spPr>
          <a:xfrm>
            <a:off x="4943481" y="3259655"/>
            <a:ext cx="230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Уменьшение объема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134748-8DDF-4129-9CF2-F3CE36A27326}"/>
              </a:ext>
            </a:extLst>
          </p:cNvPr>
          <p:cNvSpPr txBox="1"/>
          <p:nvPr/>
        </p:nvSpPr>
        <p:spPr>
          <a:xfrm>
            <a:off x="10623428" y="3108019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Ограничение на толщину структур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F11A2-19AA-486A-93F0-636EEC1E2DEB}"/>
              </a:ext>
            </a:extLst>
          </p:cNvPr>
          <p:cNvSpPr txBox="1"/>
          <p:nvPr/>
        </p:nvSpPr>
        <p:spPr>
          <a:xfrm>
            <a:off x="4930186" y="5031362"/>
            <a:ext cx="2232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Уменьшение объема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1AD1BA-CF36-4A5A-A95A-5CCC83EBF7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49" t="35660" b="25589"/>
          <a:stretch/>
        </p:blipFill>
        <p:spPr>
          <a:xfrm>
            <a:off x="6646805" y="5413228"/>
            <a:ext cx="3985182" cy="8194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B94488-AB5C-4EB8-A8C4-7065DFC6858D}"/>
              </a:ext>
            </a:extLst>
          </p:cNvPr>
          <p:cNvPicPr/>
          <p:nvPr/>
        </p:nvPicPr>
        <p:blipFill rotWithShape="1">
          <a:blip r:embed="rId7"/>
          <a:srcRect l="171" t="3269" r="87380" b="63176"/>
          <a:stretch/>
        </p:blipFill>
        <p:spPr bwMode="auto">
          <a:xfrm>
            <a:off x="0" y="3875816"/>
            <a:ext cx="1398545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BE537C-3E35-4132-A1FA-F1E8E6445EB2}"/>
                  </a:ext>
                </a:extLst>
              </p:cNvPr>
              <p:cNvSpPr txBox="1"/>
              <p:nvPr/>
            </p:nvSpPr>
            <p:spPr>
              <a:xfrm>
                <a:off x="8400256" y="1453295"/>
                <a:ext cx="36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Постановка задачи оптимизации:</a:t>
                </a:r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при 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&lt;0.15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0" i="1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2 ,</a:t>
                </a:r>
                <a:r>
                  <a:rPr lang="en-US" dirty="0"/>
                  <a:t> 16]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/>
                  <a:t>мм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BE537C-3E35-4132-A1FA-F1E8E6445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6" y="1453295"/>
                <a:ext cx="3600400" cy="1200329"/>
              </a:xfrm>
              <a:prstGeom prst="rect">
                <a:avLst/>
              </a:prstGeom>
              <a:blipFill>
                <a:blip r:embed="rId8"/>
                <a:stretch>
                  <a:fillRect l="-1523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F82F-4BC1-4CB4-A689-2E8122101D80}"/>
                  </a:ext>
                </a:extLst>
              </p:cNvPr>
              <p:cNvSpPr txBox="1"/>
              <p:nvPr/>
            </p:nvSpPr>
            <p:spPr>
              <a:xfrm>
                <a:off x="4340712" y="1113676"/>
                <a:ext cx="3510576" cy="21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С−податливость системы,</m:t>
                    </m:r>
                  </m:oMath>
                </a14:m>
                <a:endParaRPr lang="ru-RU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– относительная плотность,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толщина структуры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ru-RU" sz="1800" b="0" dirty="0">
                    <a:ea typeface="Cambria Math" panose="02040503050406030204" pitchFamily="18" charset="0"/>
                  </a:rPr>
                  <a:t>– максимальное перемещение</a:t>
                </a:r>
                <a:endParaRPr lang="en-US" sz="1800" b="0" dirty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F82F-4BC1-4CB4-A689-2E812210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712" y="1113676"/>
                <a:ext cx="3510576" cy="2165016"/>
              </a:xfrm>
              <a:prstGeom prst="rect">
                <a:avLst/>
              </a:prstGeom>
              <a:blipFill>
                <a:blip r:embed="rId9"/>
                <a:stretch>
                  <a:fillRect l="-3993" r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B600F-7FB5-4C54-A134-B475F42DCA72}"/>
                  </a:ext>
                </a:extLst>
              </p:cNvPr>
              <p:cNvSpPr txBox="1"/>
              <p:nvPr/>
            </p:nvSpPr>
            <p:spPr>
              <a:xfrm>
                <a:off x="89312" y="4664388"/>
                <a:ext cx="6417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B600F-7FB5-4C54-A134-B475F42D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" y="4664388"/>
                <a:ext cx="64175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A643D4-BC92-42C0-AD50-C801C42F523A}"/>
                  </a:ext>
                </a:extLst>
              </p:cNvPr>
              <p:cNvSpPr txBox="1"/>
              <p:nvPr/>
            </p:nvSpPr>
            <p:spPr>
              <a:xfrm>
                <a:off x="5219620" y="4621603"/>
                <a:ext cx="6417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A643D4-BC92-42C0-AD50-C801C42F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20" y="4621603"/>
                <a:ext cx="64175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2CC1BF-3FE3-4B6D-B0CB-DD27B42AD66E}"/>
                  </a:ext>
                </a:extLst>
              </p:cNvPr>
              <p:cNvSpPr txBox="1"/>
              <p:nvPr/>
            </p:nvSpPr>
            <p:spPr>
              <a:xfrm>
                <a:off x="1401526" y="6239690"/>
                <a:ext cx="4184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&lt;0.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ru-RU" dirty="0"/>
                        <m:t> =</m:t>
                      </m:r>
                      <m:r>
                        <m:rPr>
                          <m:nor/>
                        </m:rPr>
                        <a:rPr lang="en-US" dirty="0"/>
                        <m:t> [</m:t>
                      </m:r>
                      <m:r>
                        <m:rPr>
                          <m:nor/>
                        </m:rPr>
                        <a:rPr lang="ru-RU" dirty="0"/>
                        <m:t>2 ,</m:t>
                      </m:r>
                      <m:r>
                        <m:rPr>
                          <m:nor/>
                        </m:rPr>
                        <a:rPr lang="en-US" dirty="0"/>
                        <m:t> 16]</m:t>
                      </m:r>
                      <m:r>
                        <m:rPr>
                          <m:nor/>
                        </m:rPr>
                        <a:rPr lang="ru-RU" dirty="0"/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ru-RU" dirty="0"/>
                        <m:t>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2CC1BF-3FE3-4B6D-B0CB-DD27B42AD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26" y="6239690"/>
                <a:ext cx="4184332" cy="369332"/>
              </a:xfrm>
              <a:prstGeom prst="rect">
                <a:avLst/>
              </a:prstGeom>
              <a:blipFill>
                <a:blip r:embed="rId1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7CAEBD-8FAA-4FA0-8E40-1C659FD28505}"/>
                  </a:ext>
                </a:extLst>
              </p:cNvPr>
              <p:cNvSpPr txBox="1"/>
              <p:nvPr/>
            </p:nvSpPr>
            <p:spPr>
              <a:xfrm>
                <a:off x="6816080" y="6255677"/>
                <a:ext cx="58579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&lt;0.15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2 ,</a:t>
                </a:r>
                <a:r>
                  <a:rPr lang="en-US" dirty="0"/>
                  <a:t> 16]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/>
                  <a:t>мм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7CAEBD-8FAA-4FA0-8E40-1C659FD2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6255677"/>
                <a:ext cx="5857907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45B25B-B805-4603-AE73-9E3F5A9E23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242" y="1420603"/>
            <a:ext cx="3924991" cy="14083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DDD198-00FC-4586-BA6A-4BB8B193DD3E}"/>
              </a:ext>
            </a:extLst>
          </p:cNvPr>
          <p:cNvSpPr txBox="1"/>
          <p:nvPr/>
        </p:nvSpPr>
        <p:spPr>
          <a:xfrm>
            <a:off x="983043" y="292106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Постановка задачи</a:t>
            </a:r>
          </a:p>
        </p:txBody>
      </p:sp>
    </p:spTree>
    <p:extLst>
      <p:ext uri="{BB962C8B-B14F-4D97-AF65-F5344CB8AC3E}">
        <p14:creationId xmlns:p14="http://schemas.microsoft.com/office/powerpoint/2010/main" val="135808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54052F-2AE5-41E0-AFF3-390F0032CA3A}"/>
              </a:ext>
            </a:extLst>
          </p:cNvPr>
          <p:cNvSpPr txBox="1"/>
          <p:nvPr/>
        </p:nvSpPr>
        <p:spPr>
          <a:xfrm>
            <a:off x="4083329" y="60586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МОДЕЛЬНАЯ ЗАДАЧА.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545EA-89CA-40F5-8C9E-64D4118838E4}"/>
              </a:ext>
            </a:extLst>
          </p:cNvPr>
          <p:cNvSpPr txBox="1"/>
          <p:nvPr/>
        </p:nvSpPr>
        <p:spPr>
          <a:xfrm>
            <a:off x="935633" y="5633630"/>
            <a:ext cx="289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Конечно-</a:t>
            </a:r>
            <a:r>
              <a:rPr lang="ru-RU" dirty="0" err="1"/>
              <a:t>элементая</a:t>
            </a:r>
            <a:r>
              <a:rPr lang="ru-RU" dirty="0"/>
              <a:t> модель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ADCF9-C3D4-4328-A86D-837AA0AEDDF1}"/>
              </a:ext>
            </a:extLst>
          </p:cNvPr>
          <p:cNvPicPr/>
          <p:nvPr/>
        </p:nvPicPr>
        <p:blipFill rotWithShape="1">
          <a:blip r:embed="rId3"/>
          <a:srcRect l="20712" t="6799" r="33083" b="964"/>
          <a:stretch/>
        </p:blipFill>
        <p:spPr>
          <a:xfrm>
            <a:off x="6735897" y="1124744"/>
            <a:ext cx="2088232" cy="230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865345-3FE8-4C5F-9AD1-A6B216C28D80}"/>
              </a:ext>
            </a:extLst>
          </p:cNvPr>
          <p:cNvSpPr txBox="1"/>
          <p:nvPr/>
        </p:nvSpPr>
        <p:spPr>
          <a:xfrm>
            <a:off x="6728264" y="35783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Перемещение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4BCFE-F0FB-4BA6-A99B-4952610C25E6}"/>
              </a:ext>
            </a:extLst>
          </p:cNvPr>
          <p:cNvSpPr txBox="1"/>
          <p:nvPr/>
        </p:nvSpPr>
        <p:spPr>
          <a:xfrm>
            <a:off x="11253241" y="6152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7DA094-0007-4099-BDDF-5FD1E0BED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5" t="9012" r="7044" b="9648"/>
          <a:stretch/>
        </p:blipFill>
        <p:spPr>
          <a:xfrm>
            <a:off x="1139706" y="3127573"/>
            <a:ext cx="2576646" cy="24810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933152-259E-4BF0-A67B-5FF2E1E552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0856" y="583429"/>
            <a:ext cx="2386330" cy="2276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5D7E1-0202-4FE0-A6F1-547613013591}"/>
              </a:ext>
            </a:extLst>
          </p:cNvPr>
          <p:cNvSpPr txBox="1"/>
          <p:nvPr/>
        </p:nvSpPr>
        <p:spPr>
          <a:xfrm>
            <a:off x="1323144" y="2737216"/>
            <a:ext cx="21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0C399-8B6C-4465-9AE8-AC466499D2E3}"/>
                  </a:ext>
                </a:extLst>
              </p:cNvPr>
              <p:cNvSpPr txBox="1"/>
              <p:nvPr/>
            </p:nvSpPr>
            <p:spPr>
              <a:xfrm>
                <a:off x="5663952" y="4526102"/>
                <a:ext cx="48245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Постановка задачи оптимизации:</a:t>
                </a:r>
                <a:r>
                  <a:rPr lang="en-US" sz="200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при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где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от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,05  до 0,3 </m:t>
                      </m:r>
                    </m:oMath>
                  </m:oMathPara>
                </a14:m>
                <a:endParaRPr lang="ru-RU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2000" dirty="0"/>
                  <a:t> =</a:t>
                </a:r>
                <a:r>
                  <a:rPr lang="en-US" sz="2000" dirty="0"/>
                  <a:t> [</a:t>
                </a:r>
                <a:r>
                  <a:rPr lang="ru-RU" sz="2000" dirty="0"/>
                  <a:t>2 ,</a:t>
                </a:r>
                <a:r>
                  <a:rPr lang="en-US" sz="2000" dirty="0"/>
                  <a:t> b] </a:t>
                </a:r>
                <a:r>
                  <a:rPr lang="ru-RU" sz="2000" dirty="0"/>
                  <a:t>мм ,где </a:t>
                </a:r>
                <a:r>
                  <a:rPr lang="en-US" sz="2000" dirty="0"/>
                  <a:t>b </a:t>
                </a:r>
                <a:r>
                  <a:rPr lang="ru-RU" sz="2000" dirty="0"/>
                  <a:t>от 4 до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0C399-8B6C-4465-9AE8-AC466499D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4526102"/>
                <a:ext cx="4824536" cy="1323439"/>
              </a:xfrm>
              <a:prstGeom prst="rect">
                <a:avLst/>
              </a:prstGeom>
              <a:blipFill>
                <a:blip r:embed="rId6"/>
                <a:stretch>
                  <a:fillRect l="-1263" t="-2294" b="-6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82C472-F49F-4B7A-9A14-B0E4F7D30982}"/>
              </a:ext>
            </a:extLst>
          </p:cNvPr>
          <p:cNvPicPr/>
          <p:nvPr/>
        </p:nvPicPr>
        <p:blipFill rotWithShape="1">
          <a:blip r:embed="rId3"/>
          <a:srcRect t="7779" r="92487" b="60363"/>
          <a:stretch/>
        </p:blipFill>
        <p:spPr>
          <a:xfrm>
            <a:off x="5882938" y="1412776"/>
            <a:ext cx="720671" cy="1728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8D055A-4248-4498-9FED-AB69D26E82A8}"/>
              </a:ext>
            </a:extLst>
          </p:cNvPr>
          <p:cNvSpPr txBox="1"/>
          <p:nvPr/>
        </p:nvSpPr>
        <p:spPr>
          <a:xfrm>
            <a:off x="935633" y="5991779"/>
            <a:ext cx="6417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Количество элементов: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2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D823E1-5A40-41F0-A6CC-B5A73080D2A2}"/>
              </a:ext>
            </a:extLst>
          </p:cNvPr>
          <p:cNvPicPr/>
          <p:nvPr/>
        </p:nvPicPr>
        <p:blipFill rotWithShape="1">
          <a:blip r:embed="rId3"/>
          <a:srcRect l="21429" r="19643"/>
          <a:stretch/>
        </p:blipFill>
        <p:spPr>
          <a:xfrm>
            <a:off x="2082436" y="587757"/>
            <a:ext cx="2781638" cy="2252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02C80-B0E5-4B44-98E3-7DFAC25C1F03}"/>
              </a:ext>
            </a:extLst>
          </p:cNvPr>
          <p:cNvPicPr/>
          <p:nvPr/>
        </p:nvPicPr>
        <p:blipFill rotWithShape="1">
          <a:blip r:embed="rId4"/>
          <a:srcRect l="22608" r="21452"/>
          <a:stretch/>
        </p:blipFill>
        <p:spPr>
          <a:xfrm>
            <a:off x="5435686" y="494214"/>
            <a:ext cx="2721361" cy="23422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51749-BDF1-4D79-80D7-2FA7E2343E72}"/>
              </a:ext>
            </a:extLst>
          </p:cNvPr>
          <p:cNvPicPr/>
          <p:nvPr/>
        </p:nvPicPr>
        <p:blipFill rotWithShape="1">
          <a:blip r:embed="rId5"/>
          <a:srcRect l="21198" t="449" r="20989"/>
          <a:stretch/>
        </p:blipFill>
        <p:spPr bwMode="auto">
          <a:xfrm>
            <a:off x="8592968" y="584164"/>
            <a:ext cx="2592288" cy="2282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44E-81F5-42DA-B057-96E3C0DA39A8}"/>
                  </a:ext>
                </a:extLst>
              </p:cNvPr>
              <p:cNvSpPr txBox="1"/>
              <p:nvPr/>
            </p:nvSpPr>
            <p:spPr>
              <a:xfrm>
                <a:off x="2127028" y="2817047"/>
                <a:ext cx="26427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[2;4], мм,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  <a:p>
                <a:endParaRPr lang="ru-RU" sz="1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44E-81F5-42DA-B057-96E3C0DA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28" y="2817047"/>
                <a:ext cx="2642718" cy="1200329"/>
              </a:xfrm>
              <a:prstGeom prst="rect">
                <a:avLst/>
              </a:prstGeom>
              <a:blipFill>
                <a:blip r:embed="rId6"/>
                <a:stretch>
                  <a:fillRect l="-924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FA5C5F-9AE0-45C3-9053-0C8099795264}"/>
                  </a:ext>
                </a:extLst>
              </p:cNvPr>
              <p:cNvSpPr txBox="1"/>
              <p:nvPr/>
            </p:nvSpPr>
            <p:spPr>
              <a:xfrm>
                <a:off x="5521533" y="2817893"/>
                <a:ext cx="271586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[2;16],мм,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  <a:p>
                <a:endPara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FA5C5F-9AE0-45C3-9053-0C8099795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33" y="2817893"/>
                <a:ext cx="2715867" cy="1200329"/>
              </a:xfrm>
              <a:prstGeom prst="rect">
                <a:avLst/>
              </a:prstGeom>
              <a:blipFill>
                <a:blip r:embed="rId7"/>
                <a:stretch>
                  <a:fillRect l="-899" t="-2538" r="-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951756-3A21-46F1-BD69-33E3697C83F5}"/>
                  </a:ext>
                </a:extLst>
              </p:cNvPr>
              <p:cNvSpPr txBox="1"/>
              <p:nvPr/>
            </p:nvSpPr>
            <p:spPr>
              <a:xfrm>
                <a:off x="8507067" y="2848550"/>
                <a:ext cx="312754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[2;32], мм,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951756-3A21-46F1-BD69-33E3697C8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067" y="2848550"/>
                <a:ext cx="3127545" cy="923330"/>
              </a:xfrm>
              <a:prstGeom prst="rect">
                <a:avLst/>
              </a:prstGeom>
              <a:blipFill>
                <a:blip r:embed="rId8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0FB138C1-1E39-47A3-ABA0-F389E92662A8}"/>
              </a:ext>
            </a:extLst>
          </p:cNvPr>
          <p:cNvSpPr/>
          <p:nvPr/>
        </p:nvSpPr>
        <p:spPr bwMode="auto">
          <a:xfrm>
            <a:off x="4836020" y="1498389"/>
            <a:ext cx="486747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397602E-6933-4573-A9EA-FECAAEEB93BC}"/>
              </a:ext>
            </a:extLst>
          </p:cNvPr>
          <p:cNvSpPr/>
          <p:nvPr/>
        </p:nvSpPr>
        <p:spPr bwMode="auto">
          <a:xfrm>
            <a:off x="8134308" y="1498389"/>
            <a:ext cx="486747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11CE16-A19A-42B7-ACE8-7F6EFB1DDF44}"/>
              </a:ext>
            </a:extLst>
          </p:cNvPr>
          <p:cNvPicPr/>
          <p:nvPr/>
        </p:nvPicPr>
        <p:blipFill rotWithShape="1">
          <a:blip r:embed="rId9"/>
          <a:srcRect l="21014" r="18599"/>
          <a:stretch/>
        </p:blipFill>
        <p:spPr>
          <a:xfrm>
            <a:off x="2009731" y="3615074"/>
            <a:ext cx="2888905" cy="237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6183C1-22C7-4EBA-93AA-66D515230898}"/>
                  </a:ext>
                </a:extLst>
              </p:cNvPr>
              <p:cNvSpPr txBox="1"/>
              <p:nvPr/>
            </p:nvSpPr>
            <p:spPr>
              <a:xfrm>
                <a:off x="1650587" y="5941099"/>
                <a:ext cx="34582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0.25,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[2;8], мм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6183C1-22C7-4EBA-93AA-66D515230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587" y="5941099"/>
                <a:ext cx="3458293" cy="923330"/>
              </a:xfrm>
              <a:prstGeom prst="rect">
                <a:avLst/>
              </a:prstGeom>
              <a:blipFill>
                <a:blip r:embed="rId10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F25965-A483-4D3E-B5CD-36A01F26B298}"/>
              </a:ext>
            </a:extLst>
          </p:cNvPr>
          <p:cNvPicPr/>
          <p:nvPr/>
        </p:nvPicPr>
        <p:blipFill rotWithShape="1">
          <a:blip r:embed="rId11"/>
          <a:srcRect l="18386" t="365" r="17048" b="-2090"/>
          <a:stretch/>
        </p:blipFill>
        <p:spPr>
          <a:xfrm>
            <a:off x="5296464" y="3580932"/>
            <a:ext cx="2940936" cy="243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7F7323-0A5B-4A2D-8FD3-52AECAACADDE}"/>
                  </a:ext>
                </a:extLst>
              </p:cNvPr>
              <p:cNvSpPr txBox="1"/>
              <p:nvPr/>
            </p:nvSpPr>
            <p:spPr>
              <a:xfrm>
                <a:off x="5089572" y="5922206"/>
                <a:ext cx="33547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0.2,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[2;8], мм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7F7323-0A5B-4A2D-8FD3-52AECAACA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72" y="5922206"/>
                <a:ext cx="3354718" cy="923330"/>
              </a:xfrm>
              <a:prstGeom prst="rect">
                <a:avLst/>
              </a:prstGeom>
              <a:blipFill>
                <a:blip r:embed="rId12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81BB4D-85F0-41A6-9383-FB12C5C6341F}"/>
              </a:ext>
            </a:extLst>
          </p:cNvPr>
          <p:cNvPicPr/>
          <p:nvPr/>
        </p:nvPicPr>
        <p:blipFill rotWithShape="1">
          <a:blip r:embed="rId13"/>
          <a:srcRect l="19491" r="14131"/>
          <a:stretch/>
        </p:blipFill>
        <p:spPr>
          <a:xfrm>
            <a:off x="8682930" y="3489708"/>
            <a:ext cx="2888905" cy="237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1F20D4-531B-48E8-AD3E-41BA5E1957A7}"/>
                  </a:ext>
                </a:extLst>
              </p:cNvPr>
              <p:cNvSpPr txBox="1"/>
              <p:nvPr/>
            </p:nvSpPr>
            <p:spPr>
              <a:xfrm>
                <a:off x="7498078" y="5858240"/>
                <a:ext cx="514552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0.15,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[2;8], мм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1F20D4-531B-48E8-AD3E-41BA5E195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78" y="5858240"/>
                <a:ext cx="5145521" cy="923330"/>
              </a:xfrm>
              <a:prstGeom prst="rect">
                <a:avLst/>
              </a:prstGeom>
              <a:blipFill>
                <a:blip r:embed="rId14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7567B5E-D85C-4A4B-BF5D-02BC7EA585DA}"/>
              </a:ext>
            </a:extLst>
          </p:cNvPr>
          <p:cNvSpPr/>
          <p:nvPr/>
        </p:nvSpPr>
        <p:spPr bwMode="auto">
          <a:xfrm>
            <a:off x="8020370" y="4496387"/>
            <a:ext cx="486747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0D5EFD7E-D234-4F2A-8C77-782524B7987F}"/>
              </a:ext>
            </a:extLst>
          </p:cNvPr>
          <p:cNvSpPr/>
          <p:nvPr/>
        </p:nvSpPr>
        <p:spPr bwMode="auto">
          <a:xfrm>
            <a:off x="4801427" y="4494795"/>
            <a:ext cx="486747" cy="3693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5EC3C2-06C8-4167-9BEB-B16F3E1AAD14}"/>
              </a:ext>
            </a:extLst>
          </p:cNvPr>
          <p:cNvSpPr txBox="1"/>
          <p:nvPr/>
        </p:nvSpPr>
        <p:spPr>
          <a:xfrm>
            <a:off x="11378874" y="606608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D926BD-CC64-48A8-8666-47AB5BAE2055}"/>
              </a:ext>
            </a:extLst>
          </p:cNvPr>
          <p:cNvPicPr/>
          <p:nvPr/>
        </p:nvPicPr>
        <p:blipFill rotWithShape="1">
          <a:blip r:embed="rId15"/>
          <a:srcRect l="171" t="3269" r="87380" b="63176"/>
          <a:stretch/>
        </p:blipFill>
        <p:spPr bwMode="auto">
          <a:xfrm>
            <a:off x="135317" y="2008524"/>
            <a:ext cx="1538375" cy="2479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DF98624-A08E-4527-A02B-4B1F0AC682DF}"/>
              </a:ext>
            </a:extLst>
          </p:cNvPr>
          <p:cNvPicPr/>
          <p:nvPr/>
        </p:nvPicPr>
        <p:blipFill rotWithShape="1">
          <a:blip r:embed="rId5"/>
          <a:srcRect l="21198" t="449" r="20989"/>
          <a:stretch/>
        </p:blipFill>
        <p:spPr bwMode="auto">
          <a:xfrm>
            <a:off x="8682930" y="592603"/>
            <a:ext cx="2592288" cy="2282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626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BB494A-BEE7-4FFE-ABEE-1B33841DC181}"/>
              </a:ext>
            </a:extLst>
          </p:cNvPr>
          <p:cNvPicPr/>
          <p:nvPr/>
        </p:nvPicPr>
        <p:blipFill rotWithShape="1">
          <a:blip r:embed="rId3"/>
          <a:srcRect l="171" t="3269" r="87380" b="63176"/>
          <a:stretch/>
        </p:blipFill>
        <p:spPr bwMode="auto">
          <a:xfrm>
            <a:off x="34181" y="2231442"/>
            <a:ext cx="1538375" cy="2479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D37498-A9AD-4A8D-8FE9-E9E8C5AB467E}"/>
              </a:ext>
            </a:extLst>
          </p:cNvPr>
          <p:cNvPicPr/>
          <p:nvPr/>
        </p:nvPicPr>
        <p:blipFill rotWithShape="1">
          <a:blip r:embed="rId4"/>
          <a:srcRect l="21236" t="1391" r="18968"/>
          <a:stretch/>
        </p:blipFill>
        <p:spPr bwMode="auto">
          <a:xfrm>
            <a:off x="4873978" y="751719"/>
            <a:ext cx="2650441" cy="2142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C0334-5193-4B7D-B426-19E971227599}"/>
              </a:ext>
            </a:extLst>
          </p:cNvPr>
          <p:cNvPicPr/>
          <p:nvPr/>
        </p:nvPicPr>
        <p:blipFill rotWithShape="1">
          <a:blip r:embed="rId5"/>
          <a:srcRect l="19043" t="743" r="20018" b="413"/>
          <a:stretch/>
        </p:blipFill>
        <p:spPr bwMode="auto">
          <a:xfrm>
            <a:off x="7981015" y="732566"/>
            <a:ext cx="2650441" cy="2142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AE52A-BA82-4D51-8F75-FDAF324B446D}"/>
              </a:ext>
            </a:extLst>
          </p:cNvPr>
          <p:cNvPicPr/>
          <p:nvPr/>
        </p:nvPicPr>
        <p:blipFill rotWithShape="1">
          <a:blip r:embed="rId6"/>
          <a:srcRect l="21878" t="2743" r="20820"/>
          <a:stretch/>
        </p:blipFill>
        <p:spPr bwMode="auto">
          <a:xfrm>
            <a:off x="1547813" y="3579950"/>
            <a:ext cx="2654367" cy="218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01ADB-5EAE-4B81-AE63-55A7A399CA6E}"/>
              </a:ext>
            </a:extLst>
          </p:cNvPr>
          <p:cNvPicPr/>
          <p:nvPr/>
        </p:nvPicPr>
        <p:blipFill rotWithShape="1">
          <a:blip r:embed="rId7"/>
          <a:srcRect l="18639" r="19851"/>
          <a:stretch/>
        </p:blipFill>
        <p:spPr>
          <a:xfrm>
            <a:off x="4727507" y="3501965"/>
            <a:ext cx="2654368" cy="22606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0B7885-F47A-4333-A3EF-D264095115F5}"/>
              </a:ext>
            </a:extLst>
          </p:cNvPr>
          <p:cNvPicPr/>
          <p:nvPr/>
        </p:nvPicPr>
        <p:blipFill rotWithShape="1">
          <a:blip r:embed="rId8"/>
          <a:srcRect l="21554" r="23684"/>
          <a:stretch/>
        </p:blipFill>
        <p:spPr>
          <a:xfrm>
            <a:off x="1571612" y="751720"/>
            <a:ext cx="2458986" cy="2142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5B630F-5B62-44B0-92B5-D3E8C4D7AAE9}"/>
                  </a:ext>
                </a:extLst>
              </p:cNvPr>
              <p:cNvSpPr txBox="1"/>
              <p:nvPr/>
            </p:nvSpPr>
            <p:spPr>
              <a:xfrm>
                <a:off x="1291754" y="2893941"/>
                <a:ext cx="3166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0.3,</a:t>
                </a:r>
                <a:r>
                  <a:rPr lang="en-US" dirty="0"/>
                  <a:t> 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</a:t>
                </a:r>
                <a:r>
                  <a:rPr lang="en-US" dirty="0"/>
                  <a:t>; </a:t>
                </a:r>
                <a:r>
                  <a:rPr lang="ru-RU" dirty="0"/>
                  <a:t>32</a:t>
                </a:r>
                <a:r>
                  <a:rPr lang="en-US" dirty="0"/>
                  <a:t>]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5B630F-5B62-44B0-92B5-D3E8C4D7A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54" y="2893941"/>
                <a:ext cx="3166487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3849C-AFDD-4133-807B-05054B7E1295}"/>
                  </a:ext>
                </a:extLst>
              </p:cNvPr>
              <p:cNvSpPr txBox="1"/>
              <p:nvPr/>
            </p:nvSpPr>
            <p:spPr>
              <a:xfrm>
                <a:off x="4622134" y="2874787"/>
                <a:ext cx="324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0.25,</a:t>
                </a:r>
                <a:r>
                  <a:rPr lang="en-US" dirty="0"/>
                  <a:t> 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</a:t>
                </a:r>
                <a:r>
                  <a:rPr lang="en-US" dirty="0"/>
                  <a:t>; b]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3849C-AFDD-4133-807B-05054B7E1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134" y="2874787"/>
                <a:ext cx="3242440" cy="646331"/>
              </a:xfrm>
              <a:prstGeom prst="rect">
                <a:avLst/>
              </a:prstGeom>
              <a:blipFill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0C148F-5C15-4DEE-BA86-4148E978B67C}"/>
                  </a:ext>
                </a:extLst>
              </p:cNvPr>
              <p:cNvSpPr txBox="1"/>
              <p:nvPr/>
            </p:nvSpPr>
            <p:spPr>
              <a:xfrm>
                <a:off x="7896200" y="2855634"/>
                <a:ext cx="30716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0.2,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</a:t>
                </a:r>
                <a:r>
                  <a:rPr lang="en-US" dirty="0"/>
                  <a:t>; b] 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0C148F-5C15-4DEE-BA86-4148E978B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2855634"/>
                <a:ext cx="3071614" cy="646331"/>
              </a:xfrm>
              <a:prstGeom prst="rect">
                <a:avLst/>
              </a:prstGeom>
              <a:blipFill>
                <a:blip r:embed="rId11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AE83F7-6061-4C55-BC5B-FC8F02FC4CA4}"/>
                  </a:ext>
                </a:extLst>
              </p:cNvPr>
              <p:cNvSpPr txBox="1"/>
              <p:nvPr/>
            </p:nvSpPr>
            <p:spPr>
              <a:xfrm>
                <a:off x="1217861" y="5751934"/>
                <a:ext cx="3166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0.15,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</a:t>
                </a:r>
                <a:r>
                  <a:rPr lang="en-US" dirty="0"/>
                  <a:t>; b]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AE83F7-6061-4C55-BC5B-FC8F02FC4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61" y="5751934"/>
                <a:ext cx="3166487" cy="646331"/>
              </a:xfrm>
              <a:prstGeom prst="rect">
                <a:avLst/>
              </a:prstGeom>
              <a:blipFill>
                <a:blip r:embed="rId12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92471E-5CC1-4E4E-A9A2-90346B0637BE}"/>
                  </a:ext>
                </a:extLst>
              </p:cNvPr>
              <p:cNvSpPr txBox="1"/>
              <p:nvPr/>
            </p:nvSpPr>
            <p:spPr>
              <a:xfrm>
                <a:off x="4697532" y="5751933"/>
                <a:ext cx="3086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 </a:t>
                </a:r>
                <a:r>
                  <a:rPr lang="ru-RU" dirty="0"/>
                  <a:t>0.1,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=</a:t>
                </a:r>
                <a:r>
                  <a:rPr lang="en-US" dirty="0"/>
                  <a:t> [</a:t>
                </a:r>
                <a:r>
                  <a:rPr lang="ru-RU" dirty="0"/>
                  <a:t>2</a:t>
                </a:r>
                <a:r>
                  <a:rPr lang="en-US" dirty="0"/>
                  <a:t>; b]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92471E-5CC1-4E4E-A9A2-90346B06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32" y="5751933"/>
                <a:ext cx="3086672" cy="646331"/>
              </a:xfrm>
              <a:prstGeom prst="rect">
                <a:avLst/>
              </a:prstGeom>
              <a:blipFill>
                <a:blip r:embed="rId1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0C959D-10CE-4CA4-9491-70D8765AA213}"/>
              </a:ext>
            </a:extLst>
          </p:cNvPr>
          <p:cNvSpPr txBox="1"/>
          <p:nvPr/>
        </p:nvSpPr>
        <p:spPr>
          <a:xfrm>
            <a:off x="7855359" y="386104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Получена ярко выраженная стержневая структура, параметры которой зависят от выбранных  ограничений.</a:t>
            </a:r>
          </a:p>
          <a:p>
            <a:r>
              <a:rPr lang="ru-RU" dirty="0"/>
              <a:t>Но она не реализуема в рамках выбранного технологического процесса.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15A03-835F-40C4-9F9E-6D77EF870CB3}"/>
              </a:ext>
            </a:extLst>
          </p:cNvPr>
          <p:cNvSpPr txBox="1"/>
          <p:nvPr/>
        </p:nvSpPr>
        <p:spPr>
          <a:xfrm>
            <a:off x="1099254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06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A2C4-6057-48D2-9584-951629039135}"/>
              </a:ext>
            </a:extLst>
          </p:cNvPr>
          <p:cNvSpPr txBox="1"/>
          <p:nvPr/>
        </p:nvSpPr>
        <p:spPr>
          <a:xfrm>
            <a:off x="1099254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r>
              <a:rPr lang="ru-RU" sz="2400" dirty="0"/>
              <a:t>/1</a:t>
            </a:r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9A7DB-B413-42E8-B2FE-8B49847B5526}"/>
              </a:ext>
            </a:extLst>
          </p:cNvPr>
          <p:cNvSpPr txBox="1"/>
          <p:nvPr/>
        </p:nvSpPr>
        <p:spPr>
          <a:xfrm>
            <a:off x="3791744" y="573151"/>
            <a:ext cx="6417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МОДЕЛЬНАЯ ЗАДАЧА.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33066A-F0AE-47AC-A2B6-98994E0BD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21"/>
          <a:stretch/>
        </p:blipFill>
        <p:spPr>
          <a:xfrm>
            <a:off x="695400" y="3733838"/>
            <a:ext cx="3494608" cy="1584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FD2AD-231F-438E-9D5C-827A69924DBF}"/>
              </a:ext>
            </a:extLst>
          </p:cNvPr>
          <p:cNvSpPr txBox="1"/>
          <p:nvPr/>
        </p:nvSpPr>
        <p:spPr>
          <a:xfrm>
            <a:off x="1199456" y="5296699"/>
            <a:ext cx="6417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Конечно-</a:t>
            </a:r>
            <a:r>
              <a:rPr lang="ru-RU" dirty="0" err="1"/>
              <a:t>элементая</a:t>
            </a:r>
            <a:r>
              <a:rPr lang="ru-RU" dirty="0"/>
              <a:t> модель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C67076-E846-487B-973A-8DE4140D60EF}"/>
              </a:ext>
            </a:extLst>
          </p:cNvPr>
          <p:cNvPicPr/>
          <p:nvPr/>
        </p:nvPicPr>
        <p:blipFill rotWithShape="1">
          <a:blip r:embed="rId4"/>
          <a:srcRect l="14166" t="14491" r="15540" b="12253"/>
          <a:stretch/>
        </p:blipFill>
        <p:spPr bwMode="auto">
          <a:xfrm>
            <a:off x="7566443" y="1377419"/>
            <a:ext cx="2735959" cy="1760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5E80F-2C25-4854-99E5-F6E1E1DD47D7}"/>
              </a:ext>
            </a:extLst>
          </p:cNvPr>
          <p:cNvSpPr txBox="1"/>
          <p:nvPr/>
        </p:nvSpPr>
        <p:spPr>
          <a:xfrm flipH="1">
            <a:off x="7314695" y="317049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Перемещения, мм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9186C3-E88A-446C-BD53-1A8D86BF609F}"/>
              </a:ext>
            </a:extLst>
          </p:cNvPr>
          <p:cNvPicPr/>
          <p:nvPr/>
        </p:nvPicPr>
        <p:blipFill rotWithShape="1">
          <a:blip r:embed="rId5"/>
          <a:srcRect l="4934" t="18071" r="3785" b="4341"/>
          <a:stretch/>
        </p:blipFill>
        <p:spPr>
          <a:xfrm>
            <a:off x="1072614" y="1294211"/>
            <a:ext cx="3024337" cy="1926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B6F165-4BB1-4B80-83A5-33F3F6B02D98}"/>
              </a:ext>
            </a:extLst>
          </p:cNvPr>
          <p:cNvSpPr txBox="1"/>
          <p:nvPr/>
        </p:nvSpPr>
        <p:spPr>
          <a:xfrm>
            <a:off x="1333470" y="3158485"/>
            <a:ext cx="6419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задачи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42BE00-907D-4A97-BF97-8528280A57F8}"/>
                  </a:ext>
                </a:extLst>
              </p:cNvPr>
              <p:cNvSpPr txBox="1"/>
              <p:nvPr/>
            </p:nvSpPr>
            <p:spPr>
              <a:xfrm>
                <a:off x="5591944" y="4173256"/>
                <a:ext cx="641985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Постановка задачи оптимизации:</a:t>
                </a:r>
                <a:r>
                  <a:rPr lang="en-US" sz="2000" dirty="0"/>
                  <a:t>  </a:t>
                </a: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 при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где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от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,05  до 0,3 </m:t>
                      </m:r>
                    </m:oMath>
                  </m:oMathPara>
                </a14:m>
                <a:endParaRPr lang="ru-RU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2000" dirty="0"/>
                  <a:t> =</a:t>
                </a:r>
                <a:r>
                  <a:rPr lang="en-US" sz="2000" dirty="0"/>
                  <a:t> [4</a:t>
                </a:r>
                <a:r>
                  <a:rPr lang="ru-RU" sz="2000" dirty="0"/>
                  <a:t> ,</a:t>
                </a:r>
                <a:r>
                  <a:rPr lang="en-US" sz="2000" dirty="0"/>
                  <a:t> b]</a:t>
                </a:r>
                <a:r>
                  <a:rPr lang="ru-RU" sz="2000" dirty="0"/>
                  <a:t>, мм, где </a:t>
                </a:r>
                <a:r>
                  <a:rPr lang="en-US" sz="2000" dirty="0"/>
                  <a:t>b</a:t>
                </a:r>
                <a:r>
                  <a:rPr lang="ru-RU" sz="2000" dirty="0"/>
                  <a:t> от </a:t>
                </a:r>
                <a:r>
                  <a:rPr lang="en-US" sz="2000" dirty="0"/>
                  <a:t>16</a:t>
                </a:r>
                <a:r>
                  <a:rPr lang="ru-RU" sz="2000" dirty="0"/>
                  <a:t> до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42BE00-907D-4A97-BF97-8528280A5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4173256"/>
                <a:ext cx="6419850" cy="1323439"/>
              </a:xfrm>
              <a:prstGeom prst="rect">
                <a:avLst/>
              </a:prstGeom>
              <a:blipFill>
                <a:blip r:embed="rId6"/>
                <a:stretch>
                  <a:fillRect l="-950" t="-2765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7D2E8-FB7D-422C-B9F0-891B45B2511B}"/>
              </a:ext>
            </a:extLst>
          </p:cNvPr>
          <p:cNvSpPr txBox="1"/>
          <p:nvPr/>
        </p:nvSpPr>
        <p:spPr>
          <a:xfrm>
            <a:off x="1127448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элементов: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17541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8F7740-D60C-4472-96A5-274C05E42C77}"/>
              </a:ext>
            </a:extLst>
          </p:cNvPr>
          <p:cNvPicPr/>
          <p:nvPr/>
        </p:nvPicPr>
        <p:blipFill rotWithShape="1">
          <a:blip r:embed="rId4"/>
          <a:srcRect l="-310" t="766" r="90248" b="60798"/>
          <a:stretch/>
        </p:blipFill>
        <p:spPr bwMode="auto">
          <a:xfrm>
            <a:off x="6075040" y="1319681"/>
            <a:ext cx="1080120" cy="1875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2438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10287</TotalTime>
  <Words>990</Words>
  <Application>Microsoft Office PowerPoint</Application>
  <PresentationFormat>Широкоэкранный</PresentationFormat>
  <Paragraphs>178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Клемазов Александр Вячеславович</cp:lastModifiedBy>
  <cp:revision>445</cp:revision>
  <dcterms:created xsi:type="dcterms:W3CDTF">2016-02-05T10:58:30Z</dcterms:created>
  <dcterms:modified xsi:type="dcterms:W3CDTF">2021-06-28T08:56:38Z</dcterms:modified>
</cp:coreProperties>
</file>