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0400" autoAdjust="0"/>
  </p:normalViewPr>
  <p:slideViewPr>
    <p:cSldViewPr>
      <p:cViewPr varScale="1">
        <p:scale>
          <a:sx n="86" d="100"/>
          <a:sy n="86" d="100"/>
        </p:scale>
        <p:origin x="432" y="5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2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22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07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3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27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9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83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4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02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48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5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25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5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4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6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3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4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B6DB4E-C8A3-43FB-9176-C6D0451089CB}"/>
              </a:ext>
            </a:extLst>
          </p:cNvPr>
          <p:cNvSpPr txBox="1"/>
          <p:nvPr/>
        </p:nvSpPr>
        <p:spPr>
          <a:xfrm>
            <a:off x="1775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Выпускная квалификационная работа бакалавра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F2909-27CC-41DA-A65D-5D7B99222B85}"/>
              </a:ext>
            </a:extLst>
          </p:cNvPr>
          <p:cNvSpPr txBox="1"/>
          <p:nvPr/>
        </p:nvSpPr>
        <p:spPr>
          <a:xfrm>
            <a:off x="1415480" y="2060848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Применение нейронных сетей в задачах управления нелинейными системами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CEF51-247C-4956-9084-29528AB6A8DB}"/>
              </a:ext>
            </a:extLst>
          </p:cNvPr>
          <p:cNvSpPr txBox="1"/>
          <p:nvPr/>
        </p:nvSpPr>
        <p:spPr>
          <a:xfrm>
            <a:off x="623392" y="41490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Выполнил </a:t>
            </a:r>
          </a:p>
          <a:p>
            <a:r>
              <a:rPr lang="ru-RU" sz="1400" dirty="0"/>
              <a:t>Студент группы 3632503/70302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2E4BA-AC05-41EB-9BEE-BB47C393C7DD}"/>
              </a:ext>
            </a:extLst>
          </p:cNvPr>
          <p:cNvSpPr txBox="1"/>
          <p:nvPr/>
        </p:nvSpPr>
        <p:spPr>
          <a:xfrm>
            <a:off x="9408368" y="4226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Леонтьев Р.Р.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62DFE-6D39-421A-B1A2-21CB96C28323}"/>
              </a:ext>
            </a:extLst>
          </p:cNvPr>
          <p:cNvSpPr txBox="1"/>
          <p:nvPr/>
        </p:nvSpPr>
        <p:spPr>
          <a:xfrm>
            <a:off x="623392" y="51571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Руководитель</a:t>
            </a:r>
          </a:p>
          <a:p>
            <a:r>
              <a:rPr lang="ru-RU" sz="1400" dirty="0" err="1"/>
              <a:t>К.т.н</a:t>
            </a:r>
            <a:r>
              <a:rPr lang="ru-RU" sz="1400" dirty="0"/>
              <a:t> доцент </a:t>
            </a:r>
            <a:r>
              <a:rPr lang="ru-RU" sz="1400" dirty="0" err="1"/>
              <a:t>ВШМиПУ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31043-0C91-4AA5-9C45-F36B5AD98E23}"/>
              </a:ext>
            </a:extLst>
          </p:cNvPr>
          <p:cNvSpPr txBox="1"/>
          <p:nvPr/>
        </p:nvSpPr>
        <p:spPr>
          <a:xfrm>
            <a:off x="9408368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Суханов А.А.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10</a:t>
            </a:fld>
            <a:r>
              <a:rPr lang="ru-RU" dirty="0"/>
              <a:t>/26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EA58B-701E-49B4-9B65-A3A147D9D9DD}"/>
              </a:ext>
            </a:extLst>
          </p:cNvPr>
          <p:cNvSpPr txBox="1"/>
          <p:nvPr/>
        </p:nvSpPr>
        <p:spPr>
          <a:xfrm>
            <a:off x="1559496" y="59107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Алгоритм обучения агента с непрерывным множеством действий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197D9F-A414-4AAB-BB11-56792CCED73D}"/>
                  </a:ext>
                </a:extLst>
              </p:cNvPr>
              <p:cNvSpPr txBox="1"/>
              <p:nvPr/>
            </p:nvSpPr>
            <p:spPr>
              <a:xfrm>
                <a:off x="335360" y="1052736"/>
                <a:ext cx="11521280" cy="728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000" dirty="0"/>
                  <a:t>Инициализировать случайные веса у стратегии и функции ценности, создать хранилище данных </a:t>
                </a:r>
                <a:r>
                  <a:rPr lang="en-US" sz="2000" dirty="0"/>
                  <a:t>B</a:t>
                </a:r>
                <a:endParaRPr lang="ru-RU" sz="2000" dirty="0"/>
              </a:p>
              <a:p>
                <a:pPr marL="342900" indent="-342900">
                  <a:buAutoNum type="arabicPeriod"/>
                </a:pPr>
                <a:r>
                  <a:rPr lang="ru-RU" sz="2000" dirty="0"/>
                  <a:t>Повторять:</a:t>
                </a:r>
              </a:p>
              <a:p>
                <a:pPr marL="800100" lvl="1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Пронаблюдать состояние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выбрать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основе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После выполнения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пронаблюдать следующее состояние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вознаграждение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Добавить элемент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ru-RU" sz="2000" dirty="0"/>
              </a:p>
              <a:p>
                <a:pPr marL="800100" lvl="1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в хранилище набралось достаточно данных для обучения: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Случайным образом выбрать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Вычислить значения для выборки: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Обновить веса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функции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одним шагом градиентного спуска: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 algn="just">
                  <a:lnSpc>
                    <a:spcPct val="150000"/>
                  </a:lnSpc>
                </a:pP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)∈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Обновить веса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стратегии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одним шагом градиентного подъема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2" algn="just">
                  <a:lnSpc>
                    <a:spcPct val="150000"/>
                  </a:lnSpc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Закончить, если наблюдается сходимость.</a:t>
                </a:r>
                <a:endParaRPr lang="ru-RU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50000"/>
                  </a:lnSpc>
                  <a:buFont typeface="+mj-lt"/>
                  <a:buAutoNum type="arabicPeriod"/>
                </a:pP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50000"/>
                  </a:lnSpc>
                  <a:buFont typeface="+mj-lt"/>
                  <a:buAutoNum type="arabicPeriod"/>
                </a:pPr>
                <a:endParaRPr lang="en-US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197D9F-A414-4AAB-BB11-56792CCED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052736"/>
                <a:ext cx="11521280" cy="7286162"/>
              </a:xfrm>
              <a:prstGeom prst="rect">
                <a:avLst/>
              </a:prstGeom>
              <a:blipFill>
                <a:blip r:embed="rId3"/>
                <a:stretch>
                  <a:fillRect l="-423" t="-5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4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11</a:t>
            </a:fld>
            <a:r>
              <a:rPr lang="ru-RU" dirty="0"/>
              <a:t>/26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D20DE-F58D-4C80-A6B4-A3C22EA4B67B}"/>
              </a:ext>
            </a:extLst>
          </p:cNvPr>
          <p:cNvSpPr txBox="1"/>
          <p:nvPr/>
        </p:nvSpPr>
        <p:spPr>
          <a:xfrm>
            <a:off x="1415480" y="577655"/>
            <a:ext cx="85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Алгоритм обучения агента с дискретным множеством действий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D9A07-48C4-4853-BE33-AC7FBAE967FC}"/>
                  </a:ext>
                </a:extLst>
              </p:cNvPr>
              <p:cNvSpPr txBox="1"/>
              <p:nvPr/>
            </p:nvSpPr>
            <p:spPr>
              <a:xfrm>
                <a:off x="263352" y="1124744"/>
                <a:ext cx="11593288" cy="540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Задать случайные параметры функции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хранилище данных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выбрать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endParaRPr lang="ru-RU" sz="2000" dirty="0"/>
              </a:p>
              <a:p>
                <a:pPr marL="342900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каждого шага выполнить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данного наблюдения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выбрать случайное действие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 вероятностью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иначе выбрать действие из условия</a:t>
                </a:r>
                <a:b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ru-RU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Выполнить действие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пронаблюдать новое состояние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получить вознаграждение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Записать элемент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ru-RU" sz="2000" dirty="0"/>
              </a:p>
              <a:p>
                <a:pPr marL="800100" lvl="1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Выбрать случайное подмножество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Вычислить значения для выборки</a:t>
                </a:r>
                <a:b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func>
                      <m:func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Обновить веса функции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одним шагом градиентного спуска на функции ошибки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239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)∈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D9A07-48C4-4853-BE33-AC7FBAE9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593288" cy="5406929"/>
              </a:xfrm>
              <a:prstGeom prst="rect">
                <a:avLst/>
              </a:prstGeom>
              <a:blipFill>
                <a:blip r:embed="rId3"/>
                <a:stretch>
                  <a:fillRect l="-421" t="-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16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12</a:t>
            </a:fld>
            <a:r>
              <a:rPr lang="ru-RU" dirty="0"/>
              <a:t>/26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DA16F-ABA9-4AEC-9BFB-42BA0B71DA3A}"/>
              </a:ext>
            </a:extLst>
          </p:cNvPr>
          <p:cNvSpPr txBox="1"/>
          <p:nvPr/>
        </p:nvSpPr>
        <p:spPr>
          <a:xfrm>
            <a:off x="2927648" y="62068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Математический маятник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538D9-5C74-4EE2-9F06-637BAED9BB84}"/>
                  </a:ext>
                </a:extLst>
              </p:cNvPr>
              <p:cNvSpPr txBox="1"/>
              <p:nvPr/>
            </p:nvSpPr>
            <p:spPr>
              <a:xfrm>
                <a:off x="551384" y="1268760"/>
                <a:ext cx="11017224" cy="252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acc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</m:ra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800"/>
                  </a:spcAft>
                  <a:buAutoNum type="arabicPeriod"/>
                </a:pP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Управление с помощью ПИД-регулятора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800"/>
                  </a:spcAft>
                  <a:buAutoNum type="arabicPeriod"/>
                </a:pPr>
                <a:endParaRPr lang="ru-RU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538D9-5C74-4EE2-9F06-637BAED9B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268760"/>
                <a:ext cx="11017224" cy="2529347"/>
              </a:xfrm>
              <a:prstGeom prst="rect">
                <a:avLst/>
              </a:prstGeom>
              <a:blipFill>
                <a:blip r:embed="rId3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A7D811-B43C-4166-847B-4B467ADA72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96200" y="3833064"/>
            <a:ext cx="2669664" cy="11081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7768F2-1612-4DD5-8055-561C93BF52F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71464" y="3140968"/>
            <a:ext cx="5117876" cy="2729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5CC40C-7AD0-4FE5-9D0C-1ACC6192E61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72" y="892003"/>
            <a:ext cx="2551564" cy="2529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E5487C-0A22-40B6-99B5-9FBF2B5BBBE5}"/>
              </a:ext>
            </a:extLst>
          </p:cNvPr>
          <p:cNvSpPr txBox="1"/>
          <p:nvPr/>
        </p:nvSpPr>
        <p:spPr>
          <a:xfrm>
            <a:off x="1271464" y="5949280"/>
            <a:ext cx="511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угла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30541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13</a:t>
            </a:fld>
            <a:r>
              <a:rPr lang="ru-RU" dirty="0"/>
              <a:t>/26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710C3-098A-4849-8373-BE65C3A478EC}"/>
              </a:ext>
            </a:extLst>
          </p:cNvPr>
          <p:cNvSpPr txBox="1"/>
          <p:nvPr/>
        </p:nvSpPr>
        <p:spPr>
          <a:xfrm>
            <a:off x="2495600" y="69269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линейно-квадратичного регулятора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8A4F7F-26A1-4FCC-A11D-923C8048FA9E}"/>
                  </a:ext>
                </a:extLst>
              </p:cNvPr>
              <p:cNvSpPr txBox="1"/>
              <p:nvPr/>
            </p:nvSpPr>
            <p:spPr>
              <a:xfrm>
                <a:off x="479376" y="1196752"/>
                <a:ext cx="11233248" cy="2885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Линеаризованная система: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ru-RU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𝑄𝑥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m:rPr>
                          <m:nor/>
                        </m:rPr>
                        <a:rPr lang="ru-RU" smtClean="0"/>
                        <m:t>→</m:t>
                      </m:r>
                      <m:r>
                        <m:rPr>
                          <m:nor/>
                        </m:rPr>
                        <a:rPr lang="ru-RU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min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ru-RU" dirty="0"/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8A4F7F-26A1-4FCC-A11D-923C8048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196752"/>
                <a:ext cx="11233248" cy="2885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675C48-99F3-4DDE-AFCE-F3406AA08A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7408" y="2780928"/>
            <a:ext cx="4394740" cy="3075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1AC8A5-B7BF-442B-A781-8FC2D32AFA8C}"/>
              </a:ext>
            </a:extLst>
          </p:cNvPr>
          <p:cNvSpPr txBox="1"/>
          <p:nvPr/>
        </p:nvSpPr>
        <p:spPr>
          <a:xfrm>
            <a:off x="479376" y="594928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угла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36277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14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5317A-BCBF-47F8-A0AB-1EECF13BD5EE}"/>
              </a:ext>
            </a:extLst>
          </p:cNvPr>
          <p:cNvSpPr txBox="1"/>
          <p:nvPr/>
        </p:nvSpPr>
        <p:spPr>
          <a:xfrm>
            <a:off x="1775520" y="69269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нейронных сетей:</a:t>
            </a:r>
          </a:p>
          <a:p>
            <a:pPr algn="ctr"/>
            <a:r>
              <a:rPr lang="ru-RU" dirty="0"/>
              <a:t>Непрерывное множество управлений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3CF26C-E18C-40A8-9CB1-C33AA2335D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99456" y="1772816"/>
            <a:ext cx="3789536" cy="35621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C8772-E9E1-40FD-B675-DBB1D5C069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55881" y="1853024"/>
            <a:ext cx="4238625" cy="3401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929392-9D5C-49ED-8EBF-B1086051A796}"/>
              </a:ext>
            </a:extLst>
          </p:cNvPr>
          <p:cNvSpPr txBox="1"/>
          <p:nvPr/>
        </p:nvSpPr>
        <p:spPr>
          <a:xfrm>
            <a:off x="479376" y="55172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График вознаграждения в зависимости от номера эпизода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8FD21-1AA7-4370-BA9F-C3D6A54FE2B1}"/>
              </a:ext>
            </a:extLst>
          </p:cNvPr>
          <p:cNvSpPr txBox="1"/>
          <p:nvPr/>
        </p:nvSpPr>
        <p:spPr>
          <a:xfrm>
            <a:off x="6960096" y="533492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График зависимости угла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25200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15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2FBDB-28CF-4F83-8174-21B7AE923715}"/>
              </a:ext>
            </a:extLst>
          </p:cNvPr>
          <p:cNvSpPr txBox="1"/>
          <p:nvPr/>
        </p:nvSpPr>
        <p:spPr>
          <a:xfrm>
            <a:off x="2423592" y="6206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нейронных сетей :</a:t>
            </a:r>
          </a:p>
          <a:p>
            <a:pPr algn="ctr"/>
            <a:r>
              <a:rPr lang="ru-RU" dirty="0"/>
              <a:t>Дискретное множество управлений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4E3D2-9E7E-439B-91DD-63348C2F25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3472" y="1617027"/>
            <a:ext cx="3462655" cy="3623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9A8DDE-DEA8-4839-84A5-38ECEF29EC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28049" y="1617027"/>
            <a:ext cx="4320480" cy="3415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F987E-E76F-494B-97E3-3B3880E47D9C}"/>
              </a:ext>
            </a:extLst>
          </p:cNvPr>
          <p:cNvSpPr txBox="1"/>
          <p:nvPr/>
        </p:nvSpPr>
        <p:spPr>
          <a:xfrm>
            <a:off x="839416" y="53012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вознаграждения от номера эпизода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3F8EF-90FC-4B57-800D-F242E7B57334}"/>
              </a:ext>
            </a:extLst>
          </p:cNvPr>
          <p:cNvSpPr txBox="1"/>
          <p:nvPr/>
        </p:nvSpPr>
        <p:spPr>
          <a:xfrm>
            <a:off x="6456040" y="51571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угла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39716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16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8AA31-DEB3-44E4-A684-F4F6E874195D}"/>
              </a:ext>
            </a:extLst>
          </p:cNvPr>
          <p:cNvSpPr txBox="1"/>
          <p:nvPr/>
        </p:nvSpPr>
        <p:spPr>
          <a:xfrm>
            <a:off x="2999656" y="5486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Маятник на тележке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2DEA9E-56D8-41BC-BA3F-C65ED3195B75}"/>
                  </a:ext>
                </a:extLst>
              </p:cNvPr>
              <p:cNvSpPr txBox="1"/>
              <p:nvPr/>
            </p:nvSpPr>
            <p:spPr>
              <a:xfrm>
                <a:off x="1127448" y="4398997"/>
                <a:ext cx="6418554" cy="1128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acc>
                        <m:accPr>
                          <m:chr m:val="̈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̈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2DEA9E-56D8-41BC-BA3F-C65ED3195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398997"/>
                <a:ext cx="6418554" cy="1128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977C0D-0863-44FE-A6EF-7A74A956EC3D}"/>
                  </a:ext>
                </a:extLst>
              </p:cNvPr>
              <p:cNvSpPr txBox="1"/>
              <p:nvPr/>
            </p:nvSpPr>
            <p:spPr>
              <a:xfrm>
                <a:off x="5663952" y="5048722"/>
                <a:ext cx="6698202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977C0D-0863-44FE-A6EF-7A74A956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048722"/>
                <a:ext cx="6698202" cy="610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85D5A8-B8A3-4BBD-BD99-1C3307E9FEBE}"/>
                  </a:ext>
                </a:extLst>
              </p:cNvPr>
              <p:cNvSpPr txBox="1"/>
              <p:nvPr/>
            </p:nvSpPr>
            <p:spPr>
              <a:xfrm>
                <a:off x="5735960" y="4311796"/>
                <a:ext cx="6698202" cy="698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</m:ra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85D5A8-B8A3-4BBD-BD99-1C3307E9F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4311796"/>
                <a:ext cx="6698202" cy="698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902239-25AF-48B7-94C8-802DD8B524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83171"/>
            <a:ext cx="2586402" cy="2729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AEF98-4B59-46FF-82B2-0A5614921381}"/>
                  </a:ext>
                </a:extLst>
              </p:cNvPr>
              <p:cNvSpPr txBox="1"/>
              <p:nvPr/>
            </p:nvSpPr>
            <p:spPr>
              <a:xfrm>
                <a:off x="7392144" y="4311796"/>
                <a:ext cx="6418554" cy="56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AEF98-4B59-46FF-82B2-0A561492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4311796"/>
                <a:ext cx="6418554" cy="5647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67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17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FF7CA-DF41-41A9-8058-ADBBF160C2B1}"/>
              </a:ext>
            </a:extLst>
          </p:cNvPr>
          <p:cNvSpPr txBox="1"/>
          <p:nvPr/>
        </p:nvSpPr>
        <p:spPr>
          <a:xfrm>
            <a:off x="3503712" y="6926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ПИД-регулятора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C4CC3A6-1AC3-4F3E-AC8A-6AD5C0117D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85908" y="1268760"/>
            <a:ext cx="2859405" cy="15811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E29355D-7257-445F-8B21-3E2E1E69E6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46688" y="1322079"/>
            <a:ext cx="2885440" cy="16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562D1D-E139-45F5-91B7-DDBFAABE62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54009" y="3200827"/>
            <a:ext cx="4099406" cy="2964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89B32F-884B-4C62-AC82-5D1E67ADD12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60096" y="3168769"/>
            <a:ext cx="4258337" cy="2968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DED38-D609-47AC-87BA-25E2744B5FE1}"/>
              </a:ext>
            </a:extLst>
          </p:cNvPr>
          <p:cNvSpPr txBox="1"/>
          <p:nvPr/>
        </p:nvSpPr>
        <p:spPr>
          <a:xfrm>
            <a:off x="695400" y="61653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График координаты тележки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B5255-6E91-464C-B779-B0B03BDCD4EF}"/>
              </a:ext>
            </a:extLst>
          </p:cNvPr>
          <p:cNvSpPr txBox="1"/>
          <p:nvPr/>
        </p:nvSpPr>
        <p:spPr>
          <a:xfrm>
            <a:off x="6960096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График угла маятника</a:t>
            </a:r>
          </a:p>
        </p:txBody>
      </p:sp>
    </p:spTree>
    <p:extLst>
      <p:ext uri="{BB962C8B-B14F-4D97-AF65-F5344CB8AC3E}">
        <p14:creationId xmlns:p14="http://schemas.microsoft.com/office/powerpoint/2010/main" val="391387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18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49FDC-D1A7-49FF-8A4B-DB0450943A97}"/>
              </a:ext>
            </a:extLst>
          </p:cNvPr>
          <p:cNvSpPr txBox="1"/>
          <p:nvPr/>
        </p:nvSpPr>
        <p:spPr>
          <a:xfrm>
            <a:off x="2207568" y="69269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Управление с помощью линейно-квадратичного регулятора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85D1D9-FAA8-447E-AFA9-5278E4E55423}"/>
                  </a:ext>
                </a:extLst>
              </p:cNvPr>
              <p:cNvSpPr txBox="1"/>
              <p:nvPr/>
            </p:nvSpPr>
            <p:spPr>
              <a:xfrm>
                <a:off x="119336" y="1412776"/>
                <a:ext cx="6418554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den>
                                </m:f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85D1D9-FAA8-447E-AFA9-5278E4E55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412776"/>
                <a:ext cx="6418554" cy="1490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0C154C-1CCA-4108-8EC1-1336066F4E78}"/>
                  </a:ext>
                </a:extLst>
              </p:cNvPr>
              <p:cNvSpPr txBox="1"/>
              <p:nvPr/>
            </p:nvSpPr>
            <p:spPr>
              <a:xfrm>
                <a:off x="7464152" y="1092806"/>
                <a:ext cx="5585541" cy="289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</m:e>
                        </m:d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ru-RU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→ </m:t>
                    </m:r>
                    <m:r>
                      <m:rPr>
                        <m:nor/>
                      </m:rPr>
                      <a:rPr lang="en-US"/>
                      <m:t>min</m:t>
                    </m:r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=0.01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0C154C-1CCA-4108-8EC1-1336066F4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1092806"/>
                <a:ext cx="5585541" cy="2896690"/>
              </a:xfrm>
              <a:prstGeom prst="rect">
                <a:avLst/>
              </a:prstGeom>
              <a:blipFill>
                <a:blip r:embed="rId4"/>
                <a:stretch>
                  <a:fillRect l="-218" t="-13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274F17-2685-4B72-80AB-322375ED177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6393" y="3356992"/>
            <a:ext cx="4181415" cy="29752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BBA318-EFFF-4E9D-AC0F-74A012876D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31413" y="3356993"/>
            <a:ext cx="4181415" cy="2952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F4E7CC-5247-4FE8-985B-60583633DED0}"/>
              </a:ext>
            </a:extLst>
          </p:cNvPr>
          <p:cNvSpPr txBox="1"/>
          <p:nvPr/>
        </p:nvSpPr>
        <p:spPr>
          <a:xfrm>
            <a:off x="119336" y="63813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Координата тележки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B24BF-1B84-40C9-BCDD-75C51D2583D9}"/>
              </a:ext>
            </a:extLst>
          </p:cNvPr>
          <p:cNvSpPr txBox="1"/>
          <p:nvPr/>
        </p:nvSpPr>
        <p:spPr>
          <a:xfrm>
            <a:off x="4831413" y="6381328"/>
            <a:ext cx="418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Угол отклонения маятника</a:t>
            </a:r>
          </a:p>
        </p:txBody>
      </p:sp>
    </p:spTree>
    <p:extLst>
      <p:ext uri="{BB962C8B-B14F-4D97-AF65-F5344CB8AC3E}">
        <p14:creationId xmlns:p14="http://schemas.microsoft.com/office/powerpoint/2010/main" val="387344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19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6E8FC-9FB3-4ACA-B235-DCAEA39AC507}"/>
              </a:ext>
            </a:extLst>
          </p:cNvPr>
          <p:cNvSpPr txBox="1"/>
          <p:nvPr/>
        </p:nvSpPr>
        <p:spPr>
          <a:xfrm>
            <a:off x="2855640" y="6926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нейронных сетей:</a:t>
            </a:r>
          </a:p>
          <a:p>
            <a:pPr algn="ctr"/>
            <a:r>
              <a:rPr lang="ru-RU" dirty="0"/>
              <a:t>Непрерывное пространство управлений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09E27E-B978-4C74-A101-CDCD311470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9416" y="1916832"/>
            <a:ext cx="4250665" cy="3532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428C9-5BDF-4F18-86EF-BB67EB83ABA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60096" y="2170199"/>
            <a:ext cx="3897630" cy="302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1DB2F-965B-44E9-A538-FA11A02C691F}"/>
              </a:ext>
            </a:extLst>
          </p:cNvPr>
          <p:cNvSpPr txBox="1"/>
          <p:nvPr/>
        </p:nvSpPr>
        <p:spPr>
          <a:xfrm>
            <a:off x="408464" y="55172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вознаграждения от номера эпизода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4D9F9-94F4-4C8B-9CFD-BCAA7B4D96D1}"/>
              </a:ext>
            </a:extLst>
          </p:cNvPr>
          <p:cNvSpPr txBox="1"/>
          <p:nvPr/>
        </p:nvSpPr>
        <p:spPr>
          <a:xfrm>
            <a:off x="6744072" y="530120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угла и координаты тележки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403739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AAB676-858E-4CE9-A33B-6524D43097BA}"/>
              </a:ext>
            </a:extLst>
          </p:cNvPr>
          <p:cNvSpPr txBox="1"/>
          <p:nvPr/>
        </p:nvSpPr>
        <p:spPr>
          <a:xfrm>
            <a:off x="623392" y="90872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Поставленные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1679A-097C-47FB-B5DC-6F54C59DC091}"/>
              </a:ext>
            </a:extLst>
          </p:cNvPr>
          <p:cNvSpPr txBox="1"/>
          <p:nvPr/>
        </p:nvSpPr>
        <p:spPr>
          <a:xfrm>
            <a:off x="1055440" y="2636912"/>
            <a:ext cx="94330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Изучить методы управления системами с помощью нейронных сетей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Модифицировать существующие методы управления с целью улучшения процесса обучения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Применить разработанные методы к  управлению конкретными системами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Сравнить полученные методы с классическими методами управления (ПИД-регуляторы, линейно-квадратичные регуляторы)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D936E-CDD8-43DC-B9C8-DDE3E2778208}"/>
              </a:ext>
            </a:extLst>
          </p:cNvPr>
          <p:cNvSpPr txBox="1"/>
          <p:nvPr/>
        </p:nvSpPr>
        <p:spPr>
          <a:xfrm>
            <a:off x="10992544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2/</a:t>
            </a:r>
            <a:r>
              <a:rPr lang="ru-RU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11076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20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2A3F7-FED7-4027-96EB-8E0F692C4B5C}"/>
              </a:ext>
            </a:extLst>
          </p:cNvPr>
          <p:cNvSpPr txBox="1"/>
          <p:nvPr/>
        </p:nvSpPr>
        <p:spPr>
          <a:xfrm>
            <a:off x="2855640" y="6926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нейронных сетей:</a:t>
            </a:r>
          </a:p>
          <a:p>
            <a:pPr algn="ctr"/>
            <a:r>
              <a:rPr lang="ru-RU" dirty="0"/>
              <a:t>Дискретное множество управлений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41D28-45CA-4533-9DBE-40AF841E51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3432" y="1988840"/>
            <a:ext cx="4236090" cy="3363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9D46A-FB3B-4B03-8E59-3D9CD129D9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16779" y="2055699"/>
            <a:ext cx="4273550" cy="332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A3C2D-456D-40B4-8368-1ACBB1A7EF02}"/>
              </a:ext>
            </a:extLst>
          </p:cNvPr>
          <p:cNvSpPr txBox="1"/>
          <p:nvPr/>
        </p:nvSpPr>
        <p:spPr>
          <a:xfrm>
            <a:off x="335360" y="53799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вознаграждения от номера эпизода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332E0-33B9-4986-A146-7ADEAF7CE09C}"/>
              </a:ext>
            </a:extLst>
          </p:cNvPr>
          <p:cNvSpPr txBox="1"/>
          <p:nvPr/>
        </p:nvSpPr>
        <p:spPr>
          <a:xfrm>
            <a:off x="6516779" y="5445224"/>
            <a:ext cx="427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координаты тележки и угла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28071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21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39FB2-683F-43B6-9D42-4F4B87BEAB75}"/>
              </a:ext>
            </a:extLst>
          </p:cNvPr>
          <p:cNvSpPr txBox="1"/>
          <p:nvPr/>
        </p:nvSpPr>
        <p:spPr>
          <a:xfrm>
            <a:off x="3007550" y="6206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Двойной маятник на тележке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6F6B8D-3C85-42DC-A87D-6D656BCF7D01}"/>
                  </a:ext>
                </a:extLst>
              </p:cNvPr>
              <p:cNvSpPr txBox="1"/>
              <p:nvPr/>
            </p:nvSpPr>
            <p:spPr>
              <a:xfrm>
                <a:off x="883314" y="3541689"/>
                <a:ext cx="10513168" cy="2960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func>
                                  <m:func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Sup>
                                  <m:sSubSup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mr>
                          <m:m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6F6B8D-3C85-42DC-A87D-6D656BCF7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14" y="3541689"/>
                <a:ext cx="10513168" cy="2960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228FA0-D8DC-4916-B850-6D6CB02C3C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5848" y="1067376"/>
            <a:ext cx="38481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9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22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7ED07-BB38-476C-AB40-12CFEAB357C8}"/>
              </a:ext>
            </a:extLst>
          </p:cNvPr>
          <p:cNvSpPr txBox="1"/>
          <p:nvPr/>
        </p:nvSpPr>
        <p:spPr>
          <a:xfrm>
            <a:off x="3143672" y="7647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ПИД-регуляторов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502C648-72D5-43F3-97FD-30A963F1F9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47528" y="1420188"/>
            <a:ext cx="2304256" cy="128576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4C0CB8-6A17-45FC-A0E3-6049D33BFA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50899" y="1398514"/>
            <a:ext cx="2088232" cy="126331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6CDB10-2D89-448A-9BBF-6710153BE9E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40218" y="1420188"/>
            <a:ext cx="1853465" cy="12416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AE7EB-BDB0-4008-8162-E0B0F3F51EA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12942" y="3025887"/>
            <a:ext cx="4061460" cy="28492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6F2765-1E14-4BC8-A7C3-973EFD91AEF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563300" y="2914695"/>
            <a:ext cx="4213220" cy="2913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A5DC87-657F-4DB0-B910-0C50BE1E3C5F}"/>
              </a:ext>
            </a:extLst>
          </p:cNvPr>
          <p:cNvSpPr txBox="1"/>
          <p:nvPr/>
        </p:nvSpPr>
        <p:spPr>
          <a:xfrm>
            <a:off x="695400" y="59492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График изменения координаты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E82F9-BBA8-4741-AC06-C732FED765DF}"/>
              </a:ext>
            </a:extLst>
          </p:cNvPr>
          <p:cNvSpPr txBox="1"/>
          <p:nvPr/>
        </p:nvSpPr>
        <p:spPr>
          <a:xfrm>
            <a:off x="6563300" y="5875132"/>
            <a:ext cx="428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График изменения углов маятника</a:t>
            </a:r>
          </a:p>
        </p:txBody>
      </p:sp>
    </p:spTree>
    <p:extLst>
      <p:ext uri="{BB962C8B-B14F-4D97-AF65-F5344CB8AC3E}">
        <p14:creationId xmlns:p14="http://schemas.microsoft.com/office/powerpoint/2010/main" val="218514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23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71AC0-6CB2-4B3C-9460-B05E2AE4A864}"/>
              </a:ext>
            </a:extLst>
          </p:cNvPr>
          <p:cNvSpPr txBox="1"/>
          <p:nvPr/>
        </p:nvSpPr>
        <p:spPr>
          <a:xfrm>
            <a:off x="2783632" y="6926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линейно-квадратичного регулятора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3F5C99-5586-408C-A52F-FF4F245EF4F9}"/>
                  </a:ext>
                </a:extLst>
              </p:cNvPr>
              <p:cNvSpPr txBox="1"/>
              <p:nvPr/>
            </p:nvSpPr>
            <p:spPr>
              <a:xfrm>
                <a:off x="-1283252" y="1700808"/>
                <a:ext cx="7147412" cy="255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539</m:t>
                                    </m:r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3F5C99-5586-408C-A52F-FF4F245EF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3252" y="1700808"/>
                <a:ext cx="7147412" cy="255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D44E8F-D682-4565-81DC-4C2ECBB9070C}"/>
                  </a:ext>
                </a:extLst>
              </p:cNvPr>
              <p:cNvSpPr txBox="1"/>
              <p:nvPr/>
            </p:nvSpPr>
            <p:spPr>
              <a:xfrm>
                <a:off x="1672429" y="1247752"/>
                <a:ext cx="7162800" cy="163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D44E8F-D682-4565-81DC-4C2ECBB9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429" y="1247752"/>
                <a:ext cx="7162800" cy="1636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E2488C-664A-455E-A9C2-E9E302CDCAC3}"/>
                  </a:ext>
                </a:extLst>
              </p:cNvPr>
              <p:cNvSpPr txBox="1"/>
              <p:nvPr/>
            </p:nvSpPr>
            <p:spPr>
              <a:xfrm>
                <a:off x="4255987" y="754835"/>
                <a:ext cx="7162800" cy="244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𝑄𝑥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US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/>
                            <m:t>→ </m:t>
                          </m:r>
                          <m:r>
                            <m:rPr>
                              <m:nor/>
                            </m:rPr>
                            <a:rPr lang="en-US"/>
                            <m:t>min</m:t>
                          </m:r>
                        </m:e>
                      </m:nary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=0.01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E2488C-664A-455E-A9C2-E9E302CDC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87" y="754835"/>
                <a:ext cx="7162800" cy="2448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D8B172-7877-4D4C-B32A-240629B339F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087888" y="3202941"/>
            <a:ext cx="4464496" cy="3090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C495FE-BBE3-45E1-A2D7-32E19EF238EA}"/>
                  </a:ext>
                </a:extLst>
              </p:cNvPr>
              <p:cNvSpPr txBox="1"/>
              <p:nvPr/>
            </p:nvSpPr>
            <p:spPr>
              <a:xfrm>
                <a:off x="-1846625" y="1164261"/>
                <a:ext cx="70381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C495FE-BBE3-45E1-A2D7-32E19EF23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6625" y="1164261"/>
                <a:ext cx="70381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4907776-F4E3-4EF3-925B-6AF1BA33E370}"/>
              </a:ext>
            </a:extLst>
          </p:cNvPr>
          <p:cNvSpPr txBox="1"/>
          <p:nvPr/>
        </p:nvSpPr>
        <p:spPr>
          <a:xfrm>
            <a:off x="4583832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управляемых величин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59996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24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BBAD0-DAF1-4153-A786-4ECF12F8467C}"/>
              </a:ext>
            </a:extLst>
          </p:cNvPr>
          <p:cNvSpPr txBox="1"/>
          <p:nvPr/>
        </p:nvSpPr>
        <p:spPr>
          <a:xfrm>
            <a:off x="2711624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нейронных сетей:</a:t>
            </a:r>
          </a:p>
          <a:p>
            <a:pPr algn="ctr"/>
            <a:r>
              <a:rPr lang="ru-RU" dirty="0"/>
              <a:t>Непрерывное множество управлений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6D1DBA-2680-4934-AA47-33323BEAED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1424" y="1747202"/>
            <a:ext cx="4229735" cy="33635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52DFC4-88EF-4387-B80F-3DC0E77C7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40" y="1662104"/>
            <a:ext cx="4411458" cy="3456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B0627-BE6A-4B00-8A7B-576699478843}"/>
              </a:ext>
            </a:extLst>
          </p:cNvPr>
          <p:cNvSpPr txBox="1"/>
          <p:nvPr/>
        </p:nvSpPr>
        <p:spPr>
          <a:xfrm>
            <a:off x="551384" y="522920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вознаграждения от номера эпизода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AA134-E184-4F63-A5FA-4B44907978D4}"/>
              </a:ext>
            </a:extLst>
          </p:cNvPr>
          <p:cNvSpPr txBox="1"/>
          <p:nvPr/>
        </p:nvSpPr>
        <p:spPr>
          <a:xfrm>
            <a:off x="6888088" y="511857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управляемых величин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478133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25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BBAD0-DAF1-4153-A786-4ECF12F8467C}"/>
              </a:ext>
            </a:extLst>
          </p:cNvPr>
          <p:cNvSpPr txBox="1"/>
          <p:nvPr/>
        </p:nvSpPr>
        <p:spPr>
          <a:xfrm>
            <a:off x="2711624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с помощью нейронных сетей:</a:t>
            </a:r>
          </a:p>
          <a:p>
            <a:pPr algn="ctr"/>
            <a:r>
              <a:rPr lang="ru-RU" dirty="0"/>
              <a:t>Дискретное множество управлений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6C072-B39F-4E94-99AD-D15806449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04864"/>
            <a:ext cx="4589308" cy="288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6BDDBB-9279-4DD5-AF21-ACE36289EBF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76120" y="1988840"/>
            <a:ext cx="4020611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F085A-5A9C-4076-9B53-EB8D85DEA9A7}"/>
              </a:ext>
            </a:extLst>
          </p:cNvPr>
          <p:cNvSpPr txBox="1"/>
          <p:nvPr/>
        </p:nvSpPr>
        <p:spPr>
          <a:xfrm>
            <a:off x="767408" y="53012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вознаграждения от номера эпизода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4659B-6293-4312-BB62-695E4F90B537}"/>
              </a:ext>
            </a:extLst>
          </p:cNvPr>
          <p:cNvSpPr txBox="1"/>
          <p:nvPr/>
        </p:nvSpPr>
        <p:spPr>
          <a:xfrm>
            <a:off x="7032104" y="52292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управляемых величин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42490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26</a:t>
            </a:fld>
            <a:r>
              <a:rPr lang="ru-RU" dirty="0"/>
              <a:t>/26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3544A-A72D-4166-95ED-20075509716C}"/>
              </a:ext>
            </a:extLst>
          </p:cNvPr>
          <p:cNvSpPr txBox="1"/>
          <p:nvPr/>
        </p:nvSpPr>
        <p:spPr>
          <a:xfrm>
            <a:off x="3647728" y="69269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Выводы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686D3D-1BA3-4A0E-8ADC-DB521DDE6933}"/>
              </a:ext>
            </a:extLst>
          </p:cNvPr>
          <p:cNvSpPr txBox="1"/>
          <p:nvPr/>
        </p:nvSpPr>
        <p:spPr>
          <a:xfrm>
            <a:off x="839416" y="1484784"/>
            <a:ext cx="10873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Проведено сравнение различных методов управления нелинейными системами: классические методы теории управления (ПИД-регулятор, линейно-квадратичный регулятор) и управление с помощью нейронных сетей.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Показано, что по мере усложнения задач классические методы теории управления становятся всё менее пригодными.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Для увеличения эффективности использования методов управления на основе нейронных сетей используется рандомизация коэффициентов градиентного спуска со случайным выбором элементов подмножества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Предлагаемые методы показали свою эффективность на примере стабилизации перевернутых маятников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516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A55BD-9F37-4AC2-A532-425DBDF0DD4C}"/>
              </a:ext>
            </a:extLst>
          </p:cNvPr>
          <p:cNvSpPr txBox="1"/>
          <p:nvPr/>
        </p:nvSpPr>
        <p:spPr>
          <a:xfrm>
            <a:off x="1919536" y="90872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Что такое нейронные сети?</a:t>
            </a:r>
          </a:p>
        </p:txBody>
      </p:sp>
      <p:pic>
        <p:nvPicPr>
          <p:cNvPr id="4" name="Рисунок 3" descr="Изображение выглядит как пятно&#10;&#10;Автоматически созданное описание">
            <a:extLst>
              <a:ext uri="{FF2B5EF4-FFF2-40B4-BE49-F238E27FC236}">
                <a16:creationId xmlns:a16="http://schemas.microsoft.com/office/drawing/2014/main" id="{004045F0-7B43-44F4-82FD-3CC70B69C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81" y="2204864"/>
            <a:ext cx="6441654" cy="4292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41D25F-3E21-4B10-B27A-962A28BA1C07}"/>
              </a:ext>
            </a:extLst>
          </p:cNvPr>
          <p:cNvSpPr txBox="1"/>
          <p:nvPr/>
        </p:nvSpPr>
        <p:spPr>
          <a:xfrm>
            <a:off x="1589077" y="416657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Выборка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8CDC9-42D1-4FA2-9E37-9AC91095B68C}"/>
              </a:ext>
            </a:extLst>
          </p:cNvPr>
          <p:cNvSpPr txBox="1"/>
          <p:nvPr/>
        </p:nvSpPr>
        <p:spPr>
          <a:xfrm>
            <a:off x="9649067" y="41177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B64E9-8E02-4054-933D-64C5F30786CD}"/>
              </a:ext>
            </a:extLst>
          </p:cNvPr>
          <p:cNvSpPr txBox="1"/>
          <p:nvPr/>
        </p:nvSpPr>
        <p:spPr>
          <a:xfrm>
            <a:off x="10776520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3/</a:t>
            </a:r>
            <a:r>
              <a:rPr lang="ru-RU" dirty="0"/>
              <a:t>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8594F-AD3B-4B4E-B216-724B8D2A5238}"/>
              </a:ext>
            </a:extLst>
          </p:cNvPr>
          <p:cNvSpPr txBox="1"/>
          <p:nvPr/>
        </p:nvSpPr>
        <p:spPr>
          <a:xfrm>
            <a:off x="4943872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Слой нейронов</a:t>
            </a:r>
          </a:p>
        </p:txBody>
      </p:sp>
    </p:spTree>
    <p:extLst>
      <p:ext uri="{BB962C8B-B14F-4D97-AF65-F5344CB8AC3E}">
        <p14:creationId xmlns:p14="http://schemas.microsoft.com/office/powerpoint/2010/main" val="37375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82C7A-8AFD-48B0-A665-B8EE2447350E}"/>
              </a:ext>
            </a:extLst>
          </p:cNvPr>
          <p:cNvSpPr txBox="1"/>
          <p:nvPr/>
        </p:nvSpPr>
        <p:spPr>
          <a:xfrm>
            <a:off x="2423592" y="112474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Марковский процесс принятия решений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D985CC-B43E-44E1-9216-9870FF407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152777"/>
            <a:ext cx="4745628" cy="37965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30EFB8-0E8C-45DF-88C5-46C534B46054}"/>
                  </a:ext>
                </a:extLst>
              </p:cNvPr>
              <p:cNvSpPr txBox="1"/>
              <p:nvPr/>
            </p:nvSpPr>
            <p:spPr>
              <a:xfrm>
                <a:off x="913381" y="1968111"/>
                <a:ext cx="6418554" cy="434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конечное множество состояний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конечное множество действий</a:t>
                </a:r>
              </a:p>
              <a:p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,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dirty="0"/>
                  <a:t> - функция переходов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функция вознаграждения </a:t>
                </a:r>
              </a:p>
              <a:p>
                <a:endParaRPr lang="ru-RU" dirty="0"/>
              </a:p>
              <a:p>
                <a:r>
                  <a:rPr lang="ru-RU" dirty="0"/>
                  <a:t>Целью является максимизация суммарного вознаграждения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ru-RU" sz="2000"/>
                        <m:t>→ </m:t>
                      </m:r>
                      <m:r>
                        <m:rPr>
                          <m:nor/>
                        </m:rPr>
                        <a:rPr lang="en-US" sz="2000"/>
                        <m:t>m</m:t>
                      </m:r>
                      <m:r>
                        <m:rPr>
                          <m:nor/>
                        </m:rPr>
                        <a:rPr lang="en-US" sz="2000" b="0" i="0" smtClean="0"/>
                        <m:t>ax</m:t>
                      </m:r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2000" dirty="0"/>
              </a:p>
              <a:p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sz="2000"/>
                            <m:t>→ 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30EFB8-0E8C-45DF-88C5-46C534B4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81" y="1968111"/>
                <a:ext cx="6418554" cy="4347537"/>
              </a:xfrm>
              <a:prstGeom prst="rect">
                <a:avLst/>
              </a:prstGeom>
              <a:blipFill>
                <a:blip r:embed="rId4"/>
                <a:stretch>
                  <a:fillRect l="-855" t="-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96AAE0-FDDC-44A5-8F12-8294F1ABFDFC}"/>
              </a:ext>
            </a:extLst>
          </p:cNvPr>
          <p:cNvSpPr txBox="1"/>
          <p:nvPr/>
        </p:nvSpPr>
        <p:spPr>
          <a:xfrm>
            <a:off x="10848528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4/26</a:t>
            </a:r>
          </a:p>
        </p:txBody>
      </p:sp>
    </p:spTree>
    <p:extLst>
      <p:ext uri="{BB962C8B-B14F-4D97-AF65-F5344CB8AC3E}">
        <p14:creationId xmlns:p14="http://schemas.microsoft.com/office/powerpoint/2010/main" val="169807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5</a:t>
            </a:fld>
            <a:r>
              <a:rPr lang="en-US" dirty="0"/>
              <a:t>/</a:t>
            </a:r>
            <a:r>
              <a:rPr lang="ru-RU" dirty="0"/>
              <a:t>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8F56B-FC0D-40AD-B6A6-0DDDCEFFCE02}"/>
              </a:ext>
            </a:extLst>
          </p:cNvPr>
          <p:cNvSpPr txBox="1"/>
          <p:nvPr/>
        </p:nvSpPr>
        <p:spPr>
          <a:xfrm>
            <a:off x="3863752" y="10527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Стратегия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D663C5-85ED-4045-8F70-972BFF787E23}"/>
                  </a:ext>
                </a:extLst>
              </p:cNvPr>
              <p:cNvSpPr txBox="1"/>
              <p:nvPr/>
            </p:nvSpPr>
            <p:spPr>
              <a:xfrm>
                <a:off x="551384" y="2132856"/>
                <a:ext cx="109452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Стратегия – отображение из пространства состояний в пространство действий </a:t>
                </a:r>
                <a14:m>
                  <m:oMath xmlns:m="http://schemas.openxmlformats.org/officeDocument/2006/math"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ru-RU" sz="2000" dirty="0"/>
                  <a:t> (детерминированная) или в </a:t>
                </a:r>
                <a:r>
                  <a:rPr lang="en-US" sz="2000" dirty="0"/>
                  <a:t>R</a:t>
                </a:r>
                <a:r>
                  <a:rPr lang="ru-RU" sz="2000" dirty="0"/>
                  <a:t>, характеризующая, вероятность выбрать действие </a:t>
                </a:r>
                <a:r>
                  <a:rPr lang="en-US" sz="2000" dirty="0"/>
                  <a:t>a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ru-RU" sz="2000" dirty="0"/>
                  <a:t> (стохастическая)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D663C5-85ED-4045-8F70-972BFF78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132856"/>
                <a:ext cx="10945216" cy="1015663"/>
              </a:xfrm>
              <a:prstGeom prst="rect">
                <a:avLst/>
              </a:prstGeom>
              <a:blipFill>
                <a:blip r:embed="rId3"/>
                <a:stretch>
                  <a:fillRect l="-557" t="-3614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E70A0-AB85-4847-AA5B-B36B27A4059E}"/>
                  </a:ext>
                </a:extLst>
              </p:cNvPr>
              <p:cNvSpPr txBox="1"/>
              <p:nvPr/>
            </p:nvSpPr>
            <p:spPr>
              <a:xfrm>
                <a:off x="551384" y="3086380"/>
                <a:ext cx="110172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Задача – поиск оптимальной стратегии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000" dirty="0"/>
                  <a:t>, такой что</a:t>
                </a:r>
              </a:p>
              <a:p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E70A0-AB85-4847-AA5B-B36B27A40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3086380"/>
                <a:ext cx="11017224" cy="1015663"/>
              </a:xfrm>
              <a:prstGeom prst="rect">
                <a:avLst/>
              </a:prstGeom>
              <a:blipFill>
                <a:blip r:embed="rId4"/>
                <a:stretch>
                  <a:fillRect l="-553" t="-2994" b="-5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A161F-9C59-49FD-B83D-55D1F235B445}"/>
                  </a:ext>
                </a:extLst>
              </p:cNvPr>
              <p:cNvSpPr txBox="1"/>
              <p:nvPr/>
            </p:nvSpPr>
            <p:spPr>
              <a:xfrm>
                <a:off x="623392" y="4547735"/>
                <a:ext cx="110172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Введем понятие функции ценности действий</a:t>
                </a:r>
              </a:p>
              <a:p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A161F-9C59-49FD-B83D-55D1F235B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547735"/>
                <a:ext cx="11017224" cy="1015663"/>
              </a:xfrm>
              <a:prstGeom prst="rect">
                <a:avLst/>
              </a:prstGeom>
              <a:blipFill>
                <a:blip r:embed="rId5"/>
                <a:stretch>
                  <a:fillRect l="-553" t="-2994" b="-5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67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6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FEF74-F4A2-4731-9972-63248700C42D}"/>
              </a:ext>
            </a:extLst>
          </p:cNvPr>
          <p:cNvSpPr txBox="1"/>
          <p:nvPr/>
        </p:nvSpPr>
        <p:spPr>
          <a:xfrm>
            <a:off x="2855640" y="7647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Уравнение Беллмана для функции ценности действий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96501D-56C4-4E34-A51D-ABABB5EFFEC0}"/>
                  </a:ext>
                </a:extLst>
              </p:cNvPr>
              <p:cNvSpPr txBox="1"/>
              <p:nvPr/>
            </p:nvSpPr>
            <p:spPr>
              <a:xfrm>
                <a:off x="767408" y="1688652"/>
                <a:ext cx="10657184" cy="461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ru-RU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ru-RU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  <a:p>
                <a:r>
                  <a:rPr lang="ru-RU" sz="2400" dirty="0"/>
                  <a:t>Тогда для оптимальной стратегии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400" dirty="0"/>
                  <a:t> получим </a:t>
                </a:r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|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  <a:p>
                <a:r>
                  <a:rPr lang="ru-RU" sz="2400" dirty="0"/>
                  <a:t>Можно показать, что оператор, стоящий справа, является сжимающим, а значит, он имеет неподвижную точку, и, значит, это уравнение можно решить.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96501D-56C4-4E34-A51D-ABABB5EF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688652"/>
                <a:ext cx="10657184" cy="4610108"/>
              </a:xfrm>
              <a:prstGeom prst="rect">
                <a:avLst/>
              </a:prstGeom>
              <a:blipFill>
                <a:blip r:embed="rId3"/>
                <a:stretch>
                  <a:fillRect l="-915" r="-1201" b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2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7</a:t>
            </a:fld>
            <a:r>
              <a:rPr lang="ru-RU" dirty="0"/>
              <a:t>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787A1-A1B5-4DFA-9209-F04E84F54B7E}"/>
              </a:ext>
            </a:extLst>
          </p:cNvPr>
          <p:cNvSpPr txBox="1"/>
          <p:nvPr/>
        </p:nvSpPr>
        <p:spPr>
          <a:xfrm>
            <a:off x="2279576" y="69269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Обучение с подкреплением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D04A7-8327-455C-964C-EC1CC046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276872"/>
            <a:ext cx="7200800" cy="26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8</a:t>
            </a:fld>
            <a:r>
              <a:rPr lang="ru-RU" dirty="0"/>
              <a:t>/26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47990-7704-4C23-A722-D43A8C67695A}"/>
              </a:ext>
            </a:extLst>
          </p:cNvPr>
          <p:cNvSpPr txBox="1"/>
          <p:nvPr/>
        </p:nvSpPr>
        <p:spPr>
          <a:xfrm>
            <a:off x="3719736" y="94937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Виды агентов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B968-0A91-4C5F-B2A6-2FF27B5A5BB7}"/>
              </a:ext>
            </a:extLst>
          </p:cNvPr>
          <p:cNvSpPr txBox="1"/>
          <p:nvPr/>
        </p:nvSpPr>
        <p:spPr>
          <a:xfrm>
            <a:off x="479376" y="1700808"/>
            <a:ext cx="11017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Агентом является, как правило, одна или несколько нейронных сетей, обучающихся на полученных от среды данных, и принимающая решение о следующем действии.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В данной работе будут рассмотрены два типа агентов – с непрерывным и дискретным множеством действий, а также будут приведены их алгоритмы обучения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609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2BA31-2054-46E0-894F-D15C32CE0FD1}"/>
              </a:ext>
            </a:extLst>
          </p:cNvPr>
          <p:cNvSpPr txBox="1"/>
          <p:nvPr/>
        </p:nvSpPr>
        <p:spPr>
          <a:xfrm>
            <a:off x="1077652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81855-772F-42C2-B10A-4512A2ADC5FC}" type="slidenum">
              <a:rPr lang="ru-RU" smtClean="0"/>
              <a:t>9</a:t>
            </a:fld>
            <a:r>
              <a:rPr lang="ru-RU" dirty="0"/>
              <a:t>/26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7DC4-9A47-47B9-A63A-C23E05F288FF}"/>
              </a:ext>
            </a:extLst>
          </p:cNvPr>
          <p:cNvSpPr txBox="1"/>
          <p:nvPr/>
        </p:nvSpPr>
        <p:spPr>
          <a:xfrm>
            <a:off x="1991544" y="6206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Агент с непрерывным множеством действий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0BE83C-DDAF-4F62-B7BC-5A55A6A383C5}"/>
                  </a:ext>
                </a:extLst>
              </p:cNvPr>
              <p:cNvSpPr txBox="1"/>
              <p:nvPr/>
            </p:nvSpPr>
            <p:spPr>
              <a:xfrm>
                <a:off x="551384" y="1268760"/>
                <a:ext cx="11089232" cy="5409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Пусть нам известна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sz="2400" dirty="0"/>
                  <a:t>, тогда оптимальное действие в состоянии </a:t>
                </a:r>
                <a:r>
                  <a:rPr lang="en-US" sz="2400" dirty="0"/>
                  <a:t>s </a:t>
                </a:r>
                <a:r>
                  <a:rPr lang="ru-RU" sz="2400" dirty="0"/>
                  <a:t>будет</a:t>
                </a:r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2400" dirty="0"/>
              </a:p>
              <a:p>
                <a:r>
                  <a:rPr lang="ru-RU" sz="2400" dirty="0"/>
                  <a:t>Если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400" dirty="0"/>
                  <a:t> дискретно – то решение ищется перебором, но если непрерывно, тогда необходимо на каждом шаге принятия решения решать задачу поиска максимума, что неудобно. </a:t>
                </a:r>
              </a:p>
              <a:p>
                <a:r>
                  <a:rPr lang="ru-RU" sz="2400" dirty="0"/>
                  <a:t>Но можно обучить стратегию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/>
                  <a:t> в виде нейронной сети, которая будет доставлять максимум функции ценности действий</a:t>
                </a:r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</m:fun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  <a:p>
                <a:r>
                  <a:rPr lang="ru-RU" sz="2400" dirty="0"/>
                  <a:t>Для приближения самой функции ценности действий тоже будет использоваться нейронная сеть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sz="2400" dirty="0"/>
                  <a:t> с весами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0BE83C-DDAF-4F62-B7BC-5A55A6A3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268760"/>
                <a:ext cx="11089232" cy="5409751"/>
              </a:xfrm>
              <a:prstGeom prst="rect">
                <a:avLst/>
              </a:prstGeom>
              <a:blipFill>
                <a:blip r:embed="rId3"/>
                <a:stretch>
                  <a:fillRect l="-824" t="-901" b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774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7817</TotalTime>
  <Words>1095</Words>
  <Application>Microsoft Office PowerPoint</Application>
  <PresentationFormat>Широкоэкранный</PresentationFormat>
  <Paragraphs>211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Ruslan Leontev</cp:lastModifiedBy>
  <cp:revision>366</cp:revision>
  <dcterms:created xsi:type="dcterms:W3CDTF">2016-02-05T10:58:30Z</dcterms:created>
  <dcterms:modified xsi:type="dcterms:W3CDTF">2021-06-30T07:47:53Z</dcterms:modified>
</cp:coreProperties>
</file>