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9" r:id="rId2"/>
    <p:sldId id="261" r:id="rId3"/>
    <p:sldId id="262" r:id="rId4"/>
    <p:sldId id="263" r:id="rId5"/>
    <p:sldId id="264" r:id="rId6"/>
    <p:sldId id="268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2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4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1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1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FAF1BF-AF79-482E-A1E1-FF1318E042FF}"/>
              </a:ext>
            </a:extLst>
          </p:cNvPr>
          <p:cNvSpPr txBox="1"/>
          <p:nvPr/>
        </p:nvSpPr>
        <p:spPr>
          <a:xfrm>
            <a:off x="1257962" y="836712"/>
            <a:ext cx="967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Выпускная квалификационная работа бакалавра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CB97A-DFED-4FCE-BC9D-322E704C5A6F}"/>
              </a:ext>
            </a:extLst>
          </p:cNvPr>
          <p:cNvSpPr txBox="1"/>
          <p:nvPr/>
        </p:nvSpPr>
        <p:spPr>
          <a:xfrm>
            <a:off x="1775520" y="1778855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Взаимодействие дислокаций с графеном в границах зерен </a:t>
            </a:r>
            <a:r>
              <a:rPr lang="ru-RU" sz="3600" b="1" dirty="0" err="1"/>
              <a:t>металломатричных</a:t>
            </a:r>
            <a:r>
              <a:rPr lang="ru-RU" sz="3600" b="1" dirty="0"/>
              <a:t> композитов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8529A-33D7-4630-9ADB-5AC94E73F4FD}"/>
              </a:ext>
            </a:extLst>
          </p:cNvPr>
          <p:cNvSpPr txBox="1"/>
          <p:nvPr/>
        </p:nvSpPr>
        <p:spPr>
          <a:xfrm>
            <a:off x="1257962" y="38610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 </a:t>
            </a:r>
          </a:p>
          <a:p>
            <a:r>
              <a:rPr lang="ru-RU" dirty="0"/>
              <a:t>студент гр. 3631503/70401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EFF8D-04A5-4003-9C1B-46BBE112D7CF}"/>
              </a:ext>
            </a:extLst>
          </p:cNvPr>
          <p:cNvSpPr txBox="1"/>
          <p:nvPr/>
        </p:nvSpPr>
        <p:spPr>
          <a:xfrm>
            <a:off x="9061829" y="41380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Д.А. Петров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ADD8C-922D-4F9F-A5D2-8147C5A1F252}"/>
              </a:ext>
            </a:extLst>
          </p:cNvPr>
          <p:cNvSpPr txBox="1"/>
          <p:nvPr/>
        </p:nvSpPr>
        <p:spPr>
          <a:xfrm>
            <a:off x="1257962" y="46769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Руководитель</a:t>
            </a:r>
          </a:p>
          <a:p>
            <a:r>
              <a:rPr lang="ru-RU" dirty="0"/>
              <a:t>Профессор, д. ф.-м. 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F02AB-5D9A-4A4B-88D7-5939E9BBF9AB}"/>
              </a:ext>
            </a:extLst>
          </p:cNvPr>
          <p:cNvSpPr txBox="1"/>
          <p:nvPr/>
        </p:nvSpPr>
        <p:spPr>
          <a:xfrm>
            <a:off x="9061829" y="49539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М.Ю. </a:t>
            </a:r>
            <a:r>
              <a:rPr lang="ru-RU" dirty="0" err="1"/>
              <a:t>Гуткин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24B92-AD73-4108-AAD9-DD56D571BB22}"/>
              </a:ext>
            </a:extLst>
          </p:cNvPr>
          <p:cNvSpPr txBox="1"/>
          <p:nvPr/>
        </p:nvSpPr>
        <p:spPr>
          <a:xfrm>
            <a:off x="1273196" y="5474839"/>
            <a:ext cx="424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Научный консультант</a:t>
            </a:r>
          </a:p>
          <a:p>
            <a:r>
              <a:rPr lang="ru-RU" dirty="0"/>
              <a:t>д. ф.-м. н., в. н. с. лаб. механики наноматериалов и теории дефектов </a:t>
            </a:r>
            <a:r>
              <a:rPr lang="ru-RU" dirty="0" err="1"/>
              <a:t>ИПМаш</a:t>
            </a:r>
            <a:r>
              <a:rPr lang="ru-RU" dirty="0"/>
              <a:t> РАН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3FF9A-9065-4F80-9B5B-6F600E0D842F}"/>
              </a:ext>
            </a:extLst>
          </p:cNvPr>
          <p:cNvSpPr txBox="1"/>
          <p:nvPr/>
        </p:nvSpPr>
        <p:spPr>
          <a:xfrm>
            <a:off x="9061829" y="5850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А.Г. </a:t>
            </a:r>
            <a:r>
              <a:rPr lang="ru-RU" dirty="0" err="1"/>
              <a:t>Шейнерман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54F961-9D17-480B-844E-28D5DD8845E7}"/>
              </a:ext>
            </a:extLst>
          </p:cNvPr>
          <p:cNvSpPr txBox="1"/>
          <p:nvPr/>
        </p:nvSpPr>
        <p:spPr>
          <a:xfrm>
            <a:off x="5101208" y="908720"/>
            <a:ext cx="198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Цель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9F3F7-5A20-4041-8F76-1A05C4100CD1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2/9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2FE36-3452-48B5-BA57-BFF656B4A385}"/>
              </a:ext>
            </a:extLst>
          </p:cNvPr>
          <p:cNvSpPr txBox="1"/>
          <p:nvPr/>
        </p:nvSpPr>
        <p:spPr>
          <a:xfrm>
            <a:off x="1235460" y="1844824"/>
            <a:ext cx="972108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	Написание обзора о проблеме взаимодействия дислокаций с графеном в границах зерен </a:t>
            </a:r>
            <a:r>
              <a:rPr lang="ru-RU" sz="2000" dirty="0" err="1"/>
              <a:t>металломатричных</a:t>
            </a:r>
            <a:r>
              <a:rPr lang="ru-RU" sz="2000" dirty="0"/>
              <a:t> композитов.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938F3-E2CA-4363-A30C-1A18315E1B19}"/>
              </a:ext>
            </a:extLst>
          </p:cNvPr>
          <p:cNvSpPr txBox="1"/>
          <p:nvPr/>
        </p:nvSpPr>
        <p:spPr>
          <a:xfrm>
            <a:off x="1236659" y="2880188"/>
            <a:ext cx="9719881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Для достижения цели были выполнены следующие задачи: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Изучение текущего состояния проблемы;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Выявлению основных экспериментальных работ, характеризующих взаимодействие дислокаций с графеном;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Формулировка обобщающих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30275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F0D034-0A5F-44C6-BD56-FBCB377A0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>
          <a:xfrm>
            <a:off x="888597" y="1844823"/>
            <a:ext cx="3063940" cy="278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6513-099F-4B17-A573-42D53A82F3C8}"/>
              </a:ext>
            </a:extLst>
          </p:cNvPr>
          <p:cNvSpPr txBox="1"/>
          <p:nvPr/>
        </p:nvSpPr>
        <p:spPr>
          <a:xfrm>
            <a:off x="2927728" y="892194"/>
            <a:ext cx="633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/>
              <a:t>Термоактивационная</a:t>
            </a:r>
            <a:r>
              <a:rPr lang="ru-RU" sz="2400" b="1" dirty="0"/>
              <a:t> природа границ зерен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3AB2E4-6500-40AD-BAB1-D0EA601D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761360"/>
            <a:ext cx="3260963" cy="295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54E099-33E2-4213-A819-24343D6AB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3" y="1761360"/>
            <a:ext cx="3683380" cy="2952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11D18A-E221-46DD-A009-784E9DE87578}"/>
              </a:ext>
            </a:extLst>
          </p:cNvPr>
          <p:cNvSpPr txBox="1"/>
          <p:nvPr/>
        </p:nvSpPr>
        <p:spPr>
          <a:xfrm>
            <a:off x="859325" y="5617898"/>
            <a:ext cx="10444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работы </a:t>
            </a:r>
            <a:r>
              <a:rPr lang="en-US" dirty="0"/>
              <a:t>Li et al. Enhanced dislocation obstruction in </a:t>
            </a:r>
            <a:r>
              <a:rPr lang="en-US" dirty="0" err="1"/>
              <a:t>nanolaminated</a:t>
            </a:r>
            <a:r>
              <a:rPr lang="en-US" dirty="0"/>
              <a:t> graphene/Cu composite as revealed by </a:t>
            </a:r>
          </a:p>
          <a:p>
            <a:r>
              <a:rPr lang="en-US" dirty="0"/>
              <a:t>stress relaxation experiments // Scripta </a:t>
            </a:r>
            <a:r>
              <a:rPr lang="en-US" dirty="0" err="1"/>
              <a:t>Materialia</a:t>
            </a:r>
            <a:r>
              <a:rPr lang="en-US" dirty="0"/>
              <a:t> – 2017. – Vol. 131. – P. 67 – 71.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B233E-3327-4A6A-AA24-00CF72BC9FAF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3/9</a:t>
            </a:r>
          </a:p>
        </p:txBody>
      </p:sp>
    </p:spTree>
    <p:extLst>
      <p:ext uri="{BB962C8B-B14F-4D97-AF65-F5344CB8AC3E}">
        <p14:creationId xmlns:p14="http://schemas.microsoft.com/office/powerpoint/2010/main" val="43618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1D9995-B229-4625-8D53-FD9A9040439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"/>
          <a:stretch/>
        </p:blipFill>
        <p:spPr bwMode="auto">
          <a:xfrm>
            <a:off x="407368" y="1772816"/>
            <a:ext cx="4104456" cy="3744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33EEB3-1388-4A0B-8F92-39269ECA5C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060848"/>
            <a:ext cx="6663371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54271-9101-4598-B2A8-51D9597B41DF}"/>
              </a:ext>
            </a:extLst>
          </p:cNvPr>
          <p:cNvSpPr txBox="1"/>
          <p:nvPr/>
        </p:nvSpPr>
        <p:spPr>
          <a:xfrm>
            <a:off x="695400" y="5733256"/>
            <a:ext cx="11232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работы </a:t>
            </a:r>
            <a:r>
              <a:rPr lang="en-US" dirty="0"/>
              <a:t>Li et al. Regain Strain-Hardening in High-Strength Metals by Nanofiller Incorporation at Grain Boundaries </a:t>
            </a:r>
          </a:p>
          <a:p>
            <a:r>
              <a:rPr lang="en-US" dirty="0"/>
              <a:t>// Nano Letters – 2018. – Vol. 18. – No. 10. – P. 6255 – 6264.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F8AE2A-D7E0-48FB-846C-F4F71699924D}"/>
              </a:ext>
            </a:extLst>
          </p:cNvPr>
          <p:cNvSpPr/>
          <p:nvPr/>
        </p:nvSpPr>
        <p:spPr>
          <a:xfrm>
            <a:off x="3406462" y="812851"/>
            <a:ext cx="581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Термоактивационная</a:t>
            </a:r>
            <a:r>
              <a:rPr lang="ru-RU" sz="2000" b="1" dirty="0"/>
              <a:t> природа границ зерен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30D22-A25D-4FF8-B737-6BA71698107E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4/9</a:t>
            </a:r>
          </a:p>
        </p:txBody>
      </p:sp>
    </p:spTree>
    <p:extLst>
      <p:ext uri="{BB962C8B-B14F-4D97-AF65-F5344CB8AC3E}">
        <p14:creationId xmlns:p14="http://schemas.microsoft.com/office/powerpoint/2010/main" val="14668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654ABA-15D4-45C4-AB94-4EAEC6F96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5" y="1785131"/>
            <a:ext cx="4846078" cy="3603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33E80-E2DF-4AE5-8295-88E8F51BC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7"/>
          <a:stretch/>
        </p:blipFill>
        <p:spPr>
          <a:xfrm>
            <a:off x="5871061" y="1907362"/>
            <a:ext cx="4846078" cy="1679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F8A3B-6145-4F81-AE0C-F99472C7E378}"/>
              </a:ext>
            </a:extLst>
          </p:cNvPr>
          <p:cNvSpPr txBox="1"/>
          <p:nvPr/>
        </p:nvSpPr>
        <p:spPr>
          <a:xfrm>
            <a:off x="3480315" y="777421"/>
            <a:ext cx="523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Скольжение, локализованное в слое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E345EC-80E9-4864-9D61-D9D1CFD19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9"/>
          <a:stretch/>
        </p:blipFill>
        <p:spPr>
          <a:xfrm>
            <a:off x="7104112" y="3618058"/>
            <a:ext cx="2516567" cy="1770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D6C30-31B8-4AD8-927D-7783805C0A87}"/>
              </a:ext>
            </a:extLst>
          </p:cNvPr>
          <p:cNvSpPr txBox="1"/>
          <p:nvPr/>
        </p:nvSpPr>
        <p:spPr>
          <a:xfrm>
            <a:off x="831785" y="5710231"/>
            <a:ext cx="10899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работы </a:t>
            </a:r>
            <a:r>
              <a:rPr lang="en-US" dirty="0"/>
              <a:t>Zhao et al. Grain boundary-assisted deformation in graphene–Al </a:t>
            </a:r>
            <a:r>
              <a:rPr lang="en-US" dirty="0" err="1"/>
              <a:t>nanolaminated</a:t>
            </a:r>
            <a:r>
              <a:rPr lang="en-US" dirty="0"/>
              <a:t> composite micro-pillars </a:t>
            </a:r>
          </a:p>
          <a:p>
            <a:r>
              <a:rPr lang="en-US" dirty="0"/>
              <a:t>// Materials Research Letters – 2018. – Vol.6 – P. 41 – 48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B369F-F006-48C3-A6A5-3CBA2B213E0F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285391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90A27B-B1DC-4F7D-89DB-D196FA7229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1442860"/>
            <a:ext cx="4179207" cy="303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7BFA0-8394-46A6-AC37-87BCC53D54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667" y="1404114"/>
            <a:ext cx="4179207" cy="3083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33966-7195-4207-B43F-794C54A6D5AE}"/>
              </a:ext>
            </a:extLst>
          </p:cNvPr>
          <p:cNvSpPr txBox="1"/>
          <p:nvPr/>
        </p:nvSpPr>
        <p:spPr>
          <a:xfrm>
            <a:off x="2917950" y="684859"/>
            <a:ext cx="635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Зависимость от скорости деформации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98795-FDA6-46ED-8641-BBB91B5319BB}"/>
              </a:ext>
            </a:extLst>
          </p:cNvPr>
          <p:cNvSpPr txBox="1"/>
          <p:nvPr/>
        </p:nvSpPr>
        <p:spPr>
          <a:xfrm>
            <a:off x="1127448" y="4504771"/>
            <a:ext cx="441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Кривые «истинное напряжение-истинная деформация» для композита алюминий-графен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D0A95-6A6D-48B2-AB66-BF818459D9C8}"/>
              </a:ext>
            </a:extLst>
          </p:cNvPr>
          <p:cNvSpPr txBox="1"/>
          <p:nvPr/>
        </p:nvSpPr>
        <p:spPr>
          <a:xfrm>
            <a:off x="6335667" y="4513373"/>
            <a:ext cx="441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Кривые «истинное напряжение-истинная деформация» для неармированного алюминия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B3575-4963-4E7B-8A6D-53B1F8AE0641}"/>
              </a:ext>
            </a:extLst>
          </p:cNvPr>
          <p:cNvSpPr txBox="1"/>
          <p:nvPr/>
        </p:nvSpPr>
        <p:spPr>
          <a:xfrm>
            <a:off x="911424" y="5517232"/>
            <a:ext cx="10610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работы </a:t>
            </a:r>
            <a:r>
              <a:rPr lang="en-US" dirty="0"/>
              <a:t>Zhao et al. Strain-rate dependent deformation mechanism of graphene-Al </a:t>
            </a:r>
            <a:r>
              <a:rPr lang="en-US" dirty="0" err="1"/>
              <a:t>nanolaminated</a:t>
            </a:r>
            <a:r>
              <a:rPr lang="en-US" dirty="0"/>
              <a:t> composites </a:t>
            </a:r>
          </a:p>
          <a:p>
            <a:r>
              <a:rPr lang="en-US" dirty="0"/>
              <a:t>studied using micro-pillar compression // International Journal of Plasticity – 2018. – Vol. 105. – P.  128 – 140. 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9B4B2-D3DA-498E-84D7-DB16A48E31B1}"/>
              </a:ext>
            </a:extLst>
          </p:cNvPr>
          <p:cNvSpPr txBox="1"/>
          <p:nvPr/>
        </p:nvSpPr>
        <p:spPr>
          <a:xfrm>
            <a:off x="10848528" y="6255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6/9</a:t>
            </a:r>
          </a:p>
        </p:txBody>
      </p:sp>
    </p:spTree>
    <p:extLst>
      <p:ext uri="{BB962C8B-B14F-4D97-AF65-F5344CB8AC3E}">
        <p14:creationId xmlns:p14="http://schemas.microsoft.com/office/powerpoint/2010/main" val="330513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7CEF55-358B-45D0-B8F2-325CC5C9D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844824"/>
            <a:ext cx="4815393" cy="3168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ED4B2-BCC7-436B-ADD9-619FD178126C}"/>
              </a:ext>
            </a:extLst>
          </p:cNvPr>
          <p:cNvSpPr txBox="1"/>
          <p:nvPr/>
        </p:nvSpPr>
        <p:spPr>
          <a:xfrm>
            <a:off x="2448687" y="836712"/>
            <a:ext cx="729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Сила взаимодействия между матрицей и графеном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45BC3-2FDF-4041-ACCE-7BD7D1EA803D}"/>
              </a:ext>
            </a:extLst>
          </p:cNvPr>
          <p:cNvSpPr txBox="1"/>
          <p:nvPr/>
        </p:nvSpPr>
        <p:spPr>
          <a:xfrm>
            <a:off x="695400" y="5661248"/>
            <a:ext cx="11170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работы </a:t>
            </a:r>
            <a:r>
              <a:rPr lang="en-US" dirty="0"/>
              <a:t>Kim</a:t>
            </a:r>
            <a:r>
              <a:rPr lang="ru-RU" dirty="0"/>
              <a:t> </a:t>
            </a:r>
            <a:r>
              <a:rPr lang="en-US" dirty="0"/>
              <a:t>et al. Strengthening effect of single-atomic-layer graphene in metal–graphene nanolayered composites</a:t>
            </a:r>
            <a:endParaRPr lang="ru-RU" dirty="0"/>
          </a:p>
          <a:p>
            <a:r>
              <a:rPr lang="en-US" dirty="0"/>
              <a:t> // Nature Communications – 2013. – Vol. 4.  – Art. No.  2114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1D51C-BB94-4FD7-B9DC-6807221F519A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7/9</a:t>
            </a:r>
          </a:p>
        </p:txBody>
      </p:sp>
    </p:spTree>
    <p:extLst>
      <p:ext uri="{BB962C8B-B14F-4D97-AF65-F5344CB8AC3E}">
        <p14:creationId xmlns:p14="http://schemas.microsoft.com/office/powerpoint/2010/main" val="52678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11F70-9572-428E-BA2C-3D2693D7A0EF}"/>
              </a:ext>
            </a:extLst>
          </p:cNvPr>
          <p:cNvSpPr txBox="1"/>
          <p:nvPr/>
        </p:nvSpPr>
        <p:spPr>
          <a:xfrm>
            <a:off x="5157538" y="836712"/>
            <a:ext cx="18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94876-70E1-4473-888F-37E9946F5CE0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8/9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29124-87B8-4953-BE4E-ACACE692E450}"/>
              </a:ext>
            </a:extLst>
          </p:cNvPr>
          <p:cNvSpPr txBox="1"/>
          <p:nvPr/>
        </p:nvSpPr>
        <p:spPr>
          <a:xfrm>
            <a:off x="1127448" y="1988840"/>
            <a:ext cx="1022513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Добавление графена в границы зерен меняет </a:t>
            </a:r>
            <a:r>
              <a:rPr lang="ru-RU" dirty="0" err="1"/>
              <a:t>термоактивационное</a:t>
            </a:r>
            <a:r>
              <a:rPr lang="ru-RU" dirty="0"/>
              <a:t> поведение границ зерен; это проявляется в таких процессах как генерация и </a:t>
            </a:r>
            <a:r>
              <a:rPr lang="ru-RU"/>
              <a:t>аннигиляция дислокаций, </a:t>
            </a:r>
            <a:r>
              <a:rPr lang="ru-RU" dirty="0"/>
              <a:t>а также механизмах деформации, напрямую связанных с границами зерен (например СЛС механизм);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Эффективность торможения дислокаций определяется механическими свойствами графена и зависит от характера связи между матрицей и графеном;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Эти факторы должны быть учтены при разработке моделей механизмов пластичности в </a:t>
            </a:r>
            <a:r>
              <a:rPr lang="ru-RU" dirty="0" err="1"/>
              <a:t>металлографенах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44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ABD91-1044-483B-8714-B754036E5FB1}"/>
              </a:ext>
            </a:extLst>
          </p:cNvPr>
          <p:cNvSpPr txBox="1"/>
          <p:nvPr/>
        </p:nvSpPr>
        <p:spPr>
          <a:xfrm>
            <a:off x="10848528" y="6171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9/9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B7188-412F-4DD3-A32A-3E1B96F708CB}"/>
              </a:ext>
            </a:extLst>
          </p:cNvPr>
          <p:cNvSpPr txBox="1"/>
          <p:nvPr/>
        </p:nvSpPr>
        <p:spPr>
          <a:xfrm>
            <a:off x="3693547" y="3105834"/>
            <a:ext cx="480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5171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7740</TotalTime>
  <Words>429</Words>
  <Application>Microsoft Office PowerPoint</Application>
  <PresentationFormat>Широкоэкранный</PresentationFormat>
  <Paragraphs>56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Петров Дмитрий Александрович</cp:lastModifiedBy>
  <cp:revision>363</cp:revision>
  <dcterms:created xsi:type="dcterms:W3CDTF">2016-02-05T10:58:30Z</dcterms:created>
  <dcterms:modified xsi:type="dcterms:W3CDTF">2021-06-30T04:50:56Z</dcterms:modified>
</cp:coreProperties>
</file>