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7"/>
  </p:notesMasterIdLst>
  <p:sldIdLst>
    <p:sldId id="259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a" initials="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 autoAdjust="0"/>
    <p:restoredTop sz="90400" autoAdjust="0"/>
  </p:normalViewPr>
  <p:slideViewPr>
    <p:cSldViewPr>
      <p:cViewPr varScale="1">
        <p:scale>
          <a:sx n="114" d="100"/>
          <a:sy n="114" d="100"/>
        </p:scale>
        <p:origin x="438" y="114"/>
      </p:cViewPr>
      <p:guideLst>
        <p:guide orient="horz" pos="2160"/>
        <p:guide pos="3840"/>
        <p:guide orient="horz" pos="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C528E-6EEA-4B24-801F-77969FE7D216}" type="datetimeFigureOut">
              <a:rPr lang="ru-RU" smtClean="0"/>
              <a:t>21.06.2021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1A615-9B01-47C3-BE11-4F7D748DC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55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16858F-ADDA-4354-A1E5-75DB9EC43ED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0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64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64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26925" y="17068"/>
            <a:ext cx="12214789" cy="512208"/>
            <a:chOff x="-20194" y="17092"/>
            <a:chExt cx="9161092" cy="512208"/>
          </a:xfrm>
        </p:grpSpPr>
        <p:cxnSp>
          <p:nvCxnSpPr>
            <p:cNvPr id="19" name="Прямая соединительная линия 18"/>
            <p:cNvCxnSpPr/>
            <p:nvPr userDrawn="1"/>
          </p:nvCxnSpPr>
          <p:spPr bwMode="auto">
            <a:xfrm flipV="1">
              <a:off x="-20194" y="496154"/>
              <a:ext cx="9161092" cy="3888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00009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pic>
          <p:nvPicPr>
            <p:cNvPr id="20" name="Picture 13" descr="F:\!!CMLab\LOGO\знак СПбГПУ_n1_sm.tif"/>
            <p:cNvPicPr>
              <a:picLocks noChangeAspect="1" noChangeArrowheads="1"/>
            </p:cNvPicPr>
            <p:nvPr userDrawn="1"/>
          </p:nvPicPr>
          <p:blipFill>
            <a:blip r:embed="rId4" cstate="print">
              <a:lum bright="18000" contrast="15000"/>
            </a:blip>
            <a:srcRect/>
            <a:stretch>
              <a:fillRect/>
            </a:stretch>
          </p:blipFill>
          <p:spPr bwMode="auto">
            <a:xfrm>
              <a:off x="81063" y="17092"/>
              <a:ext cx="395022" cy="431800"/>
            </a:xfrm>
            <a:prstGeom prst="rect">
              <a:avLst/>
            </a:prstGeom>
            <a:noFill/>
          </p:spPr>
        </p:pic>
        <p:sp>
          <p:nvSpPr>
            <p:cNvPr id="21" name="Rectangle 4"/>
            <p:cNvSpPr>
              <a:spLocks noChangeArrowheads="1"/>
            </p:cNvSpPr>
            <p:nvPr userDrawn="1"/>
          </p:nvSpPr>
          <p:spPr bwMode="auto">
            <a:xfrm>
              <a:off x="409575" y="30702"/>
              <a:ext cx="4233863" cy="498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ct val="120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000099"/>
                  </a:solidFill>
                  <a:latin typeface="Arial Narrow" pitchFamily="34" charset="0"/>
                </a:rPr>
                <a:t>Санкт-Петербургский политехнический университет Петра Великого</a:t>
              </a:r>
              <a:br>
                <a:rPr lang="en-US" sz="1100" b="1" dirty="0">
                  <a:solidFill>
                    <a:srgbClr val="000099"/>
                  </a:solidFill>
                  <a:latin typeface="Arial Narrow" pitchFamily="34" charset="0"/>
                </a:rPr>
              </a:br>
              <a:r>
                <a:rPr lang="ru-RU" sz="1100" b="1" dirty="0">
                  <a:solidFill>
                    <a:srgbClr val="000099"/>
                  </a:solidFill>
                  <a:latin typeface="Arial" pitchFamily="34" charset="0"/>
                </a:rPr>
                <a:t>Институт прикладной математики и механики</a:t>
              </a:r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auto">
            <a:xfrm>
              <a:off x="4971951" y="30678"/>
              <a:ext cx="4064546" cy="498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100" b="1" dirty="0">
                  <a:solidFill>
                    <a:srgbClr val="000099"/>
                  </a:solidFill>
                  <a:latin typeface="Arial" pitchFamily="34" charset="0"/>
                </a:rPr>
                <a:t>Высшая школа </a:t>
              </a:r>
              <a:br>
                <a:rPr lang="ru-RU" sz="1100" b="1" dirty="0">
                  <a:solidFill>
                    <a:srgbClr val="000099"/>
                  </a:solidFill>
                  <a:latin typeface="Arial" pitchFamily="34" charset="0"/>
                </a:rPr>
              </a:br>
              <a:r>
                <a:rPr lang="ru-RU" sz="1100" b="1" dirty="0">
                  <a:solidFill>
                    <a:srgbClr val="000099"/>
                  </a:solidFill>
                  <a:latin typeface="Arial" pitchFamily="34" charset="0"/>
                </a:rPr>
                <a:t>«Механика и процессы управления»</a:t>
              </a:r>
              <a:endParaRPr lang="en-US" sz="1100" b="1" dirty="0">
                <a:solidFill>
                  <a:srgbClr val="000099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03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7" r:id="rId2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svg"/><Relationship Id="rId7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3.svg"/><Relationship Id="rId10" Type="http://schemas.openxmlformats.org/officeDocument/2006/relationships/image" Target="../media/image62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5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55.sv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54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57.png"/><Relationship Id="rId7" Type="http://schemas.openxmlformats.org/officeDocument/2006/relationships/image" Target="../media/image73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svg"/><Relationship Id="rId11" Type="http://schemas.openxmlformats.org/officeDocument/2006/relationships/image" Target="../media/image86.png"/><Relationship Id="rId5" Type="http://schemas.openxmlformats.org/officeDocument/2006/relationships/image" Target="../media/image71.png"/><Relationship Id="rId10" Type="http://schemas.openxmlformats.org/officeDocument/2006/relationships/image" Target="../media/image85.png"/><Relationship Id="rId4" Type="http://schemas.openxmlformats.org/officeDocument/2006/relationships/image" Target="../media/image58.sv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12" Type="http://schemas.openxmlformats.org/officeDocument/2006/relationships/image" Target="../media/image9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97.png"/><Relationship Id="rId5" Type="http://schemas.openxmlformats.org/officeDocument/2006/relationships/image" Target="../media/image81.svg"/><Relationship Id="rId10" Type="http://schemas.openxmlformats.org/officeDocument/2006/relationships/image" Target="../media/image96.png"/><Relationship Id="rId4" Type="http://schemas.openxmlformats.org/officeDocument/2006/relationships/image" Target="../media/image80.png"/><Relationship Id="rId9" Type="http://schemas.openxmlformats.org/officeDocument/2006/relationships/image" Target="../media/image95.png"/><Relationship Id="rId1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dx.doi.org/10.1016/j.sna.2016.07.01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1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7.jpg"/><Relationship Id="rId7" Type="http://schemas.openxmlformats.org/officeDocument/2006/relationships/image" Target="../media/image5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512" y="1120676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Нелинейная динамика модально-локализованного МЭМС-акселерометра с двумя </a:t>
            </a:r>
            <a:r>
              <a:rPr lang="ru-RU" sz="3600" dirty="0" err="1"/>
              <a:t>электростатически</a:t>
            </a:r>
            <a:r>
              <a:rPr lang="ru-RU" sz="3600" dirty="0"/>
              <a:t> связанными балочными чувствительными элементами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7608" y="5870329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Санкт-Петербург</a:t>
            </a:r>
          </a:p>
          <a:p>
            <a:pPr algn="ctr"/>
            <a:r>
              <a:rPr lang="ru-RU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ru-RU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3AEA7-CD2F-4040-AC04-977BEADD1430}"/>
              </a:ext>
            </a:extLst>
          </p:cNvPr>
          <p:cNvSpPr txBox="1"/>
          <p:nvPr/>
        </p:nvSpPr>
        <p:spPr>
          <a:xfrm>
            <a:off x="1061698" y="3890866"/>
            <a:ext cx="1038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Направление:                             </a:t>
            </a:r>
            <a:r>
              <a:rPr lang="en-US" dirty="0"/>
              <a:t>   </a:t>
            </a:r>
            <a:r>
              <a:rPr lang="ru-RU" dirty="0"/>
              <a:t>       15.</a:t>
            </a:r>
            <a:r>
              <a:rPr lang="en-US" dirty="0"/>
              <a:t>04</a:t>
            </a:r>
            <a:r>
              <a:rPr lang="ru-RU" dirty="0"/>
              <a:t>.</a:t>
            </a:r>
            <a:r>
              <a:rPr lang="en-US" dirty="0"/>
              <a:t>03 –</a:t>
            </a:r>
            <a:r>
              <a:rPr lang="ru-RU" dirty="0"/>
              <a:t> Вычислительная механика и компьютерный инжиниринг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465641-866D-49B3-AEAF-9FEFDFCA5EE8}"/>
              </a:ext>
            </a:extLst>
          </p:cNvPr>
          <p:cNvSpPr txBox="1"/>
          <p:nvPr/>
        </p:nvSpPr>
        <p:spPr>
          <a:xfrm>
            <a:off x="1043608" y="4735364"/>
            <a:ext cx="1052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Выполнил студент группы </a:t>
            </a:r>
            <a:r>
              <a:rPr lang="en-US" dirty="0"/>
              <a:t>3641503</a:t>
            </a:r>
            <a:r>
              <a:rPr lang="ru-RU" dirty="0"/>
              <a:t>/</a:t>
            </a:r>
            <a:r>
              <a:rPr lang="en-US" dirty="0"/>
              <a:t>9010</a:t>
            </a:r>
            <a:r>
              <a:rPr lang="ru-RU" dirty="0"/>
              <a:t>1:                        </a:t>
            </a:r>
            <a:r>
              <a:rPr lang="en-US" dirty="0"/>
              <a:t>                                          </a:t>
            </a:r>
            <a:r>
              <a:rPr lang="ru-RU" dirty="0"/>
              <a:t>                 Игумнова В.С.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32B56-D04D-48F6-B125-2DD508E00EC0}"/>
              </a:ext>
            </a:extLst>
          </p:cNvPr>
          <p:cNvSpPr txBox="1"/>
          <p:nvPr/>
        </p:nvSpPr>
        <p:spPr>
          <a:xfrm>
            <a:off x="1061698" y="5210513"/>
            <a:ext cx="1050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Руководитель, к. ф.-м. н.:         </a:t>
            </a:r>
            <a:r>
              <a:rPr lang="en-US" dirty="0"/>
              <a:t>        </a:t>
            </a:r>
            <a:r>
              <a:rPr lang="ru-RU" dirty="0"/>
              <a:t>                                      </a:t>
            </a:r>
            <a:r>
              <a:rPr lang="en-US" dirty="0"/>
              <a:t>                                          </a:t>
            </a:r>
            <a:r>
              <a:rPr lang="ru-RU" dirty="0"/>
              <a:t>              </a:t>
            </a:r>
            <a:r>
              <a:rPr lang="en-US" dirty="0"/>
              <a:t>   </a:t>
            </a:r>
            <a:r>
              <a:rPr lang="ru-RU" dirty="0"/>
              <a:t> </a:t>
            </a:r>
            <a:r>
              <a:rPr lang="ru-RU" dirty="0" err="1"/>
              <a:t>Штукин</a:t>
            </a:r>
            <a:r>
              <a:rPr lang="ru-RU" dirty="0"/>
              <a:t> Л.В.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7800B-6946-40F5-9517-A472D5D7BB65}"/>
              </a:ext>
            </a:extLst>
          </p:cNvPr>
          <p:cNvSpPr txBox="1"/>
          <p:nvPr/>
        </p:nvSpPr>
        <p:spPr>
          <a:xfrm>
            <a:off x="1061698" y="5579845"/>
            <a:ext cx="1050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Консультант, к. ф.-м. н.:         </a:t>
            </a:r>
            <a:r>
              <a:rPr lang="en-US" dirty="0"/>
              <a:t>        </a:t>
            </a:r>
            <a:r>
              <a:rPr lang="ru-RU" dirty="0"/>
              <a:t>                                      </a:t>
            </a:r>
            <a:r>
              <a:rPr lang="en-US" dirty="0"/>
              <a:t>                         </a:t>
            </a:r>
            <a:r>
              <a:rPr lang="ru-RU" dirty="0"/>
              <a:t>     </a:t>
            </a:r>
            <a:r>
              <a:rPr lang="en-US" dirty="0"/>
              <a:t>                 </a:t>
            </a:r>
            <a:r>
              <a:rPr lang="ru-RU" dirty="0"/>
              <a:t>              </a:t>
            </a:r>
            <a:r>
              <a:rPr lang="en-US" dirty="0"/>
              <a:t>   </a:t>
            </a:r>
            <a:r>
              <a:rPr lang="ru-RU" dirty="0"/>
              <a:t> Лукин А.В.</a:t>
            </a:r>
          </a:p>
        </p:txBody>
      </p:sp>
    </p:spTree>
    <p:extLst>
      <p:ext uri="{BB962C8B-B14F-4D97-AF65-F5344CB8AC3E}">
        <p14:creationId xmlns:p14="http://schemas.microsoft.com/office/powerpoint/2010/main" val="3010632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9A88AB-2ABE-4CDB-B7BB-1B10F7702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9832" y="2288477"/>
            <a:ext cx="4944125" cy="38105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6DA1A1-C338-4B57-BA3C-693413C61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782" y="2293641"/>
            <a:ext cx="4944125" cy="381054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E1341D3-A2ED-41E4-B5CF-8018DF0334B0}"/>
              </a:ext>
            </a:extLst>
          </p:cNvPr>
          <p:cNvSpPr/>
          <p:nvPr/>
        </p:nvSpPr>
        <p:spPr>
          <a:xfrm>
            <a:off x="754250" y="1019426"/>
            <a:ext cx="10946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Чувствительность датчиков с частотным съёмом и с амплитудным съёмом можно рассчитать по формулам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E1C3B26F-5608-4F44-A6F0-AEB45EE78B78}"/>
                  </a:ext>
                </a:extLst>
              </p:cNvPr>
              <p:cNvSpPr/>
              <p:nvPr/>
            </p:nvSpPr>
            <p:spPr>
              <a:xfrm>
                <a:off x="1295181" y="1537856"/>
                <a:ext cx="1748299" cy="73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E1C3B26F-5608-4F44-A6F0-AEB45EE78B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81" y="1537856"/>
                <a:ext cx="1748299" cy="7337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54E72F3-7130-43F8-AF03-EB0EF21FCD98}"/>
                  </a:ext>
                </a:extLst>
              </p:cNvPr>
              <p:cNvSpPr/>
              <p:nvPr/>
            </p:nvSpPr>
            <p:spPr>
              <a:xfrm>
                <a:off x="3658612" y="1537856"/>
                <a:ext cx="4944125" cy="967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400" dirty="0"/>
                  <a:t>собственная частота и амплитудное отношение компонент собственного вектора при отсутствии слабой связи 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40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ru-RU" sz="1400" i="1" dirty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индекс 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1,2</m:t>
                    </m:r>
                  </m:oMath>
                </a14:m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обозначает первый режим (синфазный) и второй режим (</a:t>
                </a:r>
                <a:r>
                  <a:rPr lang="ru-RU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антифазный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соответственно</a:t>
                </a: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454E72F3-7130-43F8-AF03-EB0EF21FCD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612" y="1537856"/>
                <a:ext cx="4944125" cy="967060"/>
              </a:xfrm>
              <a:prstGeom prst="rect">
                <a:avLst/>
              </a:prstGeom>
              <a:blipFill>
                <a:blip r:embed="rId7"/>
                <a:stretch>
                  <a:fillRect l="-370" r="-370" b="-56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8E697CE4-C52C-4E66-8AF3-078EAD3035E8}"/>
                  </a:ext>
                </a:extLst>
              </p:cNvPr>
              <p:cNvSpPr/>
              <p:nvPr/>
            </p:nvSpPr>
            <p:spPr>
              <a:xfrm>
                <a:off x="8897576" y="1537857"/>
                <a:ext cx="1659044" cy="7557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8E697CE4-C52C-4E66-8AF3-078EAD3035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7576" y="1537857"/>
                <a:ext cx="1659044" cy="7557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1C97CAEA-1524-45EC-8C43-BA3C5A50CA49}"/>
                  </a:ext>
                </a:extLst>
              </p:cNvPr>
              <p:cNvSpPr/>
              <p:nvPr/>
            </p:nvSpPr>
            <p:spPr>
              <a:xfrm>
                <a:off x="364408" y="5930117"/>
                <a:ext cx="494412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Чувствительность датчика, основанного на частотном съёме, от внешнего возмущения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ru-RU" i="1" dirty="0" err="1">
                            <a:latin typeface="Cambria Math" panose="02040503050406030204" pitchFamily="18" charset="0"/>
                          </a:rPr>
                          <m:t>𝑛𝑜𝑛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1C97CAEA-1524-45EC-8C43-BA3C5A50CA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08" y="5930117"/>
                <a:ext cx="4944125" cy="646331"/>
              </a:xfrm>
              <a:prstGeom prst="rect">
                <a:avLst/>
              </a:prstGeom>
              <a:blipFill>
                <a:blip r:embed="rId9"/>
                <a:stretch>
                  <a:fillRect l="-1110" t="-5660" r="-986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7D2CA11B-FE2B-4FBE-BCF1-E6EA2D929A68}"/>
                  </a:ext>
                </a:extLst>
              </p:cNvPr>
              <p:cNvSpPr/>
              <p:nvPr/>
            </p:nvSpPr>
            <p:spPr>
              <a:xfrm>
                <a:off x="6144436" y="5930117"/>
                <a:ext cx="550628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Чувствительность датчика, основанного на модальной локализации, от внешнего возмущения</a:t>
                </a:r>
                <a14:m>
                  <m:oMath xmlns:m="http://schemas.openxmlformats.org/officeDocument/2006/math">
                    <m:r>
                      <a:rPr lang="ru-RU" b="0" i="0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ru-RU" i="1" dirty="0" err="1">
                            <a:latin typeface="Cambria Math" panose="02040503050406030204" pitchFamily="18" charset="0"/>
                          </a:rPr>
                          <m:t>𝑛𝑜𝑛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7D2CA11B-FE2B-4FBE-BCF1-E6EA2D929A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436" y="5930117"/>
                <a:ext cx="5506280" cy="646331"/>
              </a:xfrm>
              <a:prstGeom prst="rect">
                <a:avLst/>
              </a:prstGeom>
              <a:blipFill>
                <a:blip r:embed="rId10"/>
                <a:stretch>
                  <a:fillRect l="-997" t="-5660" r="-886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F30318-A29C-4703-9A08-3D9118C2FF12}"/>
              </a:ext>
            </a:extLst>
          </p:cNvPr>
          <p:cNvSpPr/>
          <p:nvPr/>
        </p:nvSpPr>
        <p:spPr>
          <a:xfrm>
            <a:off x="10924748" y="3786629"/>
            <a:ext cx="11479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синфазный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антифазный</a:t>
            </a:r>
            <a:endParaRPr lang="ru-RU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3871B3-93F5-41B3-9625-DB61E873A281}"/>
              </a:ext>
            </a:extLst>
          </p:cNvPr>
          <p:cNvSpPr txBox="1"/>
          <p:nvPr/>
        </p:nvSpPr>
        <p:spPr>
          <a:xfrm>
            <a:off x="4257953" y="579255"/>
            <a:ext cx="415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Анализ спектральных свойств системы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0121E-B829-419A-95C5-5CDF86D0A346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10/15</a:t>
            </a:r>
          </a:p>
        </p:txBody>
      </p:sp>
    </p:spTree>
    <p:extLst>
      <p:ext uri="{BB962C8B-B14F-4D97-AF65-F5344CB8AC3E}">
        <p14:creationId xmlns:p14="http://schemas.microsoft.com/office/powerpoint/2010/main" val="152332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10B91C6-2AAF-4864-9287-8CDC8499A2EC}"/>
              </a:ext>
            </a:extLst>
          </p:cNvPr>
          <p:cNvSpPr/>
          <p:nvPr/>
        </p:nvSpPr>
        <p:spPr>
          <a:xfrm>
            <a:off x="401978" y="1120548"/>
            <a:ext cx="112980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Перейдем к исследованию динамического режима работы предлагаемой модели акселерометра. Рассмотрим случай возбуждения колебаний от внешнего генератора - динамику системы в открытом контуре.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7C759D9D-E50A-4DB0-8CB1-0F116B169524}"/>
                  </a:ext>
                </a:extLst>
              </p:cNvPr>
              <p:cNvSpPr/>
              <p:nvPr/>
            </p:nvSpPr>
            <p:spPr>
              <a:xfrm>
                <a:off x="457296" y="1761242"/>
                <a:ext cx="7787802" cy="12127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𝑛𝑜𝑛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  <m:nary>
                                    <m:nary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𝐷𝐶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𝐴𝐶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𝑐𝑜𝑠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4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𝑛𝑜𝑛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  <m:nary>
                                    <m:nary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4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7C759D9D-E50A-4DB0-8CB1-0F116B169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96" y="1761242"/>
                <a:ext cx="7787802" cy="12127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5307D285-3B68-4B72-8576-6C4DD05E9470}"/>
                  </a:ext>
                </a:extLst>
              </p:cNvPr>
              <p:cNvSpPr/>
              <p:nvPr/>
            </p:nvSpPr>
            <p:spPr>
              <a:xfrm>
                <a:off x="8407278" y="1555199"/>
                <a:ext cx="3136851" cy="548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50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ru-RU" sz="15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sz="15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5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5307D285-3B68-4B72-8576-6C4DD05E94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7278" y="1555199"/>
                <a:ext cx="3136851" cy="548676"/>
              </a:xfrm>
              <a:prstGeom prst="rect">
                <a:avLst/>
              </a:prstGeom>
              <a:blipFill>
                <a:blip r:embed="rId3"/>
                <a:stretch>
                  <a:fillRect b="-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F5868EF9-F375-4B7F-A78D-BF91DE858046}"/>
              </a:ext>
            </a:extLst>
          </p:cNvPr>
          <p:cNvCxnSpPr/>
          <p:nvPr/>
        </p:nvCxnSpPr>
        <p:spPr>
          <a:xfrm>
            <a:off x="8128932" y="2367626"/>
            <a:ext cx="44755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D7C2FF2-4654-4158-9939-E0B3509B8B76}"/>
              </a:ext>
            </a:extLst>
          </p:cNvPr>
          <p:cNvSpPr/>
          <p:nvPr/>
        </p:nvSpPr>
        <p:spPr>
          <a:xfrm>
            <a:off x="9237030" y="2072747"/>
            <a:ext cx="29578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применим метод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Галёркина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F47D9C9F-B441-499D-B8F1-98AB42AEBA1E}"/>
                  </a:ext>
                </a:extLst>
              </p:cNvPr>
              <p:cNvSpPr/>
              <p:nvPr/>
            </p:nvSpPr>
            <p:spPr>
              <a:xfrm>
                <a:off x="8638564" y="2411301"/>
                <a:ext cx="2077392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50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ru-RU" sz="15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sz="15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sz="15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5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F47D9C9F-B441-499D-B8F1-98AB42AEBA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564" y="2411301"/>
                <a:ext cx="2077392" cy="553998"/>
              </a:xfrm>
              <a:prstGeom prst="rect">
                <a:avLst/>
              </a:prstGeom>
              <a:blipFill>
                <a:blip r:embed="rId4"/>
                <a:stretch>
                  <a:fillRect b="-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09E807F2-AD4B-4F9C-A7BE-6730A74E95C3}"/>
              </a:ext>
            </a:extLst>
          </p:cNvPr>
          <p:cNvCxnSpPr/>
          <p:nvPr/>
        </p:nvCxnSpPr>
        <p:spPr>
          <a:xfrm flipH="1">
            <a:off x="8128932" y="2974010"/>
            <a:ext cx="447553" cy="24425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D83474C-B345-468A-BD0E-2C36B10F6378}"/>
                  </a:ext>
                </a:extLst>
              </p:cNvPr>
              <p:cNvSpPr/>
              <p:nvPr/>
            </p:nvSpPr>
            <p:spPr>
              <a:xfrm>
                <a:off x="592111" y="3106634"/>
                <a:ext cx="7313810" cy="1127873"/>
              </a:xfrm>
              <a:prstGeom prst="rect">
                <a:avLst/>
              </a:prstGeom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̈"/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  <m:e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19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𝑣𝑢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d>
                                <m:d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4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ru-RU" sz="1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  <m:acc>
                                <m:accPr>
                                  <m:chr m:val="̇"/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̈"/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𝑣𝑢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</m:sub>
                              </m:sSub>
                              <m:acc>
                                <m:accPr>
                                  <m:chr m:val="̇"/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BD83474C-B345-468A-BD0E-2C36B10F6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11" y="3106634"/>
                <a:ext cx="7313810" cy="11278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934D4E9F-87FE-46F5-94D7-12D7352AD8FF}"/>
                  </a:ext>
                </a:extLst>
              </p:cNvPr>
              <p:cNvSpPr/>
              <p:nvPr/>
            </p:nvSpPr>
            <p:spPr>
              <a:xfrm>
                <a:off x="8924471" y="2974010"/>
                <a:ext cx="303666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400" b="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r>
                      <a:rPr lang="ru-RU" sz="1400" b="0" i="1" dirty="0" smtClean="0">
                        <a:latin typeface="Cambria Math" panose="02040503050406030204" pitchFamily="18" charset="0"/>
                      </a:rPr>
                      <m:t>модальные координаты</m:t>
                    </m:r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первая СФ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934D4E9F-87FE-46F5-94D7-12D7352AD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4471" y="2974010"/>
                <a:ext cx="3036665" cy="523220"/>
              </a:xfrm>
              <a:prstGeom prst="rect">
                <a:avLst/>
              </a:prstGeom>
              <a:blipFill>
                <a:blip r:embed="rId6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7DACF84-41CE-4B59-8407-3F765432D3B3}"/>
              </a:ext>
            </a:extLst>
          </p:cNvPr>
          <p:cNvSpPr/>
          <p:nvPr/>
        </p:nvSpPr>
        <p:spPr>
          <a:xfrm>
            <a:off x="352835" y="4363073"/>
            <a:ext cx="609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Следуя методу многих масштабов, решение будем искать в виде: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4A97A4D5-3C4D-49CF-B5BE-320D43C6F9D6}"/>
                  </a:ext>
                </a:extLst>
              </p:cNvPr>
              <p:cNvSpPr/>
              <p:nvPr/>
            </p:nvSpPr>
            <p:spPr>
              <a:xfrm>
                <a:off x="567872" y="4666745"/>
                <a:ext cx="43939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ru-RU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400" i="1">
                          <a:latin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u-RU" sz="14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u-RU" sz="14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u-RU" sz="14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4A97A4D5-3C4D-49CF-B5BE-320D43C6F9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72" y="4666745"/>
                <a:ext cx="4393959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51D25F5-A753-42F1-A089-DA408666939A}"/>
                  </a:ext>
                </a:extLst>
              </p:cNvPr>
              <p:cNvSpPr/>
              <p:nvPr/>
            </p:nvSpPr>
            <p:spPr>
              <a:xfrm>
                <a:off x="579733" y="4896397"/>
                <a:ext cx="437023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ru-RU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400" i="1">
                          <a:latin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u-RU" sz="14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u-RU" sz="14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u-RU" sz="14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051D25F5-A753-42F1-A089-DA40866693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33" y="4896397"/>
                <a:ext cx="4370235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EED7B01-82AA-4E41-BF24-D2E4063903F5}"/>
                  </a:ext>
                </a:extLst>
              </p:cNvPr>
              <p:cNvSpPr/>
              <p:nvPr/>
            </p:nvSpPr>
            <p:spPr>
              <a:xfrm>
                <a:off x="5473418" y="4708967"/>
                <a:ext cx="2384649" cy="527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ru-RU" sz="1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ru-RU" sz="1400" i="1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различные масштабы времени</a:t>
                </a:r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EEED7B01-82AA-4E41-BF24-D2E406390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418" y="4708967"/>
                <a:ext cx="2384649" cy="527004"/>
              </a:xfrm>
              <a:prstGeom prst="rect">
                <a:avLst/>
              </a:prstGeom>
              <a:blipFill>
                <a:blip r:embed="rId9"/>
                <a:stretch>
                  <a:fillRect l="-767" b="-114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C9EF5A-9E86-4CD0-B59A-76889F23AF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28933" y="3630834"/>
            <a:ext cx="3797506" cy="29268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2BC3A96-DBF8-4DEB-BF92-7C9CF8C11595}"/>
              </a:ext>
            </a:extLst>
          </p:cNvPr>
          <p:cNvSpPr/>
          <p:nvPr/>
        </p:nvSpPr>
        <p:spPr>
          <a:xfrm>
            <a:off x="398243" y="5243312"/>
            <a:ext cx="5364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случай главного резонанса - близость собственной частоты шарнирно-опертой балки и частоты возбуждения: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328BD02-C2A4-4BDF-A291-3CC017CF29DE}"/>
                  </a:ext>
                </a:extLst>
              </p:cNvPr>
              <p:cNvSpPr/>
              <p:nvPr/>
            </p:nvSpPr>
            <p:spPr>
              <a:xfrm>
                <a:off x="6051024" y="5344688"/>
                <a:ext cx="1229439" cy="325025"/>
              </a:xfrm>
              <a:prstGeom prst="rect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ru-RU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ru-RU" sz="1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14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328BD02-C2A4-4BDF-A291-3CC017CF29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1024" y="5344688"/>
                <a:ext cx="1229439" cy="325025"/>
              </a:xfrm>
              <a:prstGeom prst="rect">
                <a:avLst/>
              </a:prstGeom>
              <a:blipFill>
                <a:blip r:embed="rId12"/>
                <a:stretch>
                  <a:fillRect b="-1818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276A2AC9-67AE-43BC-A9F1-CB538D86EC85}"/>
                  </a:ext>
                </a:extLst>
              </p:cNvPr>
              <p:cNvSpPr/>
              <p:nvPr/>
            </p:nvSpPr>
            <p:spPr>
              <a:xfrm>
                <a:off x="0" y="5987725"/>
                <a:ext cx="6096000" cy="5245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ru-RU" sz="1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1400" i="1">
                          <a:latin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14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400" i="0">
                          <a:latin typeface="Cambria Math" panose="02040503050406030204" pitchFamily="18" charset="0"/>
                        </a:rPr>
                        <m:t>,  </m:t>
                      </m:r>
                      <m:f>
                        <m:f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sz="1400" i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ru-RU" sz="14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ru-RU" sz="1400" i="1">
                          <a:latin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14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+2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u-RU" sz="14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276A2AC9-67AE-43BC-A9F1-CB538D86E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87725"/>
                <a:ext cx="6096000" cy="52456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6B4804A1-5DFD-416D-99A2-DE3CAE9CD24C}"/>
                  </a:ext>
                </a:extLst>
              </p:cNvPr>
              <p:cNvSpPr/>
              <p:nvPr/>
            </p:nvSpPr>
            <p:spPr>
              <a:xfrm>
                <a:off x="673859" y="5714019"/>
                <a:ext cx="701549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частотная </a:t>
                </a:r>
                <a:r>
                  <a:rPr lang="ru-RU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расстройка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внешнего воздействия, </a:t>
                </a:r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СЧ шарнирно-опертой балки.</a:t>
                </a:r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6B4804A1-5DFD-416D-99A2-DE3CAE9CD2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859" y="5714019"/>
                <a:ext cx="7015498" cy="307777"/>
              </a:xfrm>
              <a:prstGeom prst="rect">
                <a:avLst/>
              </a:prstGeom>
              <a:blipFill>
                <a:blip r:embed="rId14"/>
                <a:stretch>
                  <a:fillRect l="-261" t="-1961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4BA2CC24-C37E-4856-B4B4-6D75D19545A0}"/>
                  </a:ext>
                </a:extLst>
              </p:cNvPr>
              <p:cNvSpPr/>
              <p:nvPr/>
            </p:nvSpPr>
            <p:spPr>
              <a:xfrm>
                <a:off x="5877218" y="6141613"/>
                <a:ext cx="187572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ru-RU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400" i="1">
                        <a:latin typeface="Cambria Math" panose="02040503050406030204" pitchFamily="18" charset="0"/>
                      </a:rPr>
                      <m:t>𝜕</m:t>
                    </m:r>
                    <m:r>
                      <a:rPr lang="ru-RU" sz="14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ru-RU" sz="1400" i="1"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4BA2CC24-C37E-4856-B4B4-6D75D19545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218" y="6141613"/>
                <a:ext cx="1875721" cy="307777"/>
              </a:xfrm>
              <a:prstGeom prst="rect">
                <a:avLst/>
              </a:prstGeom>
              <a:blipFill>
                <a:blip r:embed="rId15"/>
                <a:stretch>
                  <a:fillRect l="-974" t="-1961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9A10914-7742-4F4B-A11D-5D9B8F2B0224}"/>
              </a:ext>
            </a:extLst>
          </p:cNvPr>
          <p:cNvSpPr txBox="1"/>
          <p:nvPr/>
        </p:nvSpPr>
        <p:spPr>
          <a:xfrm>
            <a:off x="3700812" y="571364"/>
            <a:ext cx="479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Построение нелинейной динамической модели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A39456-EDE4-4369-B283-DD9421F86BF8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11/15</a:t>
            </a:r>
          </a:p>
        </p:txBody>
      </p:sp>
    </p:spTree>
    <p:extLst>
      <p:ext uri="{BB962C8B-B14F-4D97-AF65-F5344CB8AC3E}">
        <p14:creationId xmlns:p14="http://schemas.microsoft.com/office/powerpoint/2010/main" val="55543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295F43DD-47A0-4B46-85B6-1305AB3D42A0}"/>
                  </a:ext>
                </a:extLst>
              </p:cNvPr>
              <p:cNvSpPr/>
              <p:nvPr/>
            </p:nvSpPr>
            <p:spPr>
              <a:xfrm>
                <a:off x="1730927" y="1006159"/>
                <a:ext cx="8105697" cy="1127873"/>
              </a:xfrm>
              <a:prstGeom prst="rect">
                <a:avLst/>
              </a:prstGeom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̈"/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  <m:e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19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𝑣𝑢</m:t>
                              </m:r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b>
                              </m:s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d>
                                <m:d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4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ru-RU" sz="1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ru-RU" sz="1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ru-RU" sz="1400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</m:sub>
                              </m:sSub>
                              <m:acc>
                                <m:accPr>
                                  <m:chr m:val="̇"/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̈"/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e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14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p>
                                <m:sSup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𝑣𝑢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18</m:t>
                                  </m:r>
                                </m:sub>
                              </m:sSub>
                              <m:acc>
                                <m:accPr>
                                  <m:chr m:val="̇"/>
                                  <m:ctrlPr>
                                    <a:rPr lang="ru-RU" sz="1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295F43DD-47A0-4B46-85B6-1305AB3D4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927" y="1006159"/>
                <a:ext cx="8105697" cy="11278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762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554E64-DA75-4764-BB98-58F3B35EF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673" y="2478268"/>
            <a:ext cx="3825331" cy="29482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19E0FE-4EC0-446D-91AB-50142B4F7F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83334" y="2478268"/>
            <a:ext cx="3825331" cy="29482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24E84E-D895-4E81-82DA-A8B09ABB94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20955" y="2478268"/>
            <a:ext cx="3825330" cy="29482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95138163-2B15-4D88-899A-771E6C3DB0BC}"/>
                  </a:ext>
                </a:extLst>
              </p:cNvPr>
              <p:cNvSpPr/>
              <p:nvPr/>
            </p:nvSpPr>
            <p:spPr>
              <a:xfrm>
                <a:off x="423450" y="5419558"/>
                <a:ext cx="372603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АЧХ первой и второй балки при варьировании слабой связи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=0.002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𝑛𝑜𝑛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95138163-2B15-4D88-899A-771E6C3DB0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50" y="5419558"/>
                <a:ext cx="3726038" cy="523220"/>
              </a:xfrm>
              <a:prstGeom prst="rect">
                <a:avLst/>
              </a:prstGeom>
              <a:blipFill>
                <a:blip r:embed="rId9"/>
                <a:stretch>
                  <a:fillRect l="-490" t="-2326" r="-327" b="-116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BD0367C0-CD03-49BB-A44C-02C6AEB4ED8D}"/>
                  </a:ext>
                </a:extLst>
              </p:cNvPr>
              <p:cNvSpPr/>
              <p:nvPr/>
            </p:nvSpPr>
            <p:spPr>
              <a:xfrm>
                <a:off x="4358862" y="5353943"/>
                <a:ext cx="345271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dirty="0"/>
                  <a:t>АЧХ первой и второй балок при варьировании параметра слабой связи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400" dirty="0"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=0.02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𝑛𝑜𝑛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ru-RU" sz="1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BD0367C0-CD03-49BB-A44C-02C6AEB4ED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62" y="5353943"/>
                <a:ext cx="3452718" cy="738664"/>
              </a:xfrm>
              <a:prstGeom prst="rect">
                <a:avLst/>
              </a:prstGeom>
              <a:blipFill>
                <a:blip r:embed="rId10"/>
                <a:stretch>
                  <a:fillRect l="-530" t="-826" r="-5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DB7EE77-4EB7-4902-ABBF-AC3439D47BC0}"/>
              </a:ext>
            </a:extLst>
          </p:cNvPr>
          <p:cNvSpPr txBox="1"/>
          <p:nvPr/>
        </p:nvSpPr>
        <p:spPr>
          <a:xfrm rot="16200000">
            <a:off x="-233073" y="4329779"/>
            <a:ext cx="148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балка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5370D-778A-46E6-AFCF-8B2A6ECDA787}"/>
              </a:ext>
            </a:extLst>
          </p:cNvPr>
          <p:cNvSpPr txBox="1"/>
          <p:nvPr/>
        </p:nvSpPr>
        <p:spPr>
          <a:xfrm rot="16200000">
            <a:off x="-230508" y="2878985"/>
            <a:ext cx="1480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балка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18739FE-6508-4497-B9CB-3885BBA34C5A}"/>
              </a:ext>
            </a:extLst>
          </p:cNvPr>
          <p:cNvCxnSpPr/>
          <p:nvPr/>
        </p:nvCxnSpPr>
        <p:spPr>
          <a:xfrm flipH="1">
            <a:off x="10159573" y="2563310"/>
            <a:ext cx="536895" cy="1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8CC33E9-3224-4B7D-9604-D191E312BD71}"/>
              </a:ext>
            </a:extLst>
          </p:cNvPr>
          <p:cNvCxnSpPr>
            <a:cxnSpLocks/>
          </p:cNvCxnSpPr>
          <p:nvPr/>
        </p:nvCxnSpPr>
        <p:spPr>
          <a:xfrm rot="12600000" flipH="1">
            <a:off x="8975554" y="2619475"/>
            <a:ext cx="536895" cy="1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9503242C-3AD3-4DD8-ACB7-9C46541A9DEF}"/>
              </a:ext>
            </a:extLst>
          </p:cNvPr>
          <p:cNvCxnSpPr>
            <a:cxnSpLocks/>
          </p:cNvCxnSpPr>
          <p:nvPr/>
        </p:nvCxnSpPr>
        <p:spPr>
          <a:xfrm rot="12600000" flipH="1">
            <a:off x="1533359" y="2856455"/>
            <a:ext cx="536895" cy="1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802B411-CC69-4D4C-AC50-57B12F82D900}"/>
              </a:ext>
            </a:extLst>
          </p:cNvPr>
          <p:cNvCxnSpPr>
            <a:cxnSpLocks/>
          </p:cNvCxnSpPr>
          <p:nvPr/>
        </p:nvCxnSpPr>
        <p:spPr>
          <a:xfrm rot="12600000" flipH="1">
            <a:off x="1872576" y="2801696"/>
            <a:ext cx="536895" cy="1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5845FCF-8469-4BB2-9102-74302DCDE3D4}"/>
              </a:ext>
            </a:extLst>
          </p:cNvPr>
          <p:cNvCxnSpPr>
            <a:cxnSpLocks/>
          </p:cNvCxnSpPr>
          <p:nvPr/>
        </p:nvCxnSpPr>
        <p:spPr>
          <a:xfrm rot="12600000" flipH="1">
            <a:off x="2090516" y="2619474"/>
            <a:ext cx="536895" cy="1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4C8B6BC-8584-4273-81BE-9AE0BC23E552}"/>
              </a:ext>
            </a:extLst>
          </p:cNvPr>
          <p:cNvSpPr txBox="1"/>
          <p:nvPr/>
        </p:nvSpPr>
        <p:spPr>
          <a:xfrm>
            <a:off x="957227" y="2356863"/>
            <a:ext cx="1454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антифазных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колебаний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289DC98-842B-4363-963E-F7EAD2A5137F}"/>
              </a:ext>
            </a:extLst>
          </p:cNvPr>
          <p:cNvCxnSpPr/>
          <p:nvPr/>
        </p:nvCxnSpPr>
        <p:spPr>
          <a:xfrm flipH="1">
            <a:off x="2818264" y="2767205"/>
            <a:ext cx="536895" cy="1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98012A3-A652-41BD-9080-6C424E9EAF2E}"/>
              </a:ext>
            </a:extLst>
          </p:cNvPr>
          <p:cNvCxnSpPr/>
          <p:nvPr/>
        </p:nvCxnSpPr>
        <p:spPr>
          <a:xfrm flipH="1">
            <a:off x="2829806" y="2652408"/>
            <a:ext cx="536895" cy="1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312F8B35-8370-4385-B81D-A122D80A633D}"/>
              </a:ext>
            </a:extLst>
          </p:cNvPr>
          <p:cNvCxnSpPr/>
          <p:nvPr/>
        </p:nvCxnSpPr>
        <p:spPr>
          <a:xfrm flipH="1">
            <a:off x="2848067" y="2805830"/>
            <a:ext cx="536895" cy="1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B8302F6-02F5-42A7-8F6D-D56A7CAD2BB7}"/>
              </a:ext>
            </a:extLst>
          </p:cNvPr>
          <p:cNvSpPr txBox="1"/>
          <p:nvPr/>
        </p:nvSpPr>
        <p:spPr>
          <a:xfrm>
            <a:off x="3254174" y="2264040"/>
            <a:ext cx="1374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синфазных колебаний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C18E1FDD-6A9F-4691-92F3-7B9E72DB805C}"/>
                  </a:ext>
                </a:extLst>
              </p:cNvPr>
              <p:cNvSpPr/>
              <p:nvPr/>
            </p:nvSpPr>
            <p:spPr>
              <a:xfrm>
                <a:off x="8220471" y="5456996"/>
                <a:ext cx="380820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АЧХ первой и второй балки при варьировании осевой силы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𝑛𝑜𝑛</m:t>
                        </m:r>
                      </m:sub>
                    </m:sSub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=0.002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C18E1FDD-6A9F-4691-92F3-7B9E72DB80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471" y="5456996"/>
                <a:ext cx="3808200" cy="523220"/>
              </a:xfrm>
              <a:prstGeom prst="rect">
                <a:avLst/>
              </a:prstGeom>
              <a:blipFill>
                <a:blip r:embed="rId11"/>
                <a:stretch>
                  <a:fillRect l="-481" t="-2326" r="-641" b="-116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74844C48-18E4-46D1-9264-9292D9FFAFF5}"/>
                  </a:ext>
                </a:extLst>
              </p:cNvPr>
              <p:cNvSpPr/>
              <p:nvPr/>
            </p:nvSpPr>
            <p:spPr>
              <a:xfrm>
                <a:off x="3520098" y="6423231"/>
                <a:ext cx="44430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частотная </a:t>
                </a:r>
                <a:r>
                  <a:rPr lang="ru-RU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расстройка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внешнего воздействия</a:t>
                </a:r>
                <a:endParaRPr lang="ru-RU" sz="1600" dirty="0"/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74844C48-18E4-46D1-9264-9292D9FFAF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098" y="6423231"/>
                <a:ext cx="4443011" cy="338554"/>
              </a:xfrm>
              <a:prstGeom prst="rect">
                <a:avLst/>
              </a:prstGeom>
              <a:blipFill>
                <a:blip r:embed="rId12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2402A1B0-E9AE-4148-87E9-EAE5E31D6291}"/>
              </a:ext>
            </a:extLst>
          </p:cNvPr>
          <p:cNvSpPr txBox="1"/>
          <p:nvPr/>
        </p:nvSpPr>
        <p:spPr>
          <a:xfrm rot="16200000">
            <a:off x="3589873" y="2976621"/>
            <a:ext cx="1480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балка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83AD0-EF71-44CA-BC45-CF13A7183186}"/>
              </a:ext>
            </a:extLst>
          </p:cNvPr>
          <p:cNvSpPr txBox="1"/>
          <p:nvPr/>
        </p:nvSpPr>
        <p:spPr>
          <a:xfrm rot="16200000">
            <a:off x="7348891" y="2916187"/>
            <a:ext cx="1480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балка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6EC45A-E776-4435-A2C2-EBECF52C3013}"/>
              </a:ext>
            </a:extLst>
          </p:cNvPr>
          <p:cNvSpPr txBox="1"/>
          <p:nvPr/>
        </p:nvSpPr>
        <p:spPr>
          <a:xfrm rot="16200000">
            <a:off x="3571572" y="4444455"/>
            <a:ext cx="148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балка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F2F204-7BD0-4201-A1C6-BA3B8E185D36}"/>
              </a:ext>
            </a:extLst>
          </p:cNvPr>
          <p:cNvSpPr txBox="1"/>
          <p:nvPr/>
        </p:nvSpPr>
        <p:spPr>
          <a:xfrm rot="16200000">
            <a:off x="7348892" y="4475029"/>
            <a:ext cx="148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балка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C12A1D-0289-4C5B-86FA-79FF94FB47AE}"/>
              </a:ext>
            </a:extLst>
          </p:cNvPr>
          <p:cNvSpPr txBox="1"/>
          <p:nvPr/>
        </p:nvSpPr>
        <p:spPr>
          <a:xfrm>
            <a:off x="10505260" y="2166573"/>
            <a:ext cx="1374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синфазных колебаний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B7062A-9B99-497A-A580-78C5487C2B5D}"/>
              </a:ext>
            </a:extLst>
          </p:cNvPr>
          <p:cNvSpPr txBox="1"/>
          <p:nvPr/>
        </p:nvSpPr>
        <p:spPr>
          <a:xfrm>
            <a:off x="8214149" y="2282157"/>
            <a:ext cx="1454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антифазных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колебаний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F4F8AA-5D5C-48E6-9984-A3F5932D8960}"/>
              </a:ext>
            </a:extLst>
          </p:cNvPr>
          <p:cNvSpPr txBox="1"/>
          <p:nvPr/>
        </p:nvSpPr>
        <p:spPr>
          <a:xfrm>
            <a:off x="3647728" y="598202"/>
            <a:ext cx="427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Изучение резонансных кривых системы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985D07-C34E-45D3-B40E-2A6E1B0BED18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12/15</a:t>
            </a:r>
          </a:p>
        </p:txBody>
      </p:sp>
    </p:spTree>
    <p:extLst>
      <p:ext uri="{BB962C8B-B14F-4D97-AF65-F5344CB8AC3E}">
        <p14:creationId xmlns:p14="http://schemas.microsoft.com/office/powerpoint/2010/main" val="2498940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4D7F4D4-DA21-45FC-BC39-717940690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019" y="2433878"/>
            <a:ext cx="4943465" cy="38038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620A72-704E-4209-B6B7-4969D63265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171" y="1144584"/>
            <a:ext cx="3345681" cy="25785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E667942-56AD-4224-B528-5E5624AD0D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6895" y="3927674"/>
            <a:ext cx="3345681" cy="25785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C2D74EE-FD50-4D38-9B05-E909DE9DF8E3}"/>
              </a:ext>
            </a:extLst>
          </p:cNvPr>
          <p:cNvSpPr/>
          <p:nvPr/>
        </p:nvSpPr>
        <p:spPr>
          <a:xfrm>
            <a:off x="272629" y="860995"/>
            <a:ext cx="2616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АЧХ первой и второй балки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9232B9-40A9-4F4A-BBC9-8B6AC826B14A}"/>
              </a:ext>
            </a:extLst>
          </p:cNvPr>
          <p:cNvSpPr/>
          <p:nvPr/>
        </p:nvSpPr>
        <p:spPr>
          <a:xfrm>
            <a:off x="456034" y="3723172"/>
            <a:ext cx="2648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ФЧХ первой и второй балки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C8D0E0-F7ED-4370-B015-D2FE81B673D9}"/>
              </a:ext>
            </a:extLst>
          </p:cNvPr>
          <p:cNvSpPr/>
          <p:nvPr/>
        </p:nvSpPr>
        <p:spPr>
          <a:xfrm>
            <a:off x="3972869" y="1140396"/>
            <a:ext cx="3345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Амплитудное отношение двух подвижных электродов вычисляется по формуле: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FB695FBC-7D59-4B5E-B039-5B301612C51C}"/>
                  </a:ext>
                </a:extLst>
              </p:cNvPr>
              <p:cNvSpPr/>
              <p:nvPr/>
            </p:nvSpPr>
            <p:spPr>
              <a:xfrm>
                <a:off x="4116726" y="1884689"/>
                <a:ext cx="2694297" cy="549189"/>
              </a:xfrm>
              <a:prstGeom prst="rect">
                <a:avLst/>
              </a:prstGeom>
              <a:ln w="381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ru-RU" sz="14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1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1400" dirty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⁡[</m:t>
                          </m:r>
                          <m:d>
                            <m:d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ru-RU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1400" b="0" i="0" dirty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⁡[</m:t>
                          </m:r>
                          <m:d>
                            <m:dPr>
                              <m:ctrlP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4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sz="1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FB695FBC-7D59-4B5E-B039-5B301612C5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726" y="1884689"/>
                <a:ext cx="2694297" cy="549189"/>
              </a:xfrm>
              <a:prstGeom prst="rect">
                <a:avLst/>
              </a:prstGeom>
              <a:blipFill>
                <a:blip r:embed="rId8"/>
                <a:stretch>
                  <a:fillRect b="-2083"/>
                </a:stretch>
              </a:blipFill>
              <a:ln w="381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573E65BD-66A2-4C9E-8276-5066623E99AA}"/>
              </a:ext>
            </a:extLst>
          </p:cNvPr>
          <p:cNvCxnSpPr>
            <a:cxnSpLocks/>
          </p:cNvCxnSpPr>
          <p:nvPr/>
        </p:nvCxnSpPr>
        <p:spPr>
          <a:xfrm rot="14400000" flipH="1">
            <a:off x="2008319" y="1303365"/>
            <a:ext cx="171070" cy="1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C3C164D5-FD15-4238-B3EE-751B7D191ACB}"/>
                  </a:ext>
                </a:extLst>
              </p:cNvPr>
              <p:cNvSpPr/>
              <p:nvPr/>
            </p:nvSpPr>
            <p:spPr>
              <a:xfrm>
                <a:off x="1726369" y="1186996"/>
                <a:ext cx="305088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1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100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C3C164D5-FD15-4238-B3EE-751B7D191A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6369" y="1186996"/>
                <a:ext cx="305088" cy="2616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70F8051-FD3D-4C16-886D-002142BE61D9}"/>
              </a:ext>
            </a:extLst>
          </p:cNvPr>
          <p:cNvCxnSpPr>
            <a:cxnSpLocks/>
          </p:cNvCxnSpPr>
          <p:nvPr/>
        </p:nvCxnSpPr>
        <p:spPr>
          <a:xfrm rot="14400000" flipH="1">
            <a:off x="2009330" y="2579285"/>
            <a:ext cx="171070" cy="1843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5043F077-13D7-460A-9F5B-90A835C1BFA1}"/>
                  </a:ext>
                </a:extLst>
              </p:cNvPr>
              <p:cNvSpPr/>
              <p:nvPr/>
            </p:nvSpPr>
            <p:spPr>
              <a:xfrm>
                <a:off x="1699459" y="2447335"/>
                <a:ext cx="305088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11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1100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5043F077-13D7-460A-9F5B-90A835C1B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459" y="2447335"/>
                <a:ext cx="305088" cy="2616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88B5A1E-96A9-4AE8-920B-553266B0CB5D}"/>
              </a:ext>
            </a:extLst>
          </p:cNvPr>
          <p:cNvCxnSpPr>
            <a:cxnSpLocks/>
          </p:cNvCxnSpPr>
          <p:nvPr/>
        </p:nvCxnSpPr>
        <p:spPr>
          <a:xfrm>
            <a:off x="2269735" y="1464685"/>
            <a:ext cx="0" cy="754382"/>
          </a:xfrm>
          <a:prstGeom prst="line">
            <a:avLst/>
          </a:prstGeom>
          <a:ln w="127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75E24537-41E8-4698-90E2-206B34F959AE}"/>
                  </a:ext>
                </a:extLst>
              </p:cNvPr>
              <p:cNvSpPr/>
              <p:nvPr/>
            </p:nvSpPr>
            <p:spPr>
              <a:xfrm>
                <a:off x="2441249" y="5227259"/>
                <a:ext cx="36086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100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ru-RU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1100" dirty="0"/>
              </a:p>
            </p:txBody>
          </p:sp>
        </mc:Choice>
        <mc:Fallback xmlns=""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75E24537-41E8-4698-90E2-206B34F95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249" y="5227259"/>
                <a:ext cx="360868" cy="2616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801FFBD4-9CB0-4B46-B742-97381792B2CF}"/>
              </a:ext>
            </a:extLst>
          </p:cNvPr>
          <p:cNvCxnSpPr>
            <a:cxnSpLocks/>
          </p:cNvCxnSpPr>
          <p:nvPr/>
        </p:nvCxnSpPr>
        <p:spPr>
          <a:xfrm rot="900000" flipH="1">
            <a:off x="2309052" y="5410018"/>
            <a:ext cx="171070" cy="184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A6562B43-89A5-418B-8E6F-05A53D4EB462}"/>
              </a:ext>
            </a:extLst>
          </p:cNvPr>
          <p:cNvCxnSpPr>
            <a:cxnSpLocks/>
          </p:cNvCxnSpPr>
          <p:nvPr/>
        </p:nvCxnSpPr>
        <p:spPr>
          <a:xfrm rot="900000" flipH="1">
            <a:off x="2309051" y="4285225"/>
            <a:ext cx="171070" cy="184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A70A5139-A80F-4F12-A761-0A80C01DD652}"/>
                  </a:ext>
                </a:extLst>
              </p:cNvPr>
              <p:cNvSpPr/>
              <p:nvPr/>
            </p:nvSpPr>
            <p:spPr>
              <a:xfrm>
                <a:off x="2441249" y="4115806"/>
                <a:ext cx="357597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1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100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100" dirty="0"/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A70A5139-A80F-4F12-A761-0A80C01DD6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249" y="4115806"/>
                <a:ext cx="357597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4ACB81EB-2D86-4E2C-84A8-042027B62E3D}"/>
                  </a:ext>
                </a:extLst>
              </p:cNvPr>
              <p:cNvSpPr/>
              <p:nvPr/>
            </p:nvSpPr>
            <p:spPr>
              <a:xfrm>
                <a:off x="7841751" y="1199549"/>
                <a:ext cx="3995968" cy="1394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ru-RU" sz="1400" i="1" dirty="0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1400" b="0" i="0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</m:oMath>
                </a14:m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амплитуда и фаза соответствующих подвижных элементов,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частотная </a:t>
                </a:r>
                <a:r>
                  <a:rPr lang="ru-RU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расстройка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внешнего воздействия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1400" dirty="0"/>
              </a:p>
              <a:p>
                <a:pPr algn="just"/>
                <a14:m>
                  <m:oMath xmlns:m="http://schemas.openxmlformats.org/officeDocument/2006/math">
                    <m:r>
                      <a:rPr lang="ru-RU" sz="1400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собственная частота шарнирно-опертой балки,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ru-RU" sz="1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4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ru-RU" sz="140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находится из условия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1400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ru-RU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4ACB81EB-2D86-4E2C-84A8-042027B62E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1751" y="1199549"/>
                <a:ext cx="3995968" cy="1394421"/>
              </a:xfrm>
              <a:prstGeom prst="rect">
                <a:avLst/>
              </a:prstGeom>
              <a:blipFill>
                <a:blip r:embed="rId13"/>
                <a:stretch>
                  <a:fillRect l="-457" t="-873" r="-305" b="-34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673F3FA7-E20C-4BDF-8CA4-E5B9FB4A5744}"/>
                  </a:ext>
                </a:extLst>
              </p:cNvPr>
              <p:cNvSpPr/>
              <p:nvPr/>
            </p:nvSpPr>
            <p:spPr>
              <a:xfrm>
                <a:off x="4915197" y="6042774"/>
                <a:ext cx="600925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Зависимость отношения амплитуд первого и второго подвижного элемента от величины осевой силы</a:t>
                </a:r>
                <a14:m>
                  <m:oMath xmlns:m="http://schemas.openxmlformats.org/officeDocument/2006/math">
                    <m:r>
                      <a:rPr lang="ru-RU" sz="1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𝑛𝑜𝑛</m:t>
                        </m:r>
                      </m:sub>
                    </m:sSub>
                  </m:oMath>
                </a14:m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При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𝐷𝐶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=0.4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673F3FA7-E20C-4BDF-8CA4-E5B9FB4A57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197" y="6042774"/>
                <a:ext cx="6009255" cy="523220"/>
              </a:xfrm>
              <a:prstGeom prst="rect">
                <a:avLst/>
              </a:prstGeom>
              <a:blipFill>
                <a:blip r:embed="rId14"/>
                <a:stretch>
                  <a:fillRect l="-304" t="-1163" r="-304" b="-116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CE5D1BB-9D1E-432E-8BD7-BCF0D609CC7D}"/>
              </a:ext>
            </a:extLst>
          </p:cNvPr>
          <p:cNvSpPr txBox="1"/>
          <p:nvPr/>
        </p:nvSpPr>
        <p:spPr>
          <a:xfrm>
            <a:off x="3647728" y="598202"/>
            <a:ext cx="427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Изучение резонансных кривых системы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9FF174-23D8-4C21-9460-16D047772D23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13/15</a:t>
            </a:r>
          </a:p>
        </p:txBody>
      </p:sp>
    </p:spTree>
    <p:extLst>
      <p:ext uri="{BB962C8B-B14F-4D97-AF65-F5344CB8AC3E}">
        <p14:creationId xmlns:p14="http://schemas.microsoft.com/office/powerpoint/2010/main" val="3074944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754E24-C413-45FE-9047-A584F17F54B9}"/>
              </a:ext>
            </a:extLst>
          </p:cNvPr>
          <p:cNvSpPr txBox="1"/>
          <p:nvPr/>
        </p:nvSpPr>
        <p:spPr>
          <a:xfrm>
            <a:off x="4799856" y="8367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EFCD58-6651-4DC0-A838-1C0EE0A0F0EF}"/>
              </a:ext>
            </a:extLst>
          </p:cNvPr>
          <p:cNvSpPr txBox="1"/>
          <p:nvPr/>
        </p:nvSpPr>
        <p:spPr>
          <a:xfrm>
            <a:off x="695400" y="1484784"/>
            <a:ext cx="99371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Предложена конструкция и построена нелинейная модель МЭМС-акселерометра с двумя слабосвязанными резонаторами.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На основе решения статической задачи выявлен диапазон изменения управляющих напряжений для обеспечения устойчивости системы.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Проанализированы спектральные свойства системы и оценена чувствительность датчика, основанного на модальной локализации.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режиме открытого контура проанализированы АЧХ системы и проведено сравнение двух режимов работы датчика: в режиме свободных и вынужденных колебаний.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4900D-45EC-42EF-99F5-0A78A7B6FFDC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14/15</a:t>
            </a:r>
          </a:p>
        </p:txBody>
      </p:sp>
    </p:spTree>
    <p:extLst>
      <p:ext uri="{BB962C8B-B14F-4D97-AF65-F5344CB8AC3E}">
        <p14:creationId xmlns:p14="http://schemas.microsoft.com/office/powerpoint/2010/main" val="4079523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BB1A34-93EA-4B74-9A28-A462D86483F9}"/>
              </a:ext>
            </a:extLst>
          </p:cNvPr>
          <p:cNvSpPr/>
          <p:nvPr/>
        </p:nvSpPr>
        <p:spPr>
          <a:xfrm>
            <a:off x="4439816" y="3028890"/>
            <a:ext cx="26916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44C40-8D4A-4D68-8BC5-DEA40FAF4B14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15/15</a:t>
            </a:r>
          </a:p>
        </p:txBody>
      </p:sp>
    </p:spTree>
    <p:extLst>
      <p:ext uri="{BB962C8B-B14F-4D97-AF65-F5344CB8AC3E}">
        <p14:creationId xmlns:p14="http://schemas.microsoft.com/office/powerpoint/2010/main" val="3176446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2716BC-B0B4-49B7-AD48-2B652CCAD583}"/>
              </a:ext>
            </a:extLst>
          </p:cNvPr>
          <p:cNvSpPr txBox="1"/>
          <p:nvPr/>
        </p:nvSpPr>
        <p:spPr>
          <a:xfrm>
            <a:off x="623392" y="836712"/>
            <a:ext cx="103691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Содержание работы:</a:t>
            </a:r>
          </a:p>
          <a:p>
            <a:endParaRPr lang="ru-RU" dirty="0"/>
          </a:p>
          <a:p>
            <a:endParaRPr lang="ru-RU" dirty="0"/>
          </a:p>
          <a:p>
            <a:pPr marL="342900" indent="-342900">
              <a:buAutoNum type="arabicParenR"/>
            </a:pPr>
            <a:r>
              <a:rPr lang="ru-RU" dirty="0"/>
              <a:t>Введение и актуальность выбранной темы</a:t>
            </a:r>
          </a:p>
          <a:p>
            <a:pPr marL="342900" indent="-342900">
              <a:buAutoNum type="arabicParenR"/>
            </a:pPr>
            <a:r>
              <a:rPr lang="ru-RU" dirty="0"/>
              <a:t>Постановка задачи</a:t>
            </a:r>
          </a:p>
          <a:p>
            <a:pPr marL="342900" indent="-342900">
              <a:buAutoNum type="arabicParenR"/>
            </a:pPr>
            <a:r>
              <a:rPr lang="ru-RU" dirty="0"/>
              <a:t>Вывод уравнений движения </a:t>
            </a:r>
            <a:r>
              <a:rPr lang="ru-RU" dirty="0" err="1"/>
              <a:t>микробалочных</a:t>
            </a:r>
            <a:r>
              <a:rPr lang="ru-RU" dirty="0"/>
              <a:t> чувствительных элементов</a:t>
            </a:r>
          </a:p>
          <a:p>
            <a:pPr marL="342900" indent="-342900">
              <a:buAutoNum type="arabicParenR"/>
            </a:pPr>
            <a:r>
              <a:rPr lang="ru-RU" dirty="0"/>
              <a:t>Статика. </a:t>
            </a:r>
            <a:r>
              <a:rPr lang="ru-RU" dirty="0" err="1"/>
              <a:t>Бифуркационные</a:t>
            </a:r>
            <a:r>
              <a:rPr lang="ru-RU" dirty="0"/>
              <a:t> диаграммы</a:t>
            </a:r>
          </a:p>
          <a:p>
            <a:pPr marL="342900" indent="-342900">
              <a:buAutoNum type="arabicParenR"/>
            </a:pPr>
            <a:r>
              <a:rPr lang="ru-RU" dirty="0"/>
              <a:t>Свободные колебания. Спектральный анализ системы и оценка чувствительности датчика</a:t>
            </a:r>
          </a:p>
          <a:p>
            <a:pPr marL="342900" indent="-342900">
              <a:buAutoNum type="arabicParenR"/>
            </a:pPr>
            <a:r>
              <a:rPr lang="ru-RU" dirty="0"/>
              <a:t>Вынужденные колебания. Резонансные характеристики </a:t>
            </a:r>
            <a:r>
              <a:rPr lang="ru-RU" dirty="0" err="1"/>
              <a:t>мэмс</a:t>
            </a:r>
            <a:r>
              <a:rPr lang="ru-RU" dirty="0"/>
              <a:t>-акселерометра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16F00-AFA5-4FAF-84F9-353C94F308EB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2/15</a:t>
            </a:r>
          </a:p>
        </p:txBody>
      </p:sp>
    </p:spTree>
    <p:extLst>
      <p:ext uri="{BB962C8B-B14F-4D97-AF65-F5344CB8AC3E}">
        <p14:creationId xmlns:p14="http://schemas.microsoft.com/office/powerpoint/2010/main" val="43531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A3664D-862F-469B-B771-83E4D4C14ACC}"/>
              </a:ext>
            </a:extLst>
          </p:cNvPr>
          <p:cNvSpPr/>
          <p:nvPr/>
        </p:nvSpPr>
        <p:spPr>
          <a:xfrm>
            <a:off x="130016" y="5169868"/>
            <a:ext cx="11790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/>
              <a:t>1. </a:t>
            </a:r>
            <a:r>
              <a:rPr lang="en-US" sz="1000" b="1" dirty="0"/>
              <a:t>C. Zhao, G.S. Wood, J. </a:t>
            </a:r>
            <a:r>
              <a:rPr lang="en-US" sz="1000" b="1" dirty="0" err="1"/>
              <a:t>Xie</a:t>
            </a:r>
            <a:r>
              <a:rPr lang="en-US" sz="1000" b="1" dirty="0"/>
              <a:t>, H. Chang, S.H. Pu, and M. Kraft.</a:t>
            </a:r>
            <a:r>
              <a:rPr lang="en-US" sz="1000" dirty="0"/>
              <a:t> “A three degree-of-freedom weakly coupled resonator sensor With enhanced stiffness sensitivity,” J. </a:t>
            </a:r>
            <a:r>
              <a:rPr lang="en-US" sz="1000" dirty="0" err="1"/>
              <a:t>Microelectromech</a:t>
            </a:r>
            <a:r>
              <a:rPr lang="en-US" sz="1000" dirty="0"/>
              <a:t>. Syst., vol. 25, no. 1, pp. 38–51, Feb. 2016.</a:t>
            </a:r>
            <a:endParaRPr lang="ru-RU" sz="1000" dirty="0"/>
          </a:p>
          <a:p>
            <a:pPr indent="-342900" algn="just">
              <a:tabLst>
                <a:tab pos="270510" algn="l"/>
              </a:tabLst>
            </a:pPr>
            <a:r>
              <a:rPr lang="ru-RU" sz="1000" b="1" dirty="0"/>
              <a:t>2. </a:t>
            </a:r>
            <a:r>
              <a:rPr lang="en-US" sz="1000" b="1" dirty="0"/>
              <a:t>M. Manav, A.S. </a:t>
            </a:r>
            <a:r>
              <a:rPr lang="en-US" sz="1000" b="1" dirty="0" err="1"/>
              <a:t>Phani</a:t>
            </a:r>
            <a:r>
              <a:rPr lang="en-US" sz="1000" b="1" dirty="0"/>
              <a:t>, and E. </a:t>
            </a:r>
            <a:r>
              <a:rPr lang="en-US" sz="1000" b="1" dirty="0" err="1"/>
              <a:t>Cretu</a:t>
            </a:r>
            <a:r>
              <a:rPr lang="en-US" sz="1000" b="1" dirty="0"/>
              <a:t>.</a:t>
            </a:r>
            <a:r>
              <a:rPr lang="en-US" sz="1000" dirty="0"/>
              <a:t>  “Mode localization and sensitivity in weakly coupled resonators,” IEEE Sensors J., vol. 19, no. 8, pp. 2999–3007, Apr. 2018.</a:t>
            </a:r>
            <a:endParaRPr lang="ru-RU" sz="1000" dirty="0"/>
          </a:p>
          <a:p>
            <a:pPr indent="-342900" algn="just">
              <a:tabLst>
                <a:tab pos="270510" algn="l"/>
              </a:tabLst>
            </a:pPr>
            <a:r>
              <a:rPr lang="ru-RU" sz="1000" b="1" dirty="0"/>
              <a:t>3. </a:t>
            </a:r>
            <a:r>
              <a:rPr lang="en-US" sz="1000" b="1" dirty="0"/>
              <a:t>A.Z. </a:t>
            </a:r>
            <a:r>
              <a:rPr lang="en-US" sz="1000" b="1" dirty="0" err="1"/>
              <a:t>Hajjaj</a:t>
            </a:r>
            <a:r>
              <a:rPr lang="en-US" sz="1000" b="1" dirty="0"/>
              <a:t>, N. Jaber, S. Ilyas, F.K. </a:t>
            </a:r>
            <a:r>
              <a:rPr lang="en-US" sz="1000" b="1" dirty="0" err="1"/>
              <a:t>Alfosail</a:t>
            </a:r>
            <a:r>
              <a:rPr lang="en-US" sz="1000" b="1" dirty="0"/>
              <a:t>, M.I. Younis.</a:t>
            </a:r>
            <a:r>
              <a:rPr lang="en-US" sz="1000" dirty="0"/>
              <a:t> Linear and nonlinear dynamics of micro and nano-resonators: Review of recent advances. International Journal of Non-Linear Mechanics. 2019</a:t>
            </a:r>
            <a:endParaRPr lang="ru-RU" sz="1000" dirty="0"/>
          </a:p>
          <a:p>
            <a:pPr indent="-342900" algn="just">
              <a:tabLst>
                <a:tab pos="270510" algn="l"/>
              </a:tabLst>
            </a:pPr>
            <a:r>
              <a:rPr lang="ru-RU" sz="1000" b="1" dirty="0"/>
              <a:t>4. </a:t>
            </a:r>
            <a:r>
              <a:rPr lang="en-US" sz="1000" b="1" dirty="0"/>
              <a:t>H. Zhang, M. Kraf</a:t>
            </a:r>
            <a:r>
              <a:rPr lang="en-US" sz="1000" dirty="0"/>
              <a:t>t. An acceleration sensing method based on the mode localization of Weakly Coupled Resonators. 2017</a:t>
            </a:r>
            <a:endParaRPr lang="ru-RU" sz="1000" dirty="0"/>
          </a:p>
          <a:p>
            <a:pPr indent="-342900" algn="just">
              <a:tabLst>
                <a:tab pos="270510" algn="l"/>
              </a:tabLst>
            </a:pPr>
            <a:r>
              <a:rPr lang="ru-RU" sz="1000" b="1" dirty="0"/>
              <a:t>5. </a:t>
            </a:r>
            <a:r>
              <a:rPr lang="en-US" sz="1000" b="1" dirty="0"/>
              <a:t>C. Zhao, M.H. </a:t>
            </a:r>
            <a:r>
              <a:rPr lang="en-US" sz="1000" b="1" dirty="0" err="1"/>
              <a:t>Montaseri</a:t>
            </a:r>
            <a:r>
              <a:rPr lang="en-US" sz="1000" b="1" dirty="0"/>
              <a:t>, G.S. Wood, S.H. Pu, A.A. </a:t>
            </a:r>
            <a:r>
              <a:rPr lang="en-US" sz="1000" b="1" dirty="0" err="1"/>
              <a:t>Seshia</a:t>
            </a:r>
            <a:r>
              <a:rPr lang="en-US" sz="1000" b="1" dirty="0"/>
              <a:t>, M. Kraft.</a:t>
            </a:r>
            <a:r>
              <a:rPr lang="en-US" sz="1000" dirty="0"/>
              <a:t> A Review on MEMS Coupled Resonators for Sensing Applications Utilizing Mode Localization, (2016), </a:t>
            </a:r>
            <a:r>
              <a:rPr lang="en-US" sz="10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http://dx.doi.org/10.1016/j.sna.</a:t>
            </a:r>
            <a:r>
              <a:rPr lang="en-US" sz="1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2016.07.015</a:t>
            </a:r>
            <a:endParaRPr lang="ru-RU" sz="1000" dirty="0"/>
          </a:p>
          <a:p>
            <a:pPr indent="-342900" algn="just">
              <a:tabLst>
                <a:tab pos="270510" algn="l"/>
              </a:tabLst>
            </a:pPr>
            <a:r>
              <a:rPr lang="ru-RU" sz="1000" b="1" dirty="0"/>
              <a:t>6. </a:t>
            </a:r>
            <a:r>
              <a:rPr lang="en-US" sz="1000" b="1" dirty="0"/>
              <a:t>B. Peng, K. Hu, L. Shao, H. Yan, L. Li, X. Wei.</a:t>
            </a:r>
            <a:r>
              <a:rPr lang="en-US" sz="1000" dirty="0"/>
              <a:t> A Sensitivity Tunable Accelerometer Based on Series-Parallel Electromechanically Coupled Resonators Using Mode Localization. Journal of microelectromechanical systems, vol.29, NO.1, 2020</a:t>
            </a:r>
            <a:endParaRPr lang="ru-RU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92734B-F3CB-49B7-AFE7-B4B2610ACE60}"/>
              </a:ext>
            </a:extLst>
          </p:cNvPr>
          <p:cNvSpPr txBox="1"/>
          <p:nvPr/>
        </p:nvSpPr>
        <p:spPr>
          <a:xfrm>
            <a:off x="3165674" y="1588202"/>
            <a:ext cx="317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Блок-схема слабосвязанных резонаторов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BAF587-5857-4A3D-B09E-5EB7D4AC3F62}"/>
              </a:ext>
            </a:extLst>
          </p:cNvPr>
          <p:cNvPicPr/>
          <p:nvPr/>
        </p:nvPicPr>
        <p:blipFill rotWithShape="1">
          <a:blip r:embed="rId3"/>
          <a:srcRect l="49814" t="71547" r="24342" b="17421"/>
          <a:stretch/>
        </p:blipFill>
        <p:spPr bwMode="auto">
          <a:xfrm>
            <a:off x="2855640" y="1068897"/>
            <a:ext cx="2776121" cy="579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8F6F1-153E-4830-A821-2FDBEE3E3506}"/>
              </a:ext>
            </a:extLst>
          </p:cNvPr>
          <p:cNvPicPr/>
          <p:nvPr/>
        </p:nvPicPr>
        <p:blipFill rotWithShape="1">
          <a:blip r:embed="rId4"/>
          <a:srcRect l="45612" t="23346" r="11036" b="10515"/>
          <a:stretch/>
        </p:blipFill>
        <p:spPr bwMode="auto">
          <a:xfrm>
            <a:off x="546201" y="764704"/>
            <a:ext cx="1829984" cy="1623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94F7C5-4A08-42A6-B91D-D9B91DC895CC}"/>
              </a:ext>
            </a:extLst>
          </p:cNvPr>
          <p:cNvSpPr/>
          <p:nvPr/>
        </p:nvSpPr>
        <p:spPr>
          <a:xfrm>
            <a:off x="313009" y="2380811"/>
            <a:ext cx="1643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Схема акселерометра</a:t>
            </a:r>
            <a:endParaRPr lang="ru-RU" sz="1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48C01D-3455-4E14-BFB3-F55D2F41566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11" y="2755989"/>
            <a:ext cx="2649336" cy="224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6CDC09-B336-4F90-A114-0DCDB05B6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838" y="1910869"/>
            <a:ext cx="2245261" cy="32326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244D22-F862-4A04-87AC-69D59D758D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13" t="17800" r="45858" b="34600"/>
          <a:stretch/>
        </p:blipFill>
        <p:spPr>
          <a:xfrm>
            <a:off x="8400256" y="1007784"/>
            <a:ext cx="2606304" cy="292850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862DBE6-ED07-4C65-8CC2-87F0F3E9AF7A}"/>
              </a:ext>
            </a:extLst>
          </p:cNvPr>
          <p:cNvSpPr/>
          <p:nvPr/>
        </p:nvSpPr>
        <p:spPr>
          <a:xfrm>
            <a:off x="7875986" y="4051124"/>
            <a:ext cx="42280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Явление модальной локализации состоит в существенном изменении соотношения амплитуд колебаний слабо связанных упругих чувствительных элементов в ответ на изменение жесткости системы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0AD5F4-E86D-4310-B926-53F2DCA3188E}"/>
              </a:ext>
            </a:extLst>
          </p:cNvPr>
          <p:cNvSpPr txBox="1"/>
          <p:nvPr/>
        </p:nvSpPr>
        <p:spPr>
          <a:xfrm>
            <a:off x="5114437" y="58003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Введение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1CEE3-3A14-4736-B594-71F210117D21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3/15</a:t>
            </a:r>
          </a:p>
        </p:txBody>
      </p:sp>
    </p:spTree>
    <p:extLst>
      <p:ext uri="{BB962C8B-B14F-4D97-AF65-F5344CB8AC3E}">
        <p14:creationId xmlns:p14="http://schemas.microsoft.com/office/powerpoint/2010/main" val="3409092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4C62135-0B98-48AB-8017-EF93C3BF1B46}"/>
              </a:ext>
            </a:extLst>
          </p:cNvPr>
          <p:cNvSpPr/>
          <p:nvPr/>
        </p:nvSpPr>
        <p:spPr>
          <a:xfrm>
            <a:off x="458717" y="2713374"/>
            <a:ext cx="3573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Распределенная модель акселерометра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591A69-C08B-450F-89B3-85DDAD9A2E2C}"/>
              </a:ext>
            </a:extLst>
          </p:cNvPr>
          <p:cNvSpPr txBox="1"/>
          <p:nvPr/>
        </p:nvSpPr>
        <p:spPr>
          <a:xfrm>
            <a:off x="4747248" y="1446760"/>
            <a:ext cx="1140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14789335-9A32-452D-9DFD-E33E2F04A0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2782379"/>
                  </p:ext>
                </p:extLst>
              </p:nvPr>
            </p:nvGraphicFramePr>
            <p:xfrm>
              <a:off x="6657750" y="3562345"/>
              <a:ext cx="4929810" cy="2743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4000">
                      <a:extLst>
                        <a:ext uri="{9D8B030D-6E8A-4147-A177-3AD203B41FA5}">
                          <a16:colId xmlns:a16="http://schemas.microsoft.com/office/drawing/2014/main" val="1609299563"/>
                        </a:ext>
                      </a:extLst>
                    </a:gridCol>
                    <a:gridCol w="1735810">
                      <a:extLst>
                        <a:ext uri="{9D8B030D-6E8A-4147-A177-3AD203B41FA5}">
                          <a16:colId xmlns:a16="http://schemas.microsoft.com/office/drawing/2014/main" val="1526597126"/>
                        </a:ext>
                      </a:extLst>
                    </a:gridCol>
                  </a:tblGrid>
                  <a:tr h="297176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0733309"/>
                      </a:ext>
                    </a:extLst>
                  </a:tr>
                  <a:tr h="297176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Длина балки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(l)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600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4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6649361"/>
                      </a:ext>
                    </a:extLst>
                  </a:tr>
                  <a:tr h="297176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Ширина балки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(b)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120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4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06618962"/>
                      </a:ext>
                    </a:extLst>
                  </a:tr>
                  <a:tr h="297176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Толщина балки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(h)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4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9549481"/>
                      </a:ext>
                    </a:extLst>
                  </a:tr>
                  <a:tr h="297176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Модуль Юнга кремния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(E)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109 </a:t>
                          </a:r>
                          <a:r>
                            <a:rPr lang="en-US" sz="1400" b="0" i="0" u="none" strike="noStrike" kern="1200" baseline="0" dirty="0" err="1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GPa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4524783"/>
                      </a:ext>
                    </a:extLst>
                  </a:tr>
                  <a:tr h="297176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Воздушный зазор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(d)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4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oMath>
                          </a14:m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0450204"/>
                      </a:ext>
                    </a:extLst>
                  </a:tr>
                  <a:tr h="297176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Жёсткость пружины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(c)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65.4 N/m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3142562"/>
                      </a:ext>
                    </a:extLst>
                  </a:tr>
                  <a:tr h="297176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Масса грузика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(M)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5.02e-9 kg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2644888"/>
                      </a:ext>
                    </a:extLst>
                  </a:tr>
                  <a:tr h="297176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Плотность кремния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u="none" strike="noStrike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𝜌</m:t>
                              </m:r>
                            </m:oMath>
                          </a14:m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2328 kg/m^3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93131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14789335-9A32-452D-9DFD-E33E2F04A0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2782379"/>
                  </p:ext>
                </p:extLst>
              </p:nvPr>
            </p:nvGraphicFramePr>
            <p:xfrm>
              <a:off x="6657750" y="3562345"/>
              <a:ext cx="4929810" cy="2743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4000">
                      <a:extLst>
                        <a:ext uri="{9D8B030D-6E8A-4147-A177-3AD203B41FA5}">
                          <a16:colId xmlns:a16="http://schemas.microsoft.com/office/drawing/2014/main" val="1609299563"/>
                        </a:ext>
                      </a:extLst>
                    </a:gridCol>
                    <a:gridCol w="1735810">
                      <a:extLst>
                        <a:ext uri="{9D8B030D-6E8A-4147-A177-3AD203B41FA5}">
                          <a16:colId xmlns:a16="http://schemas.microsoft.com/office/drawing/2014/main" val="1526597126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Parameter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Value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073330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Длина балки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(l)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84211" t="-102000" r="-1754" b="-72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664936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Ширина балки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(b)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84211" t="-202000" r="-1754" b="-62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66189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Толщина балки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(h)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84211" t="-302000" r="-1754" b="-52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954948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Модуль Юнга кремния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(E)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109 </a:t>
                          </a:r>
                          <a:r>
                            <a:rPr lang="en-US" sz="1400" b="0" i="0" u="none" strike="noStrike" kern="1200" baseline="0" dirty="0" err="1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GPa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452478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Воздушный зазор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(d)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84211" t="-504000" r="-1754" b="-3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045020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Жёсткость пружины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(c)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65.4 N/m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314256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ru-RU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Масса грузика</a:t>
                          </a:r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(M)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5.02e-9 kg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264488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91" t="-804000" r="-55344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b="0" i="0" u="none" strike="noStrike" kern="1200" baseline="0" dirty="0">
                              <a:solidFill>
                                <a:schemeClr val="dk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2328 kg/m^3</a:t>
                          </a:r>
                          <a:endParaRPr lang="ru-RU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931319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F11788-AC54-48A0-B6F6-0FFC7290A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0782" t="28023" r="25447" b="36821"/>
          <a:stretch/>
        </p:blipFill>
        <p:spPr>
          <a:xfrm>
            <a:off x="520596" y="3522065"/>
            <a:ext cx="4797104" cy="221753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022603-36D2-4A71-8792-1D8D1CE9896E}"/>
              </a:ext>
            </a:extLst>
          </p:cNvPr>
          <p:cNvSpPr/>
          <p:nvPr/>
        </p:nvSpPr>
        <p:spPr>
          <a:xfrm>
            <a:off x="569551" y="5713946"/>
            <a:ext cx="40245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Схематичная модель МЭМС-акселерометра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91CA9BF-C229-473C-8357-331595BD402D}"/>
              </a:ext>
            </a:extLst>
          </p:cNvPr>
          <p:cNvCxnSpPr>
            <a:cxnSpLocks/>
          </p:cNvCxnSpPr>
          <p:nvPr/>
        </p:nvCxnSpPr>
        <p:spPr>
          <a:xfrm flipH="1">
            <a:off x="4665544" y="1754537"/>
            <a:ext cx="10234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4CBA98-3569-4641-A60E-42043DFAF934}"/>
              </a:ext>
            </a:extLst>
          </p:cNvPr>
          <p:cNvSpPr txBox="1"/>
          <p:nvPr/>
        </p:nvSpPr>
        <p:spPr>
          <a:xfrm>
            <a:off x="4888892" y="585637"/>
            <a:ext cx="2071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Постановка задачи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702CC2-A947-4ACF-AF9A-FC9865F7348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16" y="770303"/>
            <a:ext cx="4376828" cy="187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3E62400-83CE-4FB7-9454-DDF76B1561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7420" b="19872"/>
          <a:stretch/>
        </p:blipFill>
        <p:spPr>
          <a:xfrm>
            <a:off x="8296701" y="786327"/>
            <a:ext cx="3775115" cy="21404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69099-A1F9-490C-8A9F-92F5046275CC}"/>
              </a:ext>
            </a:extLst>
          </p:cNvPr>
          <p:cNvSpPr txBox="1"/>
          <p:nvPr/>
        </p:nvSpPr>
        <p:spPr>
          <a:xfrm>
            <a:off x="6594973" y="1054151"/>
            <a:ext cx="1800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Синфазная форма колебаний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A62AD4-F070-48F2-B383-51DAB4EA020D}"/>
              </a:ext>
            </a:extLst>
          </p:cNvPr>
          <p:cNvSpPr txBox="1"/>
          <p:nvPr/>
        </p:nvSpPr>
        <p:spPr>
          <a:xfrm>
            <a:off x="6561429" y="2293613"/>
            <a:ext cx="1800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Антифазная</a:t>
            </a:r>
            <a:r>
              <a:rPr lang="ru-RU" sz="1600" dirty="0"/>
              <a:t> форма колебаний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5BB495-D4BE-4576-9EF7-8291797221EC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4/15</a:t>
            </a:r>
          </a:p>
        </p:txBody>
      </p:sp>
    </p:spTree>
    <p:extLst>
      <p:ext uri="{BB962C8B-B14F-4D97-AF65-F5344CB8AC3E}">
        <p14:creationId xmlns:p14="http://schemas.microsoft.com/office/powerpoint/2010/main" val="269891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F86AD3-6A2E-45EF-91ED-EA30CF628A80}"/>
              </a:ext>
            </a:extLst>
          </p:cNvPr>
          <p:cNvSpPr txBox="1"/>
          <p:nvPr/>
        </p:nvSpPr>
        <p:spPr>
          <a:xfrm>
            <a:off x="564572" y="961418"/>
            <a:ext cx="3653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Уравнения движения инерционных масс (ИМ) имеют вид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40B4A0-77F4-470D-8C91-887A97296C31}"/>
                  </a:ext>
                </a:extLst>
              </p:cNvPr>
              <p:cNvSpPr txBox="1"/>
              <p:nvPr/>
            </p:nvSpPr>
            <p:spPr>
              <a:xfrm>
                <a:off x="4332496" y="963859"/>
                <a:ext cx="4320481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C40B4A0-77F4-470D-8C91-887A97296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496" y="963859"/>
                <a:ext cx="4320481" cy="404983"/>
              </a:xfrm>
              <a:prstGeom prst="rect">
                <a:avLst/>
              </a:prstGeom>
              <a:blipFill>
                <a:blip r:embed="rId2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1D3C20A0-2741-4CF5-8977-2D940F1F2966}"/>
                  </a:ext>
                </a:extLst>
              </p:cNvPr>
              <p:cNvSpPr/>
              <p:nvPr/>
            </p:nvSpPr>
            <p:spPr>
              <a:xfrm>
                <a:off x="4522950" y="1292374"/>
                <a:ext cx="4093621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𝑀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𝑀𝑊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1D3C20A0-2741-4CF5-8977-2D940F1F29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950" y="1292374"/>
                <a:ext cx="4093621" cy="404983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3A4EAA99-FC05-4C6B-9EC3-771121D6A0AD}"/>
                  </a:ext>
                </a:extLst>
              </p:cNvPr>
              <p:cNvSpPr/>
              <p:nvPr/>
            </p:nvSpPr>
            <p:spPr>
              <a:xfrm>
                <a:off x="596895" y="2025873"/>
                <a:ext cx="938753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продольное перемещение первой и второй ИМ,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масса, 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ru-RU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жесткость подвеса, 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ускорение корпуса,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), </m:t>
                    </m:r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смещение концов двух </a:t>
                </a:r>
                <a:r>
                  <a:rPr lang="ru-RU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микробалок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3A4EAA99-FC05-4C6B-9EC3-771121D6A0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95" y="2025873"/>
                <a:ext cx="9387538" cy="646331"/>
              </a:xfrm>
              <a:prstGeom prst="rect">
                <a:avLst/>
              </a:prstGeom>
              <a:blipFill>
                <a:blip r:embed="rId4"/>
                <a:stretch>
                  <a:fillRect l="-584" t="-4717" r="-519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6C44F00-7601-4913-A6D6-38218ED7DD6D}"/>
              </a:ext>
            </a:extLst>
          </p:cNvPr>
          <p:cNvSpPr/>
          <p:nvPr/>
        </p:nvSpPr>
        <p:spPr>
          <a:xfrm>
            <a:off x="596894" y="2856393"/>
            <a:ext cx="6242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Пренебрегая относительным ускорением, получим закон движения первой и второй ИМ соответственно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50E43E-CA58-48C3-90E2-A602B488F990}"/>
                  </a:ext>
                </a:extLst>
              </p:cNvPr>
              <p:cNvSpPr txBox="1"/>
              <p:nvPr/>
            </p:nvSpPr>
            <p:spPr>
              <a:xfrm>
                <a:off x="6371274" y="2804791"/>
                <a:ext cx="4320481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𝑀𝑊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50E43E-CA58-48C3-90E2-A602B488F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274" y="2804791"/>
                <a:ext cx="4320481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4FC235F-43C0-47E0-996A-5E2D22F8D6E5}"/>
              </a:ext>
            </a:extLst>
          </p:cNvPr>
          <p:cNvSpPr txBox="1"/>
          <p:nvPr/>
        </p:nvSpPr>
        <p:spPr>
          <a:xfrm>
            <a:off x="596894" y="3805245"/>
            <a:ext cx="4523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Уравнение продольных колебаний с соответствующими граничными условиями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1C9CD5-EF54-4785-AB1D-F8A4B5FF0110}"/>
                  </a:ext>
                </a:extLst>
              </p:cNvPr>
              <p:cNvSpPr txBox="1"/>
              <p:nvPr/>
            </p:nvSpPr>
            <p:spPr>
              <a:xfrm>
                <a:off x="5449488" y="3551279"/>
                <a:ext cx="2240547" cy="111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acc>
                                <m:accPr>
                                  <m:chr m:val="̈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𝐸𝑆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1C9CD5-EF54-4785-AB1D-F8A4B5FF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488" y="3551279"/>
                <a:ext cx="2240547" cy="1117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AA797C-75E8-4E34-9A7C-19DF6991A743}"/>
                  </a:ext>
                </a:extLst>
              </p:cNvPr>
              <p:cNvSpPr txBox="1"/>
              <p:nvPr/>
            </p:nvSpPr>
            <p:spPr>
              <a:xfrm>
                <a:off x="8491890" y="3594629"/>
                <a:ext cx="2240547" cy="811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dirty="0"/>
                                <m:t> 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ru-R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ru-RU" b="0" i="1" smtClean="0">
                                          <a:latin typeface="Cambria Math" panose="02040503050406030204" pitchFamily="18" charset="0"/>
                                        </a:rPr>
                                        <m:t>1,2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AA797C-75E8-4E34-9A7C-19DF6991A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1890" y="3594629"/>
                <a:ext cx="2240547" cy="8117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F4F31F83-753C-4DE0-B663-2419705E22B1}"/>
                  </a:ext>
                </a:extLst>
              </p:cNvPr>
              <p:cNvSpPr/>
              <p:nvPr/>
            </p:nvSpPr>
            <p:spPr>
              <a:xfrm>
                <a:off x="570725" y="4725069"/>
                <a:ext cx="90536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продольное перемещение балки, 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поперечное перемещение, 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модуль Юнга, 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площадь поперечного сечения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продольная сила в концевом сечении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F4F31F83-753C-4DE0-B663-2419705E22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25" y="4725069"/>
                <a:ext cx="9053667" cy="646331"/>
              </a:xfrm>
              <a:prstGeom prst="rect">
                <a:avLst/>
              </a:prstGeom>
              <a:blipFill>
                <a:blip r:embed="rId9"/>
                <a:stretch>
                  <a:fillRect l="-606" t="-4717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D588F439-325F-4627-8D03-7D479E4A0590}"/>
                  </a:ext>
                </a:extLst>
              </p:cNvPr>
              <p:cNvSpPr/>
              <p:nvPr/>
            </p:nvSpPr>
            <p:spPr>
              <a:xfrm>
                <a:off x="596894" y="5697893"/>
                <a:ext cx="40843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Выражения для продольных сил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D588F439-325F-4627-8D03-7D479E4A05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94" y="5697893"/>
                <a:ext cx="4084388" cy="369332"/>
              </a:xfrm>
              <a:prstGeom prst="rect">
                <a:avLst/>
              </a:prstGeom>
              <a:blipFill>
                <a:blip r:embed="rId10"/>
                <a:stretch>
                  <a:fillRect l="-1343" t="-10000" r="-149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B2CD7D-5A89-4080-8808-9D62DF28BDAD}"/>
                  </a:ext>
                </a:extLst>
              </p:cNvPr>
              <p:cNvSpPr txBox="1"/>
              <p:nvPr/>
            </p:nvSpPr>
            <p:spPr>
              <a:xfrm>
                <a:off x="5372496" y="5555589"/>
                <a:ext cx="3028361" cy="72090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𝑀𝑊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B2CD7D-5A89-4080-8808-9D62DF28B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2496" y="5555589"/>
                <a:ext cx="3028361" cy="7209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DB033A-F7B3-4B3B-B45D-2DD32DD51934}"/>
                  </a:ext>
                </a:extLst>
              </p:cNvPr>
              <p:cNvSpPr txBox="1"/>
              <p:nvPr/>
            </p:nvSpPr>
            <p:spPr>
              <a:xfrm>
                <a:off x="8652977" y="5555589"/>
                <a:ext cx="3256874" cy="72090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𝑀𝑊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BDB033A-F7B3-4B3B-B45D-2DD32DD51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977" y="5555589"/>
                <a:ext cx="3256874" cy="72090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668D0B7-D90E-4CF7-ABAD-FDEC3DACAA1D}"/>
              </a:ext>
            </a:extLst>
          </p:cNvPr>
          <p:cNvSpPr txBox="1"/>
          <p:nvPr/>
        </p:nvSpPr>
        <p:spPr>
          <a:xfrm>
            <a:off x="4307236" y="592086"/>
            <a:ext cx="318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Вывод уравнений движения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53CE1C-B1A0-4D1B-8C1C-254B34E3BB83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084" y="585762"/>
            <a:ext cx="3121510" cy="132953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A3BB9B-3C39-43BE-9800-0589A0010F80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5/15</a:t>
            </a:r>
          </a:p>
        </p:txBody>
      </p:sp>
    </p:spTree>
    <p:extLst>
      <p:ext uri="{BB962C8B-B14F-4D97-AF65-F5344CB8AC3E}">
        <p14:creationId xmlns:p14="http://schemas.microsoft.com/office/powerpoint/2010/main" val="4163060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FC7E880F-948E-4EA9-B056-FB302DD60334}"/>
                  </a:ext>
                </a:extLst>
              </p:cNvPr>
              <p:cNvSpPr/>
              <p:nvPr/>
            </p:nvSpPr>
            <p:spPr>
              <a:xfrm>
                <a:off x="528965" y="1128817"/>
                <a:ext cx="40843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Выражения для продольных сил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FC7E880F-948E-4EA9-B056-FB302DD603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5" y="1128817"/>
                <a:ext cx="4084388" cy="369332"/>
              </a:xfrm>
              <a:prstGeom prst="rect">
                <a:avLst/>
              </a:prstGeom>
              <a:blipFill>
                <a:blip r:embed="rId2"/>
                <a:stretch>
                  <a:fillRect l="-1343" t="-8197" r="-149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DD4EEF-860A-4AE7-A490-AEF776917160}"/>
                  </a:ext>
                </a:extLst>
              </p:cNvPr>
              <p:cNvSpPr txBox="1"/>
              <p:nvPr/>
            </p:nvSpPr>
            <p:spPr>
              <a:xfrm>
                <a:off x="5179591" y="1032116"/>
                <a:ext cx="3028361" cy="72090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𝑀𝑊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DD4EEF-860A-4AE7-A490-AEF776917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591" y="1032116"/>
                <a:ext cx="3028361" cy="7209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37F607-8505-492B-B904-5025EB0AA45E}"/>
                  </a:ext>
                </a:extLst>
              </p:cNvPr>
              <p:cNvSpPr txBox="1"/>
              <p:nvPr/>
            </p:nvSpPr>
            <p:spPr>
              <a:xfrm>
                <a:off x="8467455" y="1032115"/>
                <a:ext cx="3256874" cy="72090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𝑀𝑊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37F607-8505-492B-B904-5025EB0AA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455" y="1032115"/>
                <a:ext cx="3256874" cy="7209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D127F2F7-18D1-41AB-9C28-DDBF1315407E}"/>
                  </a:ext>
                </a:extLst>
              </p:cNvPr>
              <p:cNvSpPr/>
              <p:nvPr/>
            </p:nvSpPr>
            <p:spPr>
              <a:xfrm>
                <a:off x="528965" y="1729810"/>
                <a:ext cx="1137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Подставляя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 </a:t>
                </a:r>
                <a:r>
                  <a:rPr lang="ru-RU" dirty="0"/>
                  <a:t>уравнение изгибных колебаний с учётом электростатических сил в межэлектродных зазорах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D127F2F7-18D1-41AB-9C28-DDBF131540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5" y="1729810"/>
                <a:ext cx="11372600" cy="369332"/>
              </a:xfrm>
              <a:prstGeom prst="rect">
                <a:avLst/>
              </a:prstGeom>
              <a:blipFill>
                <a:blip r:embed="rId5"/>
                <a:stretch>
                  <a:fillRect l="-483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E98E6-231F-42D7-9745-85425277A5D6}"/>
                  </a:ext>
                </a:extLst>
              </p:cNvPr>
              <p:cNvSpPr txBox="1"/>
              <p:nvPr/>
            </p:nvSpPr>
            <p:spPr>
              <a:xfrm>
                <a:off x="522214" y="2214385"/>
                <a:ext cx="8640960" cy="1318438"/>
              </a:xfrm>
              <a:prstGeom prst="rect">
                <a:avLst/>
              </a:prstGeom>
              <a:noFill/>
              <a:ln w="762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  <m:sSubSup>
                                <m:sSub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𝑀𝑊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nary>
                                    <m:nary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</m: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  <m:sSubSup>
                                <m:sSub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𝑀𝑊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nary>
                                    <m:nary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E98E6-231F-42D7-9745-85425277A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214" y="2214385"/>
                <a:ext cx="8640960" cy="13184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76200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2BBC0B-F2DF-4284-9870-3D564AA1A462}"/>
                  </a:ext>
                </a:extLst>
              </p:cNvPr>
              <p:cNvSpPr txBox="1"/>
              <p:nvPr/>
            </p:nvSpPr>
            <p:spPr>
              <a:xfrm>
                <a:off x="9371915" y="2108414"/>
                <a:ext cx="2556733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400" dirty="0"/>
                  <a:t>напряжение между неподвижным электродом и балкой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400" dirty="0"/>
                  <a:t>напряжение между двумя балочными элементами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400" dirty="0"/>
                  <a:t>ширина балки</a:t>
                </a:r>
              </a:p>
              <a:p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– 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ускорение корпуса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2BBC0B-F2DF-4284-9870-3D564AA1A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1915" y="2108414"/>
                <a:ext cx="2556733" cy="1600438"/>
              </a:xfrm>
              <a:prstGeom prst="rect">
                <a:avLst/>
              </a:prstGeom>
              <a:blipFill>
                <a:blip r:embed="rId7"/>
                <a:stretch>
                  <a:fillRect l="-714" t="-763" b="-30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8B5B7F-6E24-488E-BB74-B3C8A3EA74E3}"/>
              </a:ext>
            </a:extLst>
          </p:cNvPr>
          <p:cNvSpPr/>
          <p:nvPr/>
        </p:nvSpPr>
        <p:spPr>
          <a:xfrm>
            <a:off x="528965" y="3542095"/>
            <a:ext cx="360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Вводим безразмерные параметры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58FDBD-AB4E-4DE3-AB35-AD65CD1EBE31}"/>
                  </a:ext>
                </a:extLst>
              </p:cNvPr>
              <p:cNvSpPr txBox="1"/>
              <p:nvPr/>
            </p:nvSpPr>
            <p:spPr>
              <a:xfrm>
                <a:off x="528965" y="3858208"/>
                <a:ext cx="10024385" cy="1066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𝐸𝑇𝑏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𝑠𝑝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𝐸𝑏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𝑛𝑜𝑛</m:t>
                          </m:r>
                        </m:sub>
                      </m:sSub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𝑀𝑊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𝐸𝑏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𝐸𝐼</m:t>
                              </m:r>
                            </m:den>
                          </m:f>
                        </m:e>
                      </m:ra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58FDBD-AB4E-4DE3-AB35-AD65CD1EB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5" y="3858208"/>
                <a:ext cx="10024385" cy="10660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29449EC-F186-456F-984A-F559E03E4680}"/>
              </a:ext>
            </a:extLst>
          </p:cNvPr>
          <p:cNvSpPr txBox="1"/>
          <p:nvPr/>
        </p:nvSpPr>
        <p:spPr>
          <a:xfrm>
            <a:off x="522214" y="4899296"/>
            <a:ext cx="4330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Система уравнений в безразмерном виде: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BBB0AD-4D41-488C-8C51-84E1095F9445}"/>
                  </a:ext>
                </a:extLst>
              </p:cNvPr>
              <p:cNvSpPr txBox="1"/>
              <p:nvPr/>
            </p:nvSpPr>
            <p:spPr>
              <a:xfrm>
                <a:off x="1127448" y="5316663"/>
                <a:ext cx="8640960" cy="1318438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𝑛𝑜𝑛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  <m:nary>
                                    <m:nary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𝑛𝑜𝑛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  <m:nary>
                                    <m:nary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1BBB0AD-4D41-488C-8C51-84E1095F9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48" y="5316663"/>
                <a:ext cx="8640960" cy="1318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571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DB1CB28-152C-4741-A2F7-A50423DE2130}"/>
              </a:ext>
            </a:extLst>
          </p:cNvPr>
          <p:cNvSpPr txBox="1"/>
          <p:nvPr/>
        </p:nvSpPr>
        <p:spPr>
          <a:xfrm>
            <a:off x="10037520" y="487432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Опускаем: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~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F79657-8B62-4E6D-B67E-190AADD17EDF}"/>
              </a:ext>
            </a:extLst>
          </p:cNvPr>
          <p:cNvSpPr txBox="1"/>
          <p:nvPr/>
        </p:nvSpPr>
        <p:spPr>
          <a:xfrm>
            <a:off x="4367808" y="543694"/>
            <a:ext cx="318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Вывод уравнений движения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23D431-5933-4A7D-BC2A-0193736A9D2C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6/15</a:t>
            </a:r>
          </a:p>
        </p:txBody>
      </p:sp>
    </p:spTree>
    <p:extLst>
      <p:ext uri="{BB962C8B-B14F-4D97-AF65-F5344CB8AC3E}">
        <p14:creationId xmlns:p14="http://schemas.microsoft.com/office/powerpoint/2010/main" val="240328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7D8D3E-B4AE-464E-9269-A6F6C0708E00}"/>
              </a:ext>
            </a:extLst>
          </p:cNvPr>
          <p:cNvSpPr/>
          <p:nvPr/>
        </p:nvSpPr>
        <p:spPr>
          <a:xfrm>
            <a:off x="371006" y="1100197"/>
            <a:ext cx="7878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Исследуем зависимость положений равновесия системы от силы электрического поля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156582-2DF5-416B-8941-5DB8E20F96C9}"/>
                  </a:ext>
                </a:extLst>
              </p:cNvPr>
              <p:cNvSpPr txBox="1"/>
              <p:nvPr/>
            </p:nvSpPr>
            <p:spPr>
              <a:xfrm>
                <a:off x="316759" y="1624953"/>
                <a:ext cx="5931313" cy="927562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1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ru-RU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ru-RU" sz="11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𝑛𝑜𝑛</m:t>
                                      </m:r>
                                    </m:sub>
                                  </m:s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  <m:nary>
                                    <m:nary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1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1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1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ru-RU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𝑛𝑜𝑛</m:t>
                                      </m:r>
                                    </m:sub>
                                  </m:s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  <m:nary>
                                    <m:nary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1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100" b="0" i="1" smtClean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1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1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156582-2DF5-416B-8941-5DB8E20F9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59" y="1624953"/>
                <a:ext cx="5931313" cy="9275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31C24ECC-E178-4F8D-9D61-B750AFE59F02}"/>
                  </a:ext>
                </a:extLst>
              </p:cNvPr>
              <p:cNvSpPr/>
              <p:nvPr/>
            </p:nvSpPr>
            <p:spPr>
              <a:xfrm>
                <a:off x="6572290" y="1530154"/>
                <a:ext cx="5518681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Первое уравнение умножается на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1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 + </m:t>
                            </m:r>
                            <m:sSub>
                              <m:sSubPr>
                                <m:ctrlPr>
                                  <a:rPr lang="en-US" sz="1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второе уравнение - на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 + </m:t>
                            </m:r>
                            <m:sSub>
                              <m:sSubPr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 + </m:t>
                            </m:r>
                            <m:sSub>
                              <m:sSubPr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600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6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 применим метод </a:t>
                </a:r>
                <a:r>
                  <a:rPr lang="ru-RU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Галёркина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 разложении по собственным формам шарнирно-опертой балки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31C24ECC-E178-4F8D-9D61-B750AFE59F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90" y="1530154"/>
                <a:ext cx="5518681" cy="1077218"/>
              </a:xfrm>
              <a:prstGeom prst="rect">
                <a:avLst/>
              </a:prstGeom>
              <a:blipFill>
                <a:blip r:embed="rId3"/>
                <a:stretch>
                  <a:fillRect l="-552" t="-1695" r="-663" b="-62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E3BA4B30-2D70-4952-8ED6-CA8446BC2938}"/>
                  </a:ext>
                </a:extLst>
              </p:cNvPr>
              <p:cNvSpPr/>
              <p:nvPr/>
            </p:nvSpPr>
            <p:spPr>
              <a:xfrm>
                <a:off x="7373923" y="2543636"/>
                <a:ext cx="4730114" cy="722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50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ru-RU" sz="15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sz="1500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ru-RU" sz="15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5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5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5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dirty="0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5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5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5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ru-RU" sz="15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E3BA4B30-2D70-4952-8ED6-CA8446BC29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923" y="2543636"/>
                <a:ext cx="4730114" cy="7224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3B2014-9390-47F9-AEFC-F73CBC5D4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2914" y="3236764"/>
            <a:ext cx="3809524" cy="29360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A08176-6695-4FF4-83EE-CB22EFC231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9897" y="3246987"/>
            <a:ext cx="3809524" cy="2936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DD0C97-788C-4F8C-8D67-DDCF4D948F80}"/>
              </a:ext>
            </a:extLst>
          </p:cNvPr>
          <p:cNvSpPr txBox="1"/>
          <p:nvPr/>
        </p:nvSpPr>
        <p:spPr>
          <a:xfrm>
            <a:off x="5035871" y="3044974"/>
            <a:ext cx="119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D29BF50-9EDD-4567-829A-FF27353A4A2E}"/>
              </a:ext>
            </a:extLst>
          </p:cNvPr>
          <p:cNvCxnSpPr/>
          <p:nvPr/>
        </p:nvCxnSpPr>
        <p:spPr>
          <a:xfrm>
            <a:off x="5588321" y="3354474"/>
            <a:ext cx="394283" cy="134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03BF1A7-1330-4116-A39C-B47D977C693A}"/>
              </a:ext>
            </a:extLst>
          </p:cNvPr>
          <p:cNvCxnSpPr>
            <a:cxnSpLocks/>
          </p:cNvCxnSpPr>
          <p:nvPr/>
        </p:nvCxnSpPr>
        <p:spPr>
          <a:xfrm rot="4500000" flipH="1">
            <a:off x="7525684" y="4948712"/>
            <a:ext cx="302004" cy="251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BB4BBF3-850B-46A2-A44E-2DB58639AF2D}"/>
              </a:ext>
            </a:extLst>
          </p:cNvPr>
          <p:cNvCxnSpPr>
            <a:cxnSpLocks/>
          </p:cNvCxnSpPr>
          <p:nvPr/>
        </p:nvCxnSpPr>
        <p:spPr>
          <a:xfrm rot="14400000" flipH="1">
            <a:off x="1704864" y="5505121"/>
            <a:ext cx="302004" cy="251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C89B968-D4AF-45AD-93F6-F0809A8D4ECD}"/>
              </a:ext>
            </a:extLst>
          </p:cNvPr>
          <p:cNvCxnSpPr>
            <a:cxnSpLocks/>
          </p:cNvCxnSpPr>
          <p:nvPr/>
        </p:nvCxnSpPr>
        <p:spPr>
          <a:xfrm flipH="1">
            <a:off x="1845578" y="3246987"/>
            <a:ext cx="302004" cy="251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D1C493E-73C5-46BC-8FC3-28344C332D9D}"/>
              </a:ext>
            </a:extLst>
          </p:cNvPr>
          <p:cNvSpPr txBox="1"/>
          <p:nvPr/>
        </p:nvSpPr>
        <p:spPr>
          <a:xfrm>
            <a:off x="1626267" y="2934098"/>
            <a:ext cx="142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неустойчивое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922B69E-E817-4AF9-975F-C949F92D3F86}"/>
              </a:ext>
            </a:extLst>
          </p:cNvPr>
          <p:cNvSpPr/>
          <p:nvPr/>
        </p:nvSpPr>
        <p:spPr>
          <a:xfrm rot="16200000">
            <a:off x="97053" y="4342677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Прогиб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D513E97-C8CB-4097-B43D-1CB82593D41E}"/>
              </a:ext>
            </a:extLst>
          </p:cNvPr>
          <p:cNvSpPr/>
          <p:nvPr/>
        </p:nvSpPr>
        <p:spPr>
          <a:xfrm rot="16200000">
            <a:off x="3965486" y="4355423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Прогиб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B9ED11-3037-40E4-80C1-443A78AC108E}"/>
                  </a:ext>
                </a:extLst>
              </p:cNvPr>
              <p:cNvSpPr/>
              <p:nvPr/>
            </p:nvSpPr>
            <p:spPr>
              <a:xfrm>
                <a:off x="4800264" y="6048196"/>
                <a:ext cx="373234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Прогиб в середине верхней балки от разности потенциалов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B9ED11-3037-40E4-80C1-443A78AC10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264" y="6048196"/>
                <a:ext cx="3732348" cy="584775"/>
              </a:xfrm>
              <a:prstGeom prst="rect">
                <a:avLst/>
              </a:prstGeom>
              <a:blipFill>
                <a:blip r:embed="rId9"/>
                <a:stretch>
                  <a:fillRect l="-816" t="-3125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435FF841-B45E-46DD-A8E9-62C959C54656}"/>
                  </a:ext>
                </a:extLst>
              </p:cNvPr>
              <p:cNvSpPr/>
              <p:nvPr/>
            </p:nvSpPr>
            <p:spPr>
              <a:xfrm>
                <a:off x="517822" y="6014909"/>
                <a:ext cx="3809524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Прогиб в середине верхней балки от разности потенциалов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435FF841-B45E-46DD-A8E9-62C959C546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22" y="6014909"/>
                <a:ext cx="3809524" cy="584775"/>
              </a:xfrm>
              <a:prstGeom prst="rect">
                <a:avLst/>
              </a:prstGeom>
              <a:blipFill>
                <a:blip r:embed="rId10"/>
                <a:stretch>
                  <a:fillRect l="-960" t="-3125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FC7898-D178-4F6B-B5E3-8B67578A004E}"/>
                  </a:ext>
                </a:extLst>
              </p:cNvPr>
              <p:cNvSpPr txBox="1"/>
              <p:nvPr/>
            </p:nvSpPr>
            <p:spPr>
              <a:xfrm>
                <a:off x="8975652" y="3577805"/>
                <a:ext cx="31153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400" dirty="0"/>
                  <a:t>напряжение между неподвижным электродом и балочным элементом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400" dirty="0"/>
                  <a:t>напряжение между двумя балочными элементами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FC7898-D178-4F6B-B5E3-8B67578A0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5652" y="3577805"/>
                <a:ext cx="3115319" cy="954107"/>
              </a:xfrm>
              <a:prstGeom prst="rect">
                <a:avLst/>
              </a:prstGeom>
              <a:blipFill>
                <a:blip r:embed="rId11"/>
                <a:stretch>
                  <a:fillRect l="-587" t="-1282" b="-57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C53AFB1-7C88-4B03-97AC-48BEA5CF1255}"/>
              </a:ext>
            </a:extLst>
          </p:cNvPr>
          <p:cNvSpPr txBox="1"/>
          <p:nvPr/>
        </p:nvSpPr>
        <p:spPr>
          <a:xfrm>
            <a:off x="4578277" y="592901"/>
            <a:ext cx="378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Нахождение статических прогибов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282475-5747-449D-B207-C87DDFE7F8DA}"/>
              </a:ext>
            </a:extLst>
          </p:cNvPr>
          <p:cNvSpPr txBox="1"/>
          <p:nvPr/>
        </p:nvSpPr>
        <p:spPr>
          <a:xfrm>
            <a:off x="1132866" y="5251173"/>
            <a:ext cx="1193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4729C1-2009-4F3C-B610-831BB6BBC42A}"/>
              </a:ext>
            </a:extLst>
          </p:cNvPr>
          <p:cNvSpPr txBox="1"/>
          <p:nvPr/>
        </p:nvSpPr>
        <p:spPr>
          <a:xfrm>
            <a:off x="7332980" y="5120759"/>
            <a:ext cx="142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неустойчивое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7E120B8-FF4A-4AA5-A872-609285E56FD7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87" y="4677019"/>
            <a:ext cx="3494013" cy="159572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251BA00-0E87-4B56-92F4-E1A669D3ACE2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7/15</a:t>
            </a:r>
          </a:p>
        </p:txBody>
      </p:sp>
    </p:spTree>
    <p:extLst>
      <p:ext uri="{BB962C8B-B14F-4D97-AF65-F5344CB8AC3E}">
        <p14:creationId xmlns:p14="http://schemas.microsoft.com/office/powerpoint/2010/main" val="295170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2705BF-386E-4C33-8A5E-264686290F35}"/>
                  </a:ext>
                </a:extLst>
              </p:cNvPr>
              <p:cNvSpPr txBox="1"/>
              <p:nvPr/>
            </p:nvSpPr>
            <p:spPr>
              <a:xfrm>
                <a:off x="596126" y="1218243"/>
                <a:ext cx="5499874" cy="927562"/>
              </a:xfrm>
              <a:prstGeom prst="rect">
                <a:avLst/>
              </a:prstGeom>
              <a:noFill/>
              <a:ln w="571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10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ru-RU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ru-RU" sz="11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ru-RU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𝑛𝑜𝑛</m:t>
                                      </m:r>
                                    </m:sub>
                                  </m:s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  <m:nary>
                                    <m:nary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1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1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1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ru-RU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ru-RU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𝑛𝑜𝑛</m:t>
                                      </m:r>
                                    </m:sub>
                                  </m:s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  <m:nary>
                                    <m:nary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1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1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100" b="0" i="1" smtClean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1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1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1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1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2705BF-386E-4C33-8A5E-264686290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26" y="1218243"/>
                <a:ext cx="5499874" cy="9275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D86419-53AA-49E3-93FF-DDA78C353B27}"/>
              </a:ext>
            </a:extLst>
          </p:cNvPr>
          <p:cNvSpPr/>
          <p:nvPr/>
        </p:nvSpPr>
        <p:spPr>
          <a:xfrm>
            <a:off x="6234830" y="1045204"/>
            <a:ext cx="5867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/>
              <a:t>Разложим прогибы балочных элементов на статическую и динамическую часть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62EF1C90-3B50-4EE1-8D63-1D9FFD84C3A6}"/>
                  </a:ext>
                </a:extLst>
              </p:cNvPr>
              <p:cNvSpPr/>
              <p:nvPr/>
            </p:nvSpPr>
            <p:spPr>
              <a:xfrm>
                <a:off x="8736732" y="1383161"/>
                <a:ext cx="3136851" cy="548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50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ru-RU" sz="15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sz="15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5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62EF1C90-3B50-4EE1-8D63-1D9FFD84C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732" y="1383161"/>
                <a:ext cx="3136851" cy="548676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8AA02D75-5DE1-4D7D-9CFE-23F4437A9DB7}"/>
                  </a:ext>
                </a:extLst>
              </p:cNvPr>
              <p:cNvSpPr/>
              <p:nvPr/>
            </p:nvSpPr>
            <p:spPr>
              <a:xfrm>
                <a:off x="6270324" y="1813889"/>
                <a:ext cx="537862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ru-RU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ru-RU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ru-RU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результат решения статической задачи</a:t>
                </a:r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8AA02D75-5DE1-4D7D-9CFE-23F4437A9D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324" y="1813889"/>
                <a:ext cx="5378628" cy="646331"/>
              </a:xfrm>
              <a:prstGeom prst="rect">
                <a:avLst/>
              </a:prstGeom>
              <a:blipFill>
                <a:blip r:embed="rId4"/>
                <a:stretch>
                  <a:fillRect l="-1020" t="-5660" r="-907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6725E7F-6181-417F-B6CD-D3D65AD6C0DC}"/>
              </a:ext>
            </a:extLst>
          </p:cNvPr>
          <p:cNvSpPr/>
          <p:nvPr/>
        </p:nvSpPr>
        <p:spPr>
          <a:xfrm>
            <a:off x="536046" y="2389802"/>
            <a:ext cx="6718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Получаем уравнения относительно динамической составляющей: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56556283-E3F4-4D03-8292-35BC64FA8F33}"/>
                  </a:ext>
                </a:extLst>
              </p:cNvPr>
              <p:cNvSpPr/>
              <p:nvPr/>
            </p:nvSpPr>
            <p:spPr>
              <a:xfrm>
                <a:off x="596895" y="2724174"/>
                <a:ext cx="9557616" cy="13071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Sup>
                                <m:sSub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𝑛𝑜𝑛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  <m:nary>
                                    <m:nary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ru-R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′′′′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ru-RU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𝑛𝑜𝑛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𝑠𝑝</m:t>
                                      </m:r>
                                    </m:sub>
                                  </m:sSub>
                                  <m:nary>
                                    <m:nary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  <m:sup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′2</m:t>
                                          </m:r>
                                        </m:sup>
                                      </m:sSubSup>
                                    </m:e>
                                  </m:nary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b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en-US" sz="1600" dirty="0"/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56556283-E3F4-4D03-8292-35BC64FA8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95" y="2724174"/>
                <a:ext cx="9557616" cy="13071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3C74BF-A251-4086-9096-63BD6C558AAF}"/>
              </a:ext>
            </a:extLst>
          </p:cNvPr>
          <p:cNvSpPr/>
          <p:nvPr/>
        </p:nvSpPr>
        <p:spPr>
          <a:xfrm>
            <a:off x="1791767" y="4060910"/>
            <a:ext cx="71678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Для анализа свободных колебаний также применим метод </a:t>
            </a:r>
            <a:r>
              <a:rPr lang="ru-RU" sz="1600" dirty="0" err="1"/>
              <a:t>Галёркина</a:t>
            </a:r>
            <a:r>
              <a:rPr lang="ru-RU" sz="1600" dirty="0"/>
              <a:t>, учитывая лишь нижние формы колебаний двух балок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2B7B3E56-B7D3-418A-B58E-F87EC0E47A95}"/>
                  </a:ext>
                </a:extLst>
              </p:cNvPr>
              <p:cNvSpPr/>
              <p:nvPr/>
            </p:nvSpPr>
            <p:spPr>
              <a:xfrm>
                <a:off x="9284368" y="4132209"/>
                <a:ext cx="2330628" cy="548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50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ru-RU" sz="150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ru-RU" sz="15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500" i="1" dirty="0" err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sz="15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),  </m:t>
                      </m:r>
                      <m:sSub>
                        <m:sSub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5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5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sz="15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 dirty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5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5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5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5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2B7B3E56-B7D3-418A-B58E-F87EC0E47A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368" y="4132209"/>
                <a:ext cx="2330628" cy="548676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152F766-475B-4043-A813-D5910CABBF0D}"/>
              </a:ext>
            </a:extLst>
          </p:cNvPr>
          <p:cNvSpPr/>
          <p:nvPr/>
        </p:nvSpPr>
        <p:spPr>
          <a:xfrm>
            <a:off x="548386" y="4818535"/>
            <a:ext cx="5476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Уравнения движения в матричном виде могут записаны как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F0ED85-8954-49B6-88AE-F34AAC948F8F}"/>
                  </a:ext>
                </a:extLst>
              </p:cNvPr>
              <p:cNvSpPr txBox="1"/>
              <p:nvPr/>
            </p:nvSpPr>
            <p:spPr>
              <a:xfrm>
                <a:off x="6213891" y="4801556"/>
                <a:ext cx="2522841" cy="377989"/>
              </a:xfrm>
              <a:prstGeom prst="rect">
                <a:avLst/>
              </a:prstGeom>
              <a:ln w="1905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acc>
                        <m:accPr>
                          <m:chr m:val="̈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F0ED85-8954-49B6-88AE-F34AAC948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891" y="4801556"/>
                <a:ext cx="2522841" cy="3779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F2BA2F-C3C5-4D43-9652-41ACE43DF106}"/>
                  </a:ext>
                </a:extLst>
              </p:cNvPr>
              <p:cNvSpPr txBox="1"/>
              <p:nvPr/>
            </p:nvSpPr>
            <p:spPr>
              <a:xfrm>
                <a:off x="179698" y="5381002"/>
                <a:ext cx="11957498" cy="1126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матрица масс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𝑜𝑛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матрица диссипации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]′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вектор перемещений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brk m:alnAt="7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m:rPr>
                                  <m:brk m:alnAt="7"/>
                                </m:rP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𝑛𝑜𝑛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матрица жесткости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1−6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имеют интегральный вид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F2BA2F-C3C5-4D43-9652-41ACE43DF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98" y="5381002"/>
                <a:ext cx="11957498" cy="1126590"/>
              </a:xfrm>
              <a:prstGeom prst="rect">
                <a:avLst/>
              </a:prstGeom>
              <a:blipFill>
                <a:blip r:embed="rId8"/>
                <a:stretch>
                  <a:fillRect l="-2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33E49E0-D2C3-4742-88CC-40E465698F7F}"/>
              </a:ext>
            </a:extLst>
          </p:cNvPr>
          <p:cNvSpPr txBox="1"/>
          <p:nvPr/>
        </p:nvSpPr>
        <p:spPr>
          <a:xfrm>
            <a:off x="4170079" y="592623"/>
            <a:ext cx="415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Анализ спектральных свойств системы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E64CDC-7DBD-4E33-9D63-8E5070F8BBF1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8/15</a:t>
            </a:r>
          </a:p>
        </p:txBody>
      </p:sp>
    </p:spTree>
    <p:extLst>
      <p:ext uri="{BB962C8B-B14F-4D97-AF65-F5344CB8AC3E}">
        <p14:creationId xmlns:p14="http://schemas.microsoft.com/office/powerpoint/2010/main" val="2462348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7C91A2-1706-43D0-A422-68359A209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88" y="1087799"/>
            <a:ext cx="5211191" cy="40163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EE108C-636E-40F9-B241-309A7B0E8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3" y="1087799"/>
            <a:ext cx="5270375" cy="4061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E515E060-4909-411E-91FF-1FFEBD86931D}"/>
                  </a:ext>
                </a:extLst>
              </p:cNvPr>
              <p:cNvSpPr/>
              <p:nvPr/>
            </p:nvSpPr>
            <p:spPr>
              <a:xfrm>
                <a:off x="3935760" y="1073120"/>
                <a:ext cx="674024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напряжение между двумя балочными элементами (слабая связь)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E515E060-4909-411E-91FF-1FFEBD8693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760" y="1073120"/>
                <a:ext cx="6740243" cy="307777"/>
              </a:xfrm>
              <a:prstGeom prst="rect">
                <a:avLst/>
              </a:prstGeom>
              <a:blipFill>
                <a:blip r:embed="rId4"/>
                <a:stretch>
                  <a:fillRect t="-3922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1B9336D3-5773-443E-9314-E8C79E093BDD}"/>
                  </a:ext>
                </a:extLst>
              </p:cNvPr>
              <p:cNvSpPr/>
              <p:nvPr/>
            </p:nvSpPr>
            <p:spPr>
              <a:xfrm>
                <a:off x="457296" y="4953515"/>
                <a:ext cx="484661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Зависимость частоты колебаний от внешнего воздействия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ru-RU" i="1" dirty="0" err="1">
                            <a:latin typeface="Cambria Math" panose="02040503050406030204" pitchFamily="18" charset="0"/>
                          </a:rPr>
                          <m:t>𝑛𝑜𝑛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– синфазный режим, 2 – </a:t>
                </a:r>
                <a:r>
                  <a:rPr lang="ru-RU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антифазный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режим</a:t>
                </a:r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1B9336D3-5773-443E-9314-E8C79E093B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96" y="4953515"/>
                <a:ext cx="4846616" cy="923330"/>
              </a:xfrm>
              <a:prstGeom prst="rect">
                <a:avLst/>
              </a:prstGeom>
              <a:blipFill>
                <a:blip r:embed="rId5"/>
                <a:stretch>
                  <a:fillRect l="-1006" t="-3974" b="-99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C1F484A4-777F-4153-937B-CCA2755DABD5}"/>
                  </a:ext>
                </a:extLst>
              </p:cNvPr>
              <p:cNvSpPr/>
              <p:nvPr/>
            </p:nvSpPr>
            <p:spPr>
              <a:xfrm>
                <a:off x="6321726" y="4953515"/>
                <a:ext cx="503085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Зависимость отношения компонент собственного вектора от внешнего воздействия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ru-RU" i="1" dirty="0" err="1">
                            <a:latin typeface="Cambria Math" panose="02040503050406030204" pitchFamily="18" charset="0"/>
                          </a:rPr>
                          <m:t>𝑛𝑜𝑛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– синфазный режим, 2 – </a:t>
                </a:r>
                <a:r>
                  <a:rPr lang="ru-RU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антифазный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режим</a:t>
                </a:r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C1F484A4-777F-4153-937B-CCA2755DAB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726" y="4953515"/>
                <a:ext cx="5030858" cy="923330"/>
              </a:xfrm>
              <a:prstGeom prst="rect">
                <a:avLst/>
              </a:prstGeom>
              <a:blipFill>
                <a:blip r:embed="rId6"/>
                <a:stretch>
                  <a:fillRect l="-970" t="-3974" r="-2061" b="-99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29100450-EB49-410E-8876-6A1642CC855B}"/>
                  </a:ext>
                </a:extLst>
              </p:cNvPr>
              <p:cNvSpPr/>
              <p:nvPr/>
            </p:nvSpPr>
            <p:spPr>
              <a:xfrm>
                <a:off x="7668774" y="5832498"/>
                <a:ext cx="1909625" cy="613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=1,2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29100450-EB49-410E-8876-6A1642CC85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774" y="5832498"/>
                <a:ext cx="1909625" cy="6135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AE5B10-E751-49C6-AD1E-10AB4F84489F}"/>
                  </a:ext>
                </a:extLst>
              </p:cNvPr>
              <p:cNvSpPr txBox="1"/>
              <p:nvPr/>
            </p:nvSpPr>
            <p:spPr>
              <a:xfrm>
                <a:off x="3942456" y="6449389"/>
                <a:ext cx="6932259" cy="311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обозначает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колебательный режим: синфазный и </a:t>
                </a:r>
                <a:r>
                  <a:rPr lang="ru-RU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антифазный</a:t>
                </a:r>
                <a:r>
                  <a:rPr lang="ru-RU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соответственно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AE5B10-E751-49C6-AD1E-10AB4F844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2456" y="6449389"/>
                <a:ext cx="6932259" cy="311560"/>
              </a:xfrm>
              <a:prstGeom prst="rect">
                <a:avLst/>
              </a:prstGeom>
              <a:blipFill>
                <a:blip r:embed="rId8"/>
                <a:stretch>
                  <a:fillRect l="-264" t="-1961" b="-196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D4E6A317-EE0C-44A3-9250-7D9204F40533}"/>
                  </a:ext>
                </a:extLst>
              </p:cNvPr>
              <p:cNvSpPr/>
              <p:nvPr/>
            </p:nvSpPr>
            <p:spPr>
              <a:xfrm>
                <a:off x="1115155" y="5832498"/>
                <a:ext cx="4581511" cy="9251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𝑛𝑜𝑛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𝑀𝑊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𝐸𝑏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ru-RU" i="1" dirty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m:rPr>
                          <m:nor/>
                        </m:rP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</m:t>
                      </m:r>
                      <m:r>
                        <m:rPr>
                          <m:nor/>
                        </m:rPr>
                        <a:rPr lang="ru-RU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ускорение корпуса</m:t>
                      </m:r>
                    </m:oMath>
                  </m:oMathPara>
                </a14:m>
                <a:endParaRPr lang="ru-RU" dirty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D4E6A317-EE0C-44A3-9250-7D9204F40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155" y="5832498"/>
                <a:ext cx="4581511" cy="9251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7805128-22D0-4349-A32E-7055358A72C8}"/>
              </a:ext>
            </a:extLst>
          </p:cNvPr>
          <p:cNvSpPr txBox="1"/>
          <p:nvPr/>
        </p:nvSpPr>
        <p:spPr>
          <a:xfrm>
            <a:off x="4257953" y="579255"/>
            <a:ext cx="415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Анализ спектральных свойств системы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065AC8-AF0F-47D4-935B-17129D610D42}"/>
              </a:ext>
            </a:extLst>
          </p:cNvPr>
          <p:cNvSpPr txBox="1"/>
          <p:nvPr/>
        </p:nvSpPr>
        <p:spPr>
          <a:xfrm>
            <a:off x="11356892" y="6381328"/>
            <a:ext cx="71492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9/15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0CAB17E5-5C04-400A-A2F7-76A7B22904B4}"/>
              </a:ext>
            </a:extLst>
          </p:cNvPr>
          <p:cNvCxnSpPr>
            <a:cxnSpLocks/>
          </p:cNvCxnSpPr>
          <p:nvPr/>
        </p:nvCxnSpPr>
        <p:spPr>
          <a:xfrm>
            <a:off x="1365834" y="1023678"/>
            <a:ext cx="300325" cy="213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BE90516-7DDA-4AA7-B8EC-DA14E29B6FA9}"/>
              </a:ext>
            </a:extLst>
          </p:cNvPr>
          <p:cNvCxnSpPr>
            <a:cxnSpLocks/>
          </p:cNvCxnSpPr>
          <p:nvPr/>
        </p:nvCxnSpPr>
        <p:spPr>
          <a:xfrm flipH="1">
            <a:off x="10497794" y="986035"/>
            <a:ext cx="356418" cy="218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43BB135-0F67-4007-9CFD-CD4177129AD9}"/>
              </a:ext>
            </a:extLst>
          </p:cNvPr>
          <p:cNvSpPr txBox="1"/>
          <p:nvPr/>
        </p:nvSpPr>
        <p:spPr>
          <a:xfrm>
            <a:off x="490988" y="725814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Частотный съём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EB6903-56E5-4603-BC65-946F77D3F380}"/>
              </a:ext>
            </a:extLst>
          </p:cNvPr>
          <p:cNvSpPr txBox="1"/>
          <p:nvPr/>
        </p:nvSpPr>
        <p:spPr>
          <a:xfrm>
            <a:off x="10200456" y="725814"/>
            <a:ext cx="1513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Амплитудный съём</a:t>
            </a:r>
          </a:p>
        </p:txBody>
      </p:sp>
    </p:spTree>
    <p:extLst>
      <p:ext uri="{BB962C8B-B14F-4D97-AF65-F5344CB8AC3E}">
        <p14:creationId xmlns:p14="http://schemas.microsoft.com/office/powerpoint/2010/main" val="23564130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1_ИПМАШ_СПбГПУ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ИПМАШ_СПбГПУ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1_ИПМАШ_СПбГПУ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ИПМАШ_СПбГПУ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ИПМАШ_СПбГПУ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ИПМАШ_СПбГПУ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ИПМАШ_СПбГП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ИПМАШ_СПбГП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ИПМАШ_СПбГП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7468</TotalTime>
  <Words>1397</Words>
  <Application>Microsoft Office PowerPoint</Application>
  <PresentationFormat>Широкоэкранный</PresentationFormat>
  <Paragraphs>200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Narrow</vt:lpstr>
      <vt:lpstr>Calibri</vt:lpstr>
      <vt:lpstr>Cambria Math</vt:lpstr>
      <vt:lpstr>Tahoma</vt:lpstr>
      <vt:lpstr>Times New Roman</vt:lpstr>
      <vt:lpstr>Default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Lobachev</dc:creator>
  <cp:lastModifiedBy>Vasilisa</cp:lastModifiedBy>
  <cp:revision>567</cp:revision>
  <dcterms:created xsi:type="dcterms:W3CDTF">2016-02-05T10:58:30Z</dcterms:created>
  <dcterms:modified xsi:type="dcterms:W3CDTF">2021-06-21T07:45:49Z</dcterms:modified>
</cp:coreProperties>
</file>