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9" r:id="rId2"/>
    <p:sldId id="277" r:id="rId3"/>
    <p:sldId id="261" r:id="rId4"/>
    <p:sldId id="290" r:id="rId5"/>
    <p:sldId id="291" r:id="rId6"/>
    <p:sldId id="270" r:id="rId7"/>
    <p:sldId id="285" r:id="rId8"/>
    <p:sldId id="286" r:id="rId9"/>
    <p:sldId id="269" r:id="rId10"/>
    <p:sldId id="275" r:id="rId11"/>
    <p:sldId id="293" r:id="rId12"/>
    <p:sldId id="262" r:id="rId13"/>
    <p:sldId id="268" r:id="rId14"/>
    <p:sldId id="283" r:id="rId15"/>
    <p:sldId id="294" r:id="rId16"/>
    <p:sldId id="292" r:id="rId17"/>
    <p:sldId id="278" r:id="rId18"/>
    <p:sldId id="264" r:id="rId19"/>
    <p:sldId id="280" r:id="rId20"/>
    <p:sldId id="267" r:id="rId21"/>
    <p:sldId id="289" r:id="rId22"/>
    <p:sldId id="28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1" autoAdjust="0"/>
    <p:restoredTop sz="90400" autoAdjust="0"/>
  </p:normalViewPr>
  <p:slideViewPr>
    <p:cSldViewPr>
      <p:cViewPr varScale="1">
        <p:scale>
          <a:sx n="70" d="100"/>
          <a:sy n="70" d="100"/>
        </p:scale>
        <p:origin x="-211" y="235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F57F8-9DBA-4A7A-AA80-59CE02A6E5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303FB-C010-4FF4-8130-65A66871C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49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 smtClean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механики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и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400.png"/><Relationship Id="rId12" Type="http://schemas.openxmlformats.org/officeDocument/2006/relationships/image" Target="../media/image560.png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550.png"/><Relationship Id="rId5" Type="http://schemas.openxmlformats.org/officeDocument/2006/relationships/image" Target="../media/image380.png"/><Relationship Id="rId15" Type="http://schemas.openxmlformats.org/officeDocument/2006/relationships/image" Target="../media/image59.png"/><Relationship Id="rId10" Type="http://schemas.openxmlformats.org/officeDocument/2006/relationships/image" Target="../media/image540.png"/><Relationship Id="rId4" Type="http://schemas.openxmlformats.org/officeDocument/2006/relationships/image" Target="../media/image37.png"/><Relationship Id="rId9" Type="http://schemas.openxmlformats.org/officeDocument/2006/relationships/image" Target="../media/image530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4.emf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9.png"/><Relationship Id="rId4" Type="http://schemas.openxmlformats.org/officeDocument/2006/relationships/image" Target="../media/image73.png"/><Relationship Id="rId9" Type="http://schemas.openxmlformats.org/officeDocument/2006/relationships/image" Target="../media/image7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40.png"/><Relationship Id="rId5" Type="http://schemas.openxmlformats.org/officeDocument/2006/relationships/image" Target="../media/image80.png"/><Relationship Id="rId10" Type="http://schemas.openxmlformats.org/officeDocument/2006/relationships/image" Target="../media/image131.png"/><Relationship Id="rId4" Type="http://schemas.openxmlformats.org/officeDocument/2006/relationships/image" Target="../media/image23.png"/><Relationship Id="rId9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4.png"/><Relationship Id="rId7" Type="http://schemas.openxmlformats.org/officeDocument/2006/relationships/image" Target="../media/image3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0.png"/><Relationship Id="rId4" Type="http://schemas.openxmlformats.org/officeDocument/2006/relationships/image" Target="../media/image35.png"/><Relationship Id="rId9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7" y="1484784"/>
            <a:ext cx="1164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Моделирование сейсмических воздействий на бак с жидкостью</a:t>
            </a:r>
            <a:r>
              <a:rPr lang="ru-RU" b="1" dirty="0"/>
              <a:t>.</a:t>
            </a:r>
            <a:endParaRPr lang="ru-RU" sz="4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9031" y="2996952"/>
            <a:ext cx="6744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effectLst/>
              </a:rPr>
              <a:t>Выполнил:			</a:t>
            </a:r>
            <a:r>
              <a:rPr lang="ru-RU" sz="2000" dirty="0" smtClean="0"/>
              <a:t>Д.И. Яреха</a:t>
            </a:r>
            <a:endParaRPr lang="ru-RU" sz="2000" dirty="0">
              <a:solidFill>
                <a:schemeClr val="tx1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effectLst/>
              </a:rPr>
              <a:t>Руководитель,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effectLst/>
              </a:rPr>
              <a:t>д. ф.-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м.н</a:t>
            </a:r>
            <a:r>
              <a:rPr lang="ru-RU" sz="2000" dirty="0">
                <a:solidFill>
                  <a:schemeClr val="tx1"/>
                </a:solidFill>
                <a:effectLst/>
              </a:rPr>
              <a:t>., профессор		Д.А. Индейцев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effectLst/>
              </a:rPr>
              <a:t>Консультант,</a:t>
            </a:r>
            <a:endParaRPr lang="ru-RU" sz="2000" dirty="0"/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effectLst/>
              </a:rPr>
              <a:t>Ассистент к.т.н.</a:t>
            </a:r>
            <a:r>
              <a:rPr lang="ru-RU" sz="2000" dirty="0">
                <a:solidFill>
                  <a:srgbClr val="FF0000"/>
                </a:solidFill>
                <a:effectLst/>
              </a:rPr>
              <a:t>		</a:t>
            </a:r>
            <a:r>
              <a:rPr lang="ru-RU" sz="2000" dirty="0">
                <a:solidFill>
                  <a:schemeClr val="tx1"/>
                </a:solidFill>
                <a:effectLst/>
              </a:rPr>
              <a:t>	В.С. Модестов </a:t>
            </a:r>
          </a:p>
          <a:p>
            <a:pPr algn="l"/>
            <a:endParaRPr lang="ru-RU" sz="200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effectLst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7768" y="580526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Санкт-Петербург,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2021 </a:t>
            </a:r>
            <a:r>
              <a:rPr lang="ru-RU" sz="2000" dirty="0">
                <a:solidFill>
                  <a:schemeClr val="tx1"/>
                </a:solidFill>
                <a:effectLst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24" y="641154"/>
            <a:ext cx="1008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kern="0" dirty="0" smtClean="0"/>
              <a:t>Модальный анализ с использованием элемента </a:t>
            </a:r>
            <a:r>
              <a:rPr lang="en-US" sz="3200" kern="0" dirty="0" smtClean="0"/>
              <a:t>fluid</a:t>
            </a:r>
            <a:r>
              <a:rPr lang="ru-RU" sz="3200" kern="0" dirty="0" smtClean="0"/>
              <a:t>8</a:t>
            </a:r>
            <a:r>
              <a:rPr lang="en-US" sz="3200" kern="0" dirty="0" smtClean="0"/>
              <a:t>0</a:t>
            </a:r>
            <a:endParaRPr lang="ru-RU" sz="3200" kern="0" dirty="0"/>
          </a:p>
        </p:txBody>
      </p:sp>
      <p:pic>
        <p:nvPicPr>
          <p:cNvPr id="12" name="Рисунок 11" descr="https://sun9-59.userapi.com/impg/uWVXQNEBL07NaddDhv6MpTnBlgzDd-fZrCzaJg/kIxUI_xzJP8.jpg?size=387x440&amp;quality=96&amp;sign=4fb24b6b09ed73446247f4afe64ba314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4935" r="10896" b="7520"/>
          <a:stretch/>
        </p:blipFill>
        <p:spPr bwMode="auto">
          <a:xfrm>
            <a:off x="263352" y="1291829"/>
            <a:ext cx="2880000" cy="36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sun9-52.userapi.com/impg/jXh4cBss9x4iFzgUsEicYTlj3diwgdArwrsNgg/GjRvSLxmitE.jpg?size=403x445&amp;quality=96&amp;sign=921486f4fb32ce392b76ab0a5c756aac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t="6428" r="9342" b="7461"/>
          <a:stretch/>
        </p:blipFill>
        <p:spPr bwMode="auto">
          <a:xfrm>
            <a:off x="3157509" y="1315202"/>
            <a:ext cx="2880000" cy="36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sun9-29.userapi.com/impg/LphdxPaeIiGVY1JLATaamxSk-4sWa_xR3kLORg/FHYW7jARz4o.jpg?size=397x421&amp;quality=96&amp;sign=16f8e0c942de17de15b2815c6eedd7cf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t="2174" r="11245" b="6800"/>
          <a:stretch/>
        </p:blipFill>
        <p:spPr bwMode="auto">
          <a:xfrm>
            <a:off x="6051666" y="1352933"/>
            <a:ext cx="2880000" cy="36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sun9-1.userapi.com/impg/4KSKVECIQWdzPmZkaLp60IrCv5FYvcn4N1Z1Ow/3Lmm90oXTDs.jpg?size=395x432&amp;quality=96&amp;sign=4701c18bf78bcefbd0e55c777046838c&amp;type=albu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968" r="10401" b="7936"/>
          <a:stretch/>
        </p:blipFill>
        <p:spPr bwMode="auto">
          <a:xfrm>
            <a:off x="8931666" y="1277471"/>
            <a:ext cx="2880000" cy="36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094154"/>
                  </p:ext>
                </p:extLst>
              </p:nvPr>
            </p:nvGraphicFramePr>
            <p:xfrm>
              <a:off x="195354" y="5145837"/>
              <a:ext cx="11712624" cy="127910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507851">
                      <a:extLst>
                        <a:ext uri="{9D8B030D-6E8A-4147-A177-3AD203B41FA5}">
                          <a16:colId xmlns:a16="http://schemas.microsoft.com/office/drawing/2014/main" val="2205983502"/>
                        </a:ext>
                      </a:extLst>
                    </a:gridCol>
                    <a:gridCol w="2679108">
                      <a:extLst>
                        <a:ext uri="{9D8B030D-6E8A-4147-A177-3AD203B41FA5}">
                          <a16:colId xmlns:a16="http://schemas.microsoft.com/office/drawing/2014/main" val="3811136257"/>
                        </a:ext>
                      </a:extLst>
                    </a:gridCol>
                    <a:gridCol w="2846552">
                      <a:extLst>
                        <a:ext uri="{9D8B030D-6E8A-4147-A177-3AD203B41FA5}">
                          <a16:colId xmlns:a16="http://schemas.microsoft.com/office/drawing/2014/main" val="1183804005"/>
                        </a:ext>
                      </a:extLst>
                    </a:gridCol>
                    <a:gridCol w="2679113">
                      <a:extLst>
                        <a:ext uri="{9D8B030D-6E8A-4147-A177-3AD203B41FA5}">
                          <a16:colId xmlns:a16="http://schemas.microsoft.com/office/drawing/2014/main" val="2448211447"/>
                        </a:ext>
                      </a:extLst>
                    </a:gridCol>
                  </a:tblGrid>
                  <a:tr h="475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Форма колебаний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Теория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ANSYS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Отклонения, %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4152884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1,2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0.4276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0.4259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3.9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7143836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0.7278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0.7331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7.2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98167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094154"/>
                  </p:ext>
                </p:extLst>
              </p:nvPr>
            </p:nvGraphicFramePr>
            <p:xfrm>
              <a:off x="195354" y="5145837"/>
              <a:ext cx="11712624" cy="127910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507851">
                      <a:extLst>
                        <a:ext uri="{9D8B030D-6E8A-4147-A177-3AD203B41FA5}">
                          <a16:colId xmlns:a16="http://schemas.microsoft.com/office/drawing/2014/main" val="2205983502"/>
                        </a:ext>
                      </a:extLst>
                    </a:gridCol>
                    <a:gridCol w="2679108">
                      <a:extLst>
                        <a:ext uri="{9D8B030D-6E8A-4147-A177-3AD203B41FA5}">
                          <a16:colId xmlns:a16="http://schemas.microsoft.com/office/drawing/2014/main" val="3811136257"/>
                        </a:ext>
                      </a:extLst>
                    </a:gridCol>
                    <a:gridCol w="2846552">
                      <a:extLst>
                        <a:ext uri="{9D8B030D-6E8A-4147-A177-3AD203B41FA5}">
                          <a16:colId xmlns:a16="http://schemas.microsoft.com/office/drawing/2014/main" val="1183804005"/>
                        </a:ext>
                      </a:extLst>
                    </a:gridCol>
                    <a:gridCol w="2679113">
                      <a:extLst>
                        <a:ext uri="{9D8B030D-6E8A-4147-A177-3AD203B41FA5}">
                          <a16:colId xmlns:a16="http://schemas.microsoft.com/office/drawing/2014/main" val="2448211447"/>
                        </a:ext>
                      </a:extLst>
                    </a:gridCol>
                  </a:tblGrid>
                  <a:tr h="475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Форма колебаний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Теория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ANSYS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Отклонения, %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4152884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1,2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0.4276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17559" t="-119697" r="-95075" b="-1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3.9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7143836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0.7278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17559" t="-219697" r="-95075" b="-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7.2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98167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1452265" y="6349484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184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80.userapi.com/impg/q-1OBThJLhFoIypRQXVt7otLnMY61eT6pRdmMw/NyXe6NTFaCw.jpg?size=308x490&amp;quality=96&amp;sign=dc5845f00ec9afc86044d611b3abe67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6" y="1003040"/>
            <a:ext cx="271542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9.userapi.com/impg/HI913OcoHmS2a6A-mM_lpRunIwEJG5izgDCCpQ/gqONm2HvjU0.jpg?size=286x466&amp;quality=96&amp;sign=801b4c340fbb23fd07b13fda96f008b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62" y="1013390"/>
            <a:ext cx="265133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6.userapi.com/impg/uHFBw-65n1WPlCcZmx3o8WGt-RJm5k2tsUiBDg/-Rm6h0PRTso.jpg?size=301x480&amp;quality=96&amp;sign=10b9736517107eb46c41ababb64cc469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95" y="1013390"/>
            <a:ext cx="2709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9616" y="610466"/>
            <a:ext cx="6731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Модальный анализ бака с жидкостью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02296" y="5145909"/>
                <a:ext cx="1425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3.2769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6" y="5145909"/>
                <a:ext cx="1425647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6742" y="5242010"/>
                <a:ext cx="1430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.3563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42" y="5242010"/>
                <a:ext cx="1430969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55846" y="5233698"/>
                <a:ext cx="1430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3.9399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846" y="5233698"/>
                <a:ext cx="1430969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34641" y="6076774"/>
            <a:ext cx="1094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мы видим, наличие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жидкости в резервуаре приводит к изменению собственных частот и форм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конструкции. Появляются более низкие  собственные частоты бака, а также частоты жидкости.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11</a:t>
            </a:r>
            <a:r>
              <a:rPr lang="en-US" sz="2400" dirty="0" smtClean="0"/>
              <a:t>/21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55553" y="5428335"/>
                <a:ext cx="26853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без жидкости 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7.0038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3" y="5428335"/>
                <a:ext cx="2685351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09000" y="5471234"/>
                <a:ext cx="2557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</a:rPr>
                        <m:t>без жидкости 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7.332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00" y="5471234"/>
                <a:ext cx="255711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969244" y="5539230"/>
                <a:ext cx="26853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</a:rPr>
                        <m:t>без жидкости 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8.6952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244" y="5539230"/>
                <a:ext cx="2685351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55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C48B8E-BBCE-4EA4-A8F6-B9E07F6E1C72}"/>
              </a:ext>
            </a:extLst>
          </p:cNvPr>
          <p:cNvSpPr txBox="1"/>
          <p:nvPr/>
        </p:nvSpPr>
        <p:spPr>
          <a:xfrm>
            <a:off x="3647728" y="506672"/>
            <a:ext cx="481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</a:rPr>
              <a:t>Методика </a:t>
            </a:r>
            <a:r>
              <a:rPr lang="ru-RU" sz="3200" dirty="0" err="1">
                <a:solidFill>
                  <a:schemeClr val="tx1"/>
                </a:solidFill>
                <a:effectLst/>
              </a:rPr>
              <a:t>Хаузнера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80575" y="6396335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12</a:t>
            </a:r>
            <a:r>
              <a:rPr lang="en-US" sz="2400" dirty="0" smtClean="0"/>
              <a:t>/21</a:t>
            </a:r>
            <a:endParaRPr lang="ru-RU" sz="24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9CDDEF2-87AF-4F34-B015-F9312C60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22" y="660768"/>
            <a:ext cx="3001185" cy="271928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F320978-BA21-4E1E-B251-A8B1E708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844824"/>
            <a:ext cx="4439545" cy="382825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1CC379E-5F24-43B0-91BA-554CF397E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3598002"/>
            <a:ext cx="3030015" cy="3155186"/>
          </a:xfrm>
          <a:prstGeom prst="rect">
            <a:avLst/>
          </a:prstGeom>
        </p:spPr>
      </p:pic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5A671E6-0554-4A9E-A9C5-4C7AF3C35702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 bwMode="auto">
          <a:xfrm flipV="1">
            <a:off x="4774905" y="2020409"/>
            <a:ext cx="3078117" cy="17385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AE5DEDDC-C736-4689-951B-85CE3E35FBFD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 bwMode="auto">
          <a:xfrm>
            <a:off x="4774905" y="3758954"/>
            <a:ext cx="3049287" cy="1416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A2A7A1-5C1C-42FA-BE49-C933757C91E3}"/>
                  </a:ext>
                </a:extLst>
              </p:cNvPr>
              <p:cNvSpPr txBox="1"/>
              <p:nvPr/>
            </p:nvSpPr>
            <p:spPr>
              <a:xfrm>
                <a:off x="5231904" y="2265804"/>
                <a:ext cx="1368152" cy="49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A2A7A1-5C1C-42FA-BE49-C933757C9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2265804"/>
                <a:ext cx="1368152" cy="499945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C1B40F-31EB-4FC5-B691-9BF299802721}"/>
                  </a:ext>
                </a:extLst>
              </p:cNvPr>
              <p:cNvSpPr txBox="1"/>
              <p:nvPr/>
            </p:nvSpPr>
            <p:spPr>
              <a:xfrm>
                <a:off x="4921760" y="4437943"/>
                <a:ext cx="1368152" cy="49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8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C1B40F-31EB-4FC5-B691-9BF299802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60" y="4437943"/>
                <a:ext cx="1368152" cy="499945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21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imgur.com/MdniyL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7" y="1327552"/>
            <a:ext cx="3452380" cy="5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.imgur.com/uv1QC9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04" y="1084310"/>
            <a:ext cx="4290848" cy="54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388AA3-57D1-4732-8484-127B39AC791C}"/>
                  </a:ext>
                </a:extLst>
              </p:cNvPr>
              <p:cNvSpPr txBox="1"/>
              <p:nvPr/>
            </p:nvSpPr>
            <p:spPr>
              <a:xfrm>
                <a:off x="3320455" y="6276282"/>
                <a:ext cx="1513262" cy="523220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effectLst/>
                          <a:latin typeface="Cambria Math" panose="02040503050406030204" pitchFamily="18" charset="0"/>
                        </a:rPr>
                        <m:t>Область </m:t>
                      </m:r>
                    </m:oMath>
                    <m:oMath xmlns:m="http://schemas.openxmlformats.org/officeDocument/2006/math">
                      <m:r>
                        <a:rPr lang="ru-RU" sz="1400" b="0" i="1" smtClean="0">
                          <a:effectLst/>
                          <a:latin typeface="Cambria Math" panose="02040503050406030204" pitchFamily="18" charset="0"/>
                        </a:rPr>
                        <m:t>закрепления</m:t>
                      </m:r>
                    </m:oMath>
                  </m:oMathPara>
                </a14:m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388AA3-57D1-4732-8484-127B39AC7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455" y="6276282"/>
                <a:ext cx="151326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>
            <a:stCxn id="4" idx="3"/>
          </p:cNvCxnSpPr>
          <p:nvPr/>
        </p:nvCxnSpPr>
        <p:spPr>
          <a:xfrm flipV="1">
            <a:off x="4833717" y="6079037"/>
            <a:ext cx="1136159" cy="458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712076" y="365125"/>
            <a:ext cx="10515600" cy="801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C424EB-5DC1-4917-9F42-74380F997DDA}"/>
                  </a:ext>
                </a:extLst>
              </p:cNvPr>
              <p:cNvSpPr txBox="1"/>
              <p:nvPr/>
            </p:nvSpPr>
            <p:spPr>
              <a:xfrm>
                <a:off x="6932645" y="4598087"/>
                <a:ext cx="624601" cy="524599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C424EB-5DC1-4917-9F42-74380F997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45" y="4598087"/>
                <a:ext cx="624601" cy="524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712E03-86CB-42E7-B9A5-4797A5846017}"/>
                  </a:ext>
                </a:extLst>
              </p:cNvPr>
              <p:cNvSpPr txBox="1"/>
              <p:nvPr/>
            </p:nvSpPr>
            <p:spPr>
              <a:xfrm>
                <a:off x="6932645" y="3427672"/>
                <a:ext cx="624601" cy="523220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712E03-86CB-42E7-B9A5-4797A5846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45" y="3427672"/>
                <a:ext cx="62460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EF767E-E8EB-4296-A95D-42E800C6164D}"/>
                  </a:ext>
                </a:extLst>
              </p:cNvPr>
              <p:cNvSpPr txBox="1"/>
              <p:nvPr/>
            </p:nvSpPr>
            <p:spPr>
              <a:xfrm>
                <a:off x="6940623" y="2443308"/>
                <a:ext cx="608647" cy="523220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EF767E-E8EB-4296-A95D-42E800C61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623" y="2443308"/>
                <a:ext cx="6086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flipH="1">
            <a:off x="5447928" y="4860387"/>
            <a:ext cx="1484717" cy="237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1"/>
          </p:cNvCxnSpPr>
          <p:nvPr/>
        </p:nvCxnSpPr>
        <p:spPr>
          <a:xfrm flipH="1" flipV="1">
            <a:off x="5447928" y="3630848"/>
            <a:ext cx="1484717" cy="584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>
            <a:off x="5447928" y="2704918"/>
            <a:ext cx="1492695" cy="3322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1739" y="519081"/>
            <a:ext cx="10417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Модель бака с описанием жидкости по методике </a:t>
            </a:r>
            <a:r>
              <a:rPr lang="ru-RU" sz="3200" dirty="0" err="1"/>
              <a:t>Хаузнера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CBC81A-835D-49CD-8793-205496D35CC5}"/>
                  </a:ext>
                </a:extLst>
              </p:cNvPr>
              <p:cNvSpPr txBox="1"/>
              <p:nvPr/>
            </p:nvSpPr>
            <p:spPr>
              <a:xfrm>
                <a:off x="7793131" y="5580093"/>
                <a:ext cx="2292951" cy="44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=92562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м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CBC81A-835D-49CD-8793-205496D35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1" y="5580093"/>
                <a:ext cx="2292951" cy="445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648BEDED-CED7-4DB8-9DED-6FDDDE4F142F}"/>
                  </a:ext>
                </a:extLst>
              </p:cNvPr>
              <p:cNvSpPr/>
              <p:nvPr/>
            </p:nvSpPr>
            <p:spPr>
              <a:xfrm>
                <a:off x="7793132" y="2881814"/>
                <a:ext cx="2578944" cy="48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 dirty="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1600" i="1" dirty="0" err="1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ф.д</m:t>
                        </m:r>
                        <m:r>
                          <a:rPr lang="ru-RU" sz="1600" i="1" dirty="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.</m:t>
                        </m:r>
                      </m:sub>
                    </m:sSub>
                    <m:r>
                      <a:rPr lang="en-US" sz="1600" i="1" dirty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 </m:t>
                    </m:r>
                    <m:r>
                      <a:rPr lang="ru-RU" sz="1600" i="1" dirty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ru-RU" sz="1600" i="1" dirty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 dirty="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ru-RU" sz="1600" i="1" dirty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 dirty="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 dirty="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 i="1" dirty="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600" i="1" dirty="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den>
                        </m:f>
                      </m:e>
                    </m:d>
                    <m:r>
                      <a:rPr lang="en-US" sz="1600" i="1" dirty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=2.75 </m:t>
                    </m:r>
                    <m:r>
                      <a:rPr lang="ru-RU" sz="1600" i="1" dirty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м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</a:rPr>
                  <a:t> </a:t>
                </a:r>
                <a:endParaRPr lang="ru-RU" sz="16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648BEDED-CED7-4DB8-9DED-6FDDDE4F1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2" y="2881814"/>
                <a:ext cx="2578944" cy="486159"/>
              </a:xfrm>
              <a:prstGeom prst="rect">
                <a:avLst/>
              </a:prstGeom>
              <a:blipFill>
                <a:blip r:embed="rId9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804ED58-061A-4179-8D87-1EC123AF08E4}"/>
                  </a:ext>
                </a:extLst>
              </p:cNvPr>
              <p:cNvSpPr/>
              <p:nvPr/>
            </p:nvSpPr>
            <p:spPr>
              <a:xfrm>
                <a:off x="7793131" y="1207846"/>
                <a:ext cx="3685453" cy="489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0.23∗</m:t>
                        </m:r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𝑡𝑔h</m:t>
                        </m:r>
                        <m:d>
                          <m:d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3.68∗</m:t>
                            </m:r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𝜉</m:t>
                        </m:r>
                      </m:den>
                    </m:f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=12923 </m:t>
                    </m:r>
                    <m:r>
                      <a:rPr lang="ru-RU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кг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</a:rPr>
                  <a:t> </a:t>
                </a:r>
                <a:endParaRPr lang="ru-RU" sz="16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804ED58-061A-4179-8D87-1EC123AF0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1" y="1207846"/>
                <a:ext cx="3685453" cy="489045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4B17305C-FFF4-4A67-8AFE-B6823D75F531}"/>
                  </a:ext>
                </a:extLst>
              </p:cNvPr>
              <p:cNvSpPr/>
              <p:nvPr/>
            </p:nvSpPr>
            <p:spPr>
              <a:xfrm>
                <a:off x="7793131" y="1756323"/>
                <a:ext cx="3685453" cy="527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2∗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ru-RU" sz="160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ru-RU" sz="160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𝑡𝑔h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2∗</m:t>
                            </m:r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=52244 </m:t>
                    </m:r>
                    <m:r>
                      <a:rPr lang="ru-RU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кг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</a:rPr>
                  <a:t> </a:t>
                </a:r>
                <a:endParaRPr lang="ru-RU" sz="16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4B17305C-FFF4-4A67-8AFE-B6823D75F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1" y="1756323"/>
                <a:ext cx="3685453" cy="527773"/>
              </a:xfrm>
              <a:prstGeom prst="rect">
                <a:avLst/>
              </a:prstGeom>
              <a:blipFill>
                <a:blip r:embed="rId11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325A5DBE-8BAD-4F27-88E1-01B7E5C94066}"/>
                  </a:ext>
                </a:extLst>
              </p:cNvPr>
              <p:cNvSpPr/>
              <p:nvPr/>
            </p:nvSpPr>
            <p:spPr>
              <a:xfrm>
                <a:off x="7793132" y="2336862"/>
                <a:ext cx="2729390" cy="48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60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den>
                        </m:f>
                      </m:e>
                    </m:d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=53996 </m:t>
                    </m:r>
                    <m:r>
                      <a:rPr lang="ru-RU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кг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</a:rPr>
                  <a:t> </a:t>
                </a:r>
                <a:endParaRPr lang="ru-RU" sz="16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325A5DBE-8BAD-4F27-88E1-01B7E5C94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2" y="2336862"/>
                <a:ext cx="2729390" cy="486159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7312F0D6-2F4F-4E87-95A5-16EAF5AA32F1}"/>
                  </a:ext>
                </a:extLst>
              </p:cNvPr>
              <p:cNvSpPr/>
              <p:nvPr/>
            </p:nvSpPr>
            <p:spPr>
              <a:xfrm>
                <a:off x="7793132" y="3426766"/>
                <a:ext cx="4105374" cy="489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h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𝑐h</m:t>
                            </m:r>
                            <m:d>
                              <m:d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3.68∗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ru-RU" sz="1600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3.68∗</m:t>
                            </m:r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∗</m:t>
                            </m:r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𝑠h</m:t>
                            </m:r>
                            <m:d>
                              <m:d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3.68∗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ru-RU" sz="1600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=2.553 </m:t>
                    </m:r>
                    <m:r>
                      <a:rPr lang="ru-RU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м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</a:rPr>
                  <a:t> </a:t>
                </a:r>
                <a:endParaRPr lang="ru-RU" sz="16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7312F0D6-2F4F-4E87-95A5-16EAF5AA3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2" y="3426766"/>
                <a:ext cx="4105374" cy="489749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F5B8A422-6158-4D09-84E3-061CC2F19EB4}"/>
                  </a:ext>
                </a:extLst>
              </p:cNvPr>
              <p:cNvSpPr/>
              <p:nvPr/>
            </p:nvSpPr>
            <p:spPr>
              <a:xfrm>
                <a:off x="7793132" y="3975694"/>
                <a:ext cx="4418612" cy="48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0.38∗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h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1+</m:t>
                        </m:r>
                        <m:r>
                          <a:rPr lang="en-US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𝛼</m:t>
                        </m:r>
                        <m:r>
                          <a:rPr lang="en-US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ru-RU" sz="1600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en-US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=1.425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F5B8A422-6158-4D09-84E3-061CC2F19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2" y="3975694"/>
                <a:ext cx="4418612" cy="486159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643E5513-8EAA-4110-8A2A-AC1DF18442EA}"/>
                  </a:ext>
                </a:extLst>
              </p:cNvPr>
              <p:cNvSpPr/>
              <p:nvPr/>
            </p:nvSpPr>
            <p:spPr>
              <a:xfrm>
                <a:off x="7793132" y="4520646"/>
                <a:ext cx="2596281" cy="48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160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600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den>
                        </m:f>
                      </m:e>
                    </m:d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=1.375 </m:t>
                    </m:r>
                    <m:r>
                      <a:rPr lang="ru-RU" sz="1600" i="1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м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643E5513-8EAA-4110-8A2A-AC1DF1844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2" y="4520646"/>
                <a:ext cx="2596281" cy="486159"/>
              </a:xfrm>
              <a:prstGeom prst="rect">
                <a:avLst/>
              </a:prstGeom>
              <a:blipFill>
                <a:blip r:embed="rId15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E733CA9A-7FC9-448B-B5AF-B8CC35ABF209}"/>
                  </a:ext>
                </a:extLst>
              </p:cNvPr>
              <p:cNvSpPr/>
              <p:nvPr/>
            </p:nvSpPr>
            <p:spPr>
              <a:xfrm>
                <a:off x="7793131" y="5065597"/>
                <a:ext cx="3685453" cy="441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3.68∗</m:t>
                        </m:r>
                        <m:r>
                          <a:rPr lang="en-US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en-US" sz="160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𝑡𝑔h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  <m:t>3.68∗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=7.16</m:t>
                    </m:r>
                    <m:r>
                      <a:rPr lang="ru-RU" sz="1600" b="0" i="0" smtClean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</a:rPr>
                  <a:t> </a:t>
                </a:r>
                <a:endParaRPr lang="ru-RU" sz="16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E733CA9A-7FC9-448B-B5AF-B8CC35ABF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1" y="5065597"/>
                <a:ext cx="3685453" cy="4417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5E60B2-731B-4A02-90B3-9F0D8FA8073E}"/>
                  </a:ext>
                </a:extLst>
              </p:cNvPr>
              <p:cNvSpPr txBox="1"/>
              <p:nvPr/>
            </p:nvSpPr>
            <p:spPr>
              <a:xfrm>
                <a:off x="7793132" y="6093624"/>
                <a:ext cx="2660216" cy="42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𝑎𝑛𝑎𝑙𝑦𝑡𝑖𝑐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=0.42</m:t>
                    </m:r>
                    <m:r>
                      <a:rPr lang="ru-RU" sz="1600" b="0" i="1" smtClean="0">
                        <a:solidFill>
                          <a:schemeClr val="tx2"/>
                        </a:solidFill>
                        <a:effectLst/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6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Гц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5E60B2-731B-4A02-90B3-9F0D8FA80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2" y="6093624"/>
                <a:ext cx="2660216" cy="422936"/>
              </a:xfrm>
              <a:prstGeom prst="rect">
                <a:avLst/>
              </a:prstGeom>
              <a:blipFill>
                <a:blip r:embed="rId1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13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193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imgur.com/gzcgDAh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r="24075"/>
          <a:stretch/>
        </p:blipFill>
        <p:spPr bwMode="auto">
          <a:xfrm>
            <a:off x="74439" y="1367342"/>
            <a:ext cx="2448273" cy="4419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7368" y="576103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собственная форма колебаний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5815" y="470287"/>
            <a:ext cx="884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 smtClean="0"/>
              <a:t>Модальный анализ на основе методики </a:t>
            </a:r>
            <a:r>
              <a:rPr lang="ru-RU" sz="3200" kern="0" dirty="0" err="1" smtClean="0"/>
              <a:t>Хаузнера</a:t>
            </a:r>
            <a:endParaRPr lang="ru-RU" sz="3200" kern="0" dirty="0"/>
          </a:p>
        </p:txBody>
      </p:sp>
      <p:pic>
        <p:nvPicPr>
          <p:cNvPr id="6" name="Picture 4" descr="https://i.imgur.com/KxOi6Y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14794"/>
          <a:stretch/>
        </p:blipFill>
        <p:spPr bwMode="auto">
          <a:xfrm>
            <a:off x="2657009" y="2107448"/>
            <a:ext cx="2952328" cy="33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9736" y="5813956"/>
                <a:ext cx="1226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0.42</m:t>
                    </m:r>
                  </m:oMath>
                </a14:m>
                <a:r>
                  <a:rPr lang="ru-RU" dirty="0" smtClean="0"/>
                  <a:t>6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736" y="5813956"/>
                <a:ext cx="1226874" cy="369332"/>
              </a:xfrm>
              <a:prstGeom prst="rect">
                <a:avLst/>
              </a:prstGeom>
              <a:blipFill>
                <a:blip r:embed="rId4"/>
                <a:stretch>
                  <a:fillRect l="-1485" t="-10000" r="-346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14</a:t>
            </a:r>
            <a:r>
              <a:rPr lang="en-US" sz="2400" dirty="0" smtClean="0"/>
              <a:t>/21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64120" y="106393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Исследование зависимости первой собственный частоты от относительной глубины резервуара.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6" y="3009203"/>
            <a:ext cx="5076978" cy="3752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270746" y="1703811"/>
            <a:ext cx="488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Аналитическое </a:t>
            </a:r>
            <a:r>
              <a:rPr lang="ru-RU" dirty="0"/>
              <a:t>выражение для первой частоты: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03876" y="2158952"/>
                <a:ext cx="266816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1.84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1.84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876" y="2158952"/>
                <a:ext cx="2668166" cy="818366"/>
              </a:xfrm>
              <a:prstGeom prst="rect">
                <a:avLst/>
              </a:prstGeom>
              <a:blipFill>
                <a:blip r:embed="rId6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19270" y="2283655"/>
                <a:ext cx="672685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270" y="2283655"/>
                <a:ext cx="672685" cy="5241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9095656" y="233875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latin typeface="+mj-lt"/>
              </a:rPr>
              <a:t>- относительная глубина резервуара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6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075158"/>
            <a:ext cx="8136904" cy="51319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566" y="548680"/>
            <a:ext cx="1185664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Синтезированная модель сейсмического воздействия СА-482</a:t>
            </a:r>
            <a:endParaRPr lang="ru-RU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87488" y="6279478"/>
                <a:ext cx="101824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Синтезированная </a:t>
                </a:r>
                <a:r>
                  <a:rPr lang="ru-RU" dirty="0" err="1" smtClean="0"/>
                  <a:t>акселерограмма</a:t>
                </a:r>
                <a:r>
                  <a:rPr lang="ru-RU" dirty="0" smtClean="0"/>
                  <a:t> и ее действительные спектры ответа 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fun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6279478"/>
                <a:ext cx="10182459" cy="369332"/>
              </a:xfrm>
              <a:prstGeom prst="rect">
                <a:avLst/>
              </a:prstGeom>
              <a:blipFill>
                <a:blip r:embed="rId3"/>
                <a:stretch>
                  <a:fillRect l="-47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15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483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300977" y="1631470"/>
                <a:ext cx="4238853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=0.866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𝜌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0.866</m:t>
                              </m:r>
                              <m:f>
                                <m:f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77" y="1631470"/>
                <a:ext cx="4238853" cy="650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286328" y="2292717"/>
                <a:ext cx="3404971" cy="93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с</m:t>
                          </m:r>
                        </m:sup>
                      </m:sSubSup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=0.375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с</m:t>
                          </m:r>
                        </m:sup>
                      </m:sSubSup>
                      <m:r>
                        <a:rPr lang="ru-RU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600" i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3.674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600" i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3.674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28" y="2292717"/>
                <a:ext cx="3404971" cy="933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244716" y="1178093"/>
            <a:ext cx="4293485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53975" lvl="0" indent="-342900" algn="just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Импульсивное и конвективное давление на стенки: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52584" y="63505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16</a:t>
            </a:r>
            <a:r>
              <a:rPr lang="en-US" sz="2000" dirty="0" smtClean="0"/>
              <a:t>/21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224870" y="3312733"/>
                <a:ext cx="4536504" cy="643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53975" lvl="0" indent="-342900" algn="just">
                  <a:lnSpc>
                    <a:spcPct val="112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Импульсивное и конвективное  </a:t>
                </a:r>
                <a:r>
                  <a:rPr lang="ru-RU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давление на днище сосуда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</m:oMath>
                </a14:m>
                <a:endPara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870" y="3312733"/>
                <a:ext cx="4536504" cy="643894"/>
              </a:xfrm>
              <a:prstGeom prst="rect">
                <a:avLst/>
              </a:prstGeom>
              <a:blipFill>
                <a:blip r:embed="rId4"/>
                <a:stretch>
                  <a:fillRect l="-672" t="-1887"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 descr="https://i.imgur.com/iO5R0nu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705019" y="814018"/>
            <a:ext cx="5891615" cy="2537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464152" y="3956627"/>
                <a:ext cx="3380733" cy="93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=0.866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ru-R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1.732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0.866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3956627"/>
                <a:ext cx="3380733" cy="931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509962" y="4930908"/>
                <a:ext cx="3306546" cy="1118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с</m:t>
                          </m:r>
                        </m:sup>
                      </m:sSubSup>
                      <m:d>
                        <m:dPr>
                          <m:ctrlP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=1.125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с</m:t>
                          </m:r>
                        </m:sup>
                      </m:sSubSup>
                      <m:r>
                        <a:rPr lang="ru-R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  <m:r>
                        <a:rPr lang="ru-RU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𝐷</m:t>
                                  </m:r>
                                </m:den>
                              </m:f>
                              <m:r>
                                <a:rPr lang="ru-RU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ru-RU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3.674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ru-RU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𝐷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962" y="4930908"/>
                <a:ext cx="3306546" cy="1118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250823" y="3203497"/>
            <a:ext cx="5292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Рассчитанные эпюры </a:t>
            </a:r>
            <a:r>
              <a:rPr lang="ru-RU" dirty="0"/>
              <a:t>гидродинамических давлений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3490930"/>
            <a:ext cx="3840799" cy="263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" y="3339780"/>
            <a:ext cx="3858615" cy="30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2804827" y="460648"/>
            <a:ext cx="7583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Расчетные эпюры гидродинамических давлений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57537" y="6119637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днище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71464" y="6319778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стенки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97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imgur.com/HVVuzc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44" y="1347079"/>
            <a:ext cx="3343823" cy="4465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5640" y="739041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Результаты по методике </a:t>
            </a:r>
            <a:r>
              <a:rPr lang="ru-RU" sz="3200" dirty="0" err="1" smtClean="0"/>
              <a:t>Хаузнера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35893" y="5952062"/>
            <a:ext cx="289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Распределение напряжений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33" y="1583335"/>
            <a:ext cx="5326380" cy="399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047899" y="5604542"/>
            <a:ext cx="479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напряжений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вдоль образующей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336" y="2132856"/>
            <a:ext cx="3719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расчетных напряжений рассматривается интенсивность напряжений от мембранной составляющей.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напряжения наблюдаются вблизи опоры и не превышают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25.608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МПа, что не превышает допускаемых напряжений.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17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423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6161" y="487240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kern="0" dirty="0" smtClean="0"/>
              <a:t>Методика Николаенко</a:t>
            </a:r>
            <a:endParaRPr lang="ru-RU" kern="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62436" y="2486173"/>
            <a:ext cx="10515600" cy="265176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 dirty="0" smtClean="0"/>
              <a:t>резервуар абсолютно жесткий;</a:t>
            </a:r>
          </a:p>
          <a:p>
            <a:r>
              <a:rPr lang="ru-RU" kern="0" dirty="0" smtClean="0"/>
              <a:t>жидкость, заполняющая резервуар, обладает вязкостью;</a:t>
            </a:r>
          </a:p>
          <a:p>
            <a:r>
              <a:rPr lang="ru-RU" kern="0" dirty="0" smtClean="0"/>
              <a:t>сейсмическое движение основания является случайным процессом по времени или</a:t>
            </a:r>
          </a:p>
          <a:p>
            <a:pPr marL="0" indent="0">
              <a:buNone/>
            </a:pPr>
            <a:r>
              <a:rPr lang="ru-RU" kern="0" dirty="0"/>
              <a:t> </a:t>
            </a:r>
            <a:r>
              <a:rPr lang="ru-RU" kern="0" dirty="0" smtClean="0"/>
              <a:t>    импульсивным;</a:t>
            </a:r>
          </a:p>
          <a:p>
            <a:r>
              <a:rPr lang="ru-RU" kern="0" dirty="0" smtClean="0"/>
              <a:t>рассматривается переходный процесс колебания жидкости в резервуаре и считается, что длительность землетрясения составляет 30 сек</a:t>
            </a:r>
          </a:p>
          <a:p>
            <a:r>
              <a:rPr lang="ru-RU" kern="0" dirty="0" smtClean="0"/>
              <a:t>рассматриваются горизонтальные движения резервуара.</a:t>
            </a:r>
          </a:p>
          <a:p>
            <a:endParaRPr lang="ru-RU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862436" y="1812803"/>
            <a:ext cx="1092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России вопросу сейсмостойкости резервуара посвящены работы Н.А. </a:t>
            </a:r>
            <a:r>
              <a:rPr lang="ru-RU" dirty="0" err="1" smtClean="0"/>
              <a:t>Николанко</a:t>
            </a:r>
            <a:r>
              <a:rPr lang="ru-RU" dirty="0" smtClean="0"/>
              <a:t>. Формулы в этой методике рассчитаны из следующих предположений: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36160" y="4869160"/>
                <a:ext cx="1058843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Весь расчет резервуара на сейсмическое воздействие разбит на три основных этапа: </a:t>
                </a:r>
                <a:endParaRPr lang="en-US" dirty="0" smtClean="0"/>
              </a:p>
              <a:p>
                <a:pPr marL="342900" indent="-342900">
                  <a:buAutoNum type="alphaUcParenR"/>
                </a:pPr>
                <a:r>
                  <a:rPr lang="ru-RU" dirty="0"/>
                  <a:t>О</a:t>
                </a:r>
                <a:r>
                  <a:rPr lang="ru-RU" dirty="0" smtClean="0"/>
                  <a:t>пределение </a:t>
                </a:r>
                <a:r>
                  <a:rPr lang="ru-RU" dirty="0"/>
                  <a:t>высоты волны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dirty="0"/>
                  <a:t>; </a:t>
                </a:r>
                <a:endParaRPr lang="en-US" dirty="0" smtClean="0"/>
              </a:p>
              <a:p>
                <a:pPr marL="342900" indent="-342900">
                  <a:buAutoNum type="alphaUcParenR"/>
                </a:pPr>
                <a:r>
                  <a:rPr lang="ru-RU" dirty="0"/>
                  <a:t>О</a:t>
                </a:r>
                <a:r>
                  <a:rPr lang="ru-RU" dirty="0" smtClean="0"/>
                  <a:t>пределение </a:t>
                </a:r>
                <a:r>
                  <a:rPr lang="ru-RU" dirty="0"/>
                  <a:t>гидродинамического давления</a:t>
                </a:r>
                <a:r>
                  <a:rPr lang="ru-RU" dirty="0" smtClean="0"/>
                  <a:t>;</a:t>
                </a:r>
                <a:endParaRPr lang="en-US" dirty="0" smtClean="0"/>
              </a:p>
              <a:p>
                <a:pPr marL="342900" indent="-342900">
                  <a:buAutoNum type="alphaUcParenR"/>
                </a:pPr>
                <a:r>
                  <a:rPr lang="ru-RU" dirty="0"/>
                  <a:t>Н</a:t>
                </a:r>
                <a:r>
                  <a:rPr lang="ru-RU" dirty="0" smtClean="0"/>
                  <a:t>ахождение </a:t>
                </a:r>
                <a:r>
                  <a:rPr lang="ru-RU" dirty="0"/>
                  <a:t>контурного давления на днище (для расчета фундамента под резервуар).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0" y="4869160"/>
                <a:ext cx="10588431" cy="1200329"/>
              </a:xfrm>
              <a:prstGeom prst="rect">
                <a:avLst/>
              </a:prstGeom>
              <a:blipFill>
                <a:blip r:embed="rId2"/>
                <a:stretch>
                  <a:fillRect l="-461" t="-3046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18</a:t>
            </a:r>
            <a:r>
              <a:rPr lang="en-US" sz="2400" dirty="0" smtClean="0"/>
              <a:t>/21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3353" y="6473667"/>
            <a:ext cx="12000656" cy="34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lvl="0" algn="ctr">
              <a:lnSpc>
                <a:spcPct val="112000"/>
              </a:lnSpc>
              <a:spcAft>
                <a:spcPts val="0"/>
              </a:spcAft>
            </a:pPr>
            <a:r>
              <a:rPr lang="ru-RU" sz="1600" dirty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Николаенко Н. А. Рекомендации по расчету резервуаров и газгольдеров на сейсмические </a:t>
            </a:r>
            <a:r>
              <a:rPr lang="ru-RU" sz="1600" dirty="0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воздействия, стр. 5</a:t>
            </a:r>
            <a:endParaRPr lang="ru-RU" sz="1400" dirty="0">
              <a:ln w="0"/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10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408" y="548680"/>
            <a:ext cx="10869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Модель бака с описанием жидкости по методике </a:t>
            </a:r>
            <a:r>
              <a:rPr lang="ru-RU" sz="3200" dirty="0" smtClean="0"/>
              <a:t>Николаенко</a:t>
            </a:r>
            <a:endParaRPr lang="ru-RU" sz="3200" dirty="0"/>
          </a:p>
        </p:txBody>
      </p:sp>
      <p:pic>
        <p:nvPicPr>
          <p:cNvPr id="3074" name="Picture 2" descr="https://i.imgur.com/1zTOtK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081001"/>
            <a:ext cx="2939546" cy="499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.imgur.com/uDKPvl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2712" r="17898" b="5095"/>
          <a:stretch/>
        </p:blipFill>
        <p:spPr bwMode="auto">
          <a:xfrm>
            <a:off x="8739364" y="1593932"/>
            <a:ext cx="3452636" cy="344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imgur.com/TVjOy2H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5010" r="16981" b="5010"/>
          <a:stretch/>
        </p:blipFill>
        <p:spPr bwMode="auto">
          <a:xfrm>
            <a:off x="5159896" y="1836138"/>
            <a:ext cx="3395065" cy="3310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68696" y="60212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Эпюры распределения гидродинамического давления жидкости в цилиндрическом резервуаре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7304" y="52075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Распределение деформаций и напряжений в резервуаре.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954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7768" y="836712"/>
            <a:ext cx="369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ea typeface="Calibri" panose="020F0502020204030204" pitchFamily="34" charset="0"/>
              </a:rPr>
              <a:t>Содержание работы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4716" y="1700808"/>
            <a:ext cx="1028790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Оглавление</a:t>
            </a:r>
          </a:p>
          <a:p>
            <a:r>
              <a:rPr lang="ru-RU" sz="2000" dirty="0"/>
              <a:t>1.	Введение	</a:t>
            </a:r>
          </a:p>
          <a:p>
            <a:r>
              <a:rPr lang="ru-RU" sz="2000" dirty="0"/>
              <a:t>2.	Линейно-спектральная теория сейсмостойкости	</a:t>
            </a:r>
          </a:p>
          <a:p>
            <a:r>
              <a:rPr lang="ru-RU" sz="2000" dirty="0" smtClean="0"/>
              <a:t>3</a:t>
            </a:r>
            <a:r>
              <a:rPr lang="ru-RU" sz="2000" dirty="0"/>
              <a:t>.	Синтезированная модель сейсмического воздействия СА-482	</a:t>
            </a:r>
          </a:p>
          <a:p>
            <a:r>
              <a:rPr lang="ru-RU" sz="2000" dirty="0"/>
              <a:t>4.	Методика </a:t>
            </a:r>
            <a:r>
              <a:rPr lang="ru-RU" sz="2000" dirty="0" err="1" smtClean="0"/>
              <a:t>Хаузнера</a:t>
            </a:r>
            <a:endParaRPr lang="ru-RU" sz="2000" dirty="0"/>
          </a:p>
          <a:p>
            <a:r>
              <a:rPr lang="ru-RU" sz="2000" dirty="0"/>
              <a:t>5.	Методика Н.А. </a:t>
            </a:r>
            <a:r>
              <a:rPr lang="ru-RU" sz="2000" dirty="0" smtClean="0"/>
              <a:t>Николаенко</a:t>
            </a:r>
            <a:endParaRPr lang="ru-RU" sz="2000" dirty="0"/>
          </a:p>
          <a:p>
            <a:r>
              <a:rPr lang="ru-RU" sz="2000" dirty="0"/>
              <a:t>6.	Расчет конструкций по линейно-спектральной теории </a:t>
            </a:r>
            <a:r>
              <a:rPr lang="ru-RU" sz="2000" dirty="0" smtClean="0"/>
              <a:t>сейсмостойкости</a:t>
            </a:r>
            <a:endParaRPr lang="ru-RU" sz="2000" dirty="0"/>
          </a:p>
          <a:p>
            <a:r>
              <a:rPr lang="ru-RU" sz="2000" dirty="0" smtClean="0"/>
              <a:t>7</a:t>
            </a:r>
            <a:r>
              <a:rPr lang="ru-RU" sz="2000" dirty="0"/>
              <a:t>.	Расчет по методике </a:t>
            </a:r>
            <a:r>
              <a:rPr lang="ru-RU" sz="2000" dirty="0" err="1" smtClean="0"/>
              <a:t>Хаузнера</a:t>
            </a:r>
            <a:endParaRPr lang="ru-RU" sz="2000" dirty="0"/>
          </a:p>
          <a:p>
            <a:r>
              <a:rPr lang="ru-RU" sz="2000" dirty="0"/>
              <a:t>8.	Проектировочный расчет конструктивных элементов резервуара	</a:t>
            </a:r>
          </a:p>
          <a:p>
            <a:r>
              <a:rPr lang="ru-RU" sz="2000" dirty="0"/>
              <a:t>9.	Модальный анализ бака с жидкостью в </a:t>
            </a:r>
            <a:r>
              <a:rPr lang="ru-RU" sz="2000" dirty="0" smtClean="0"/>
              <a:t>ANSYS</a:t>
            </a:r>
            <a:endParaRPr lang="ru-RU" sz="2000" dirty="0"/>
          </a:p>
          <a:p>
            <a:r>
              <a:rPr lang="ru-RU" sz="2000" dirty="0"/>
              <a:t>10.	Модальный анализ пустого </a:t>
            </a:r>
            <a:r>
              <a:rPr lang="ru-RU" sz="2000" dirty="0" smtClean="0"/>
              <a:t>резервуара</a:t>
            </a:r>
            <a:endParaRPr lang="ru-RU" sz="2000" dirty="0"/>
          </a:p>
          <a:p>
            <a:r>
              <a:rPr lang="ru-RU" sz="2000" dirty="0"/>
              <a:t>11.	</a:t>
            </a:r>
            <a:r>
              <a:rPr lang="ru-RU" sz="2000" dirty="0" smtClean="0"/>
              <a:t>Заключение	</a:t>
            </a:r>
            <a:endParaRPr lang="ru-RU" sz="2000" dirty="0"/>
          </a:p>
          <a:p>
            <a:r>
              <a:rPr lang="ru-RU" sz="2000" dirty="0"/>
              <a:t>Список использованных </a:t>
            </a:r>
            <a:r>
              <a:rPr lang="ru-RU" sz="2000" dirty="0" smtClean="0"/>
              <a:t>источников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639296-3EDA-4B67-A6C8-811860FF0657}" type="slidenum">
              <a:rPr lang="ru-RU" sz="2400" smtClean="0"/>
              <a:t>2</a:t>
            </a:fld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7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473987"/>
                  </p:ext>
                </p:extLst>
              </p:nvPr>
            </p:nvGraphicFramePr>
            <p:xfrm>
              <a:off x="1343472" y="1916832"/>
              <a:ext cx="9217020" cy="2651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2340">
                      <a:extLst>
                        <a:ext uri="{9D8B030D-6E8A-4147-A177-3AD203B41FA5}">
                          <a16:colId xmlns:a16="http://schemas.microsoft.com/office/drawing/2014/main" val="638619407"/>
                        </a:ext>
                      </a:extLst>
                    </a:gridCol>
                    <a:gridCol w="3072340">
                      <a:extLst>
                        <a:ext uri="{9D8B030D-6E8A-4147-A177-3AD203B41FA5}">
                          <a16:colId xmlns:a16="http://schemas.microsoft.com/office/drawing/2014/main" val="2717745800"/>
                        </a:ext>
                      </a:extLst>
                    </a:gridCol>
                    <a:gridCol w="3072340">
                      <a:extLst>
                        <a:ext uri="{9D8B030D-6E8A-4147-A177-3AD203B41FA5}">
                          <a16:colId xmlns:a16="http://schemas.microsoft.com/office/drawing/2014/main" val="1959194477"/>
                        </a:ext>
                      </a:extLst>
                    </a:gridCol>
                  </a:tblGrid>
                  <a:tr h="134010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Методика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Допускаемые напряжения, Мпа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</a:rPr>
                            <a:t>Расчетные значения напряжений, МПа</a:t>
                          </a:r>
                          <a:endParaRPr lang="ru-RU" sz="16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6028326"/>
                      </a:ext>
                    </a:extLst>
                  </a:tr>
                  <a:tr h="437096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ru-R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1120368"/>
                      </a:ext>
                    </a:extLst>
                  </a:tr>
                  <a:tr h="437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Методика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baseline="0" dirty="0" err="1" smtClean="0"/>
                            <a:t>Хаузнера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251</a:t>
                          </a:r>
                          <a:endParaRPr lang="ru-RU" sz="16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25.608</a:t>
                          </a:r>
                          <a:endParaRPr lang="ru-RU" i="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1485754"/>
                      </a:ext>
                    </a:extLst>
                  </a:tr>
                  <a:tr h="437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Методика Николаенко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251</a:t>
                          </a:r>
                          <a:endParaRPr lang="ru-RU" sz="16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23.873</a:t>
                          </a:r>
                          <a:endParaRPr lang="ru-RU" i="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896219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473987"/>
                  </p:ext>
                </p:extLst>
              </p:nvPr>
            </p:nvGraphicFramePr>
            <p:xfrm>
              <a:off x="1343472" y="1916832"/>
              <a:ext cx="9217020" cy="2651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2340">
                      <a:extLst>
                        <a:ext uri="{9D8B030D-6E8A-4147-A177-3AD203B41FA5}">
                          <a16:colId xmlns:a16="http://schemas.microsoft.com/office/drawing/2014/main" val="638619407"/>
                        </a:ext>
                      </a:extLst>
                    </a:gridCol>
                    <a:gridCol w="3072340">
                      <a:extLst>
                        <a:ext uri="{9D8B030D-6E8A-4147-A177-3AD203B41FA5}">
                          <a16:colId xmlns:a16="http://schemas.microsoft.com/office/drawing/2014/main" val="2717745800"/>
                        </a:ext>
                      </a:extLst>
                    </a:gridCol>
                    <a:gridCol w="3072340">
                      <a:extLst>
                        <a:ext uri="{9D8B030D-6E8A-4147-A177-3AD203B41FA5}">
                          <a16:colId xmlns:a16="http://schemas.microsoft.com/office/drawing/2014/main" val="1959194477"/>
                        </a:ext>
                      </a:extLst>
                    </a:gridCol>
                  </a:tblGrid>
                  <a:tr h="134010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Методика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Допускаемые напряжения, Мпа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</a:rPr>
                            <a:t>Расчетные значения напряжений, МПа</a:t>
                          </a:r>
                          <a:endParaRPr lang="ru-RU" sz="16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6028326"/>
                      </a:ext>
                    </a:extLst>
                  </a:tr>
                  <a:tr h="437096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06944" r="-100594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97" t="-306944" r="-794" b="-2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1120368"/>
                      </a:ext>
                    </a:extLst>
                  </a:tr>
                  <a:tr h="437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Методика</a:t>
                          </a:r>
                          <a:r>
                            <a:rPr lang="ru-RU" baseline="0" dirty="0" smtClean="0"/>
                            <a:t> </a:t>
                          </a:r>
                          <a:r>
                            <a:rPr lang="ru-RU" baseline="0" dirty="0" err="1" smtClean="0"/>
                            <a:t>Хаузнера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251</a:t>
                          </a:r>
                          <a:endParaRPr lang="ru-RU" sz="16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25.608</a:t>
                          </a:r>
                          <a:endParaRPr lang="ru-RU" i="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1485754"/>
                      </a:ext>
                    </a:extLst>
                  </a:tr>
                  <a:tr h="437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Методика Николаенко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251</a:t>
                          </a:r>
                          <a:endParaRPr lang="ru-RU" sz="16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23.873</a:t>
                          </a:r>
                          <a:endParaRPr lang="ru-RU" i="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896219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1931740" y="1124744"/>
            <a:ext cx="7771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Сравнение полученных </a:t>
            </a:r>
            <a:r>
              <a:rPr lang="ru-RU" sz="2800" dirty="0" smtClean="0"/>
              <a:t>мембранных напряжений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</a:t>
            </a:r>
            <a:r>
              <a:rPr lang="en-US" sz="2400" dirty="0" smtClean="0"/>
              <a:t>/21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5598" y="598122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 мы видим, разные постановки дали похожий результат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39646" y="5020810"/>
            <a:ext cx="855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</a:rPr>
              <a:t>Также посчитаны силы и моменты, действующие на опору:</a:t>
            </a:r>
            <a:r>
              <a:rPr lang="en-US" i="1" dirty="0" smtClean="0">
                <a:latin typeface="Times New Roman" panose="02020603050405020304" pitchFamily="18" charset="0"/>
              </a:rPr>
              <a:t> F=101 </a:t>
            </a:r>
            <a:r>
              <a:rPr lang="ru-RU" i="1" dirty="0" smtClean="0">
                <a:latin typeface="Times New Roman" panose="02020603050405020304" pitchFamily="18" charset="0"/>
              </a:rPr>
              <a:t>КН, </a:t>
            </a:r>
            <a:r>
              <a:rPr lang="en-US" i="1" dirty="0" smtClean="0">
                <a:latin typeface="Times New Roman" panose="02020603050405020304" pitchFamily="18" charset="0"/>
              </a:rPr>
              <a:t>M=278 </a:t>
            </a:r>
            <a:r>
              <a:rPr lang="ru-RU" i="1" dirty="0" smtClean="0">
                <a:latin typeface="Times New Roman" panose="02020603050405020304" pitchFamily="18" charset="0"/>
              </a:rPr>
              <a:t>Н*м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94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4706" y="904654"/>
            <a:ext cx="227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21</a:t>
            </a:r>
            <a:r>
              <a:rPr lang="en-US" sz="2400" dirty="0" smtClean="0"/>
              <a:t>/21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62938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Были исследованы методики решения задач напряженно-деформированного состояния резервуаров, содержащих жидкость, как с помощью специальных методик, так и с помощью МКЭ.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1624" y="2924944"/>
            <a:ext cx="5407762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Были проведены: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Модальный анализ пустого резервуара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Модальный анализ заполненного резервуара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Исследование методик учета жидкости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Определение напряжений в баке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7904" y="4789894"/>
            <a:ext cx="841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ходе работы было решено, что все рассмотренные методы достаточно хорошо описывают модель.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268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7768" y="3068960"/>
            <a:ext cx="4543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kern="0" dirty="0" smtClean="0"/>
              <a:t>Спасибо за внимание!</a:t>
            </a:r>
            <a:endParaRPr lang="ru-RU" sz="3600" kern="0" dirty="0"/>
          </a:p>
        </p:txBody>
      </p:sp>
    </p:spTree>
    <p:extLst>
      <p:ext uri="{BB962C8B-B14F-4D97-AF65-F5344CB8AC3E}">
        <p14:creationId xmlns:p14="http://schemas.microsoft.com/office/powerpoint/2010/main" val="60142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3520" y="539465"/>
            <a:ext cx="10659064" cy="7329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kern="0" dirty="0" smtClean="0"/>
              <a:t>Цель и задачи исследования</a:t>
            </a:r>
            <a:endParaRPr lang="ru-RU" sz="3200" kern="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93520" y="1988840"/>
            <a:ext cx="10515600" cy="21343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kern="0" dirty="0" smtClean="0"/>
              <a:t>Проведение модального анализа, поиск собственных частот и форм колебаний жидкости в резервуарах с жесткими стенками</a:t>
            </a:r>
          </a:p>
          <a:p>
            <a:r>
              <a:rPr lang="ru-RU" sz="2000" kern="0" dirty="0" smtClean="0"/>
              <a:t>Изучение и сравнение разных методов подхода к моделированию жидкости в резервуаре</a:t>
            </a:r>
          </a:p>
          <a:p>
            <a:r>
              <a:rPr lang="ru-RU" sz="2000" dirty="0"/>
              <a:t>А</a:t>
            </a:r>
            <a:r>
              <a:rPr lang="ru-RU" sz="2000" dirty="0" smtClean="0"/>
              <a:t>нализ </a:t>
            </a:r>
            <a:r>
              <a:rPr lang="ru-RU" sz="2000" dirty="0"/>
              <a:t>напряженно-деформированного состояния конструкции резервуара.</a:t>
            </a:r>
            <a:endParaRPr lang="ru-RU" sz="20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879615" y="1214208"/>
            <a:ext cx="1028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Общую цель можно определить как исследование и верификация методов расчета связанных </a:t>
            </a:r>
            <a:r>
              <a:rPr lang="ru-RU" dirty="0" err="1" smtClean="0"/>
              <a:t>гидроупругих</a:t>
            </a:r>
            <a:r>
              <a:rPr lang="ru-RU" dirty="0" smtClean="0"/>
              <a:t> колебаний резервуара с жидкостью с целью оценки резервуара на сейсмостойкость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5097" y="3413672"/>
            <a:ext cx="2612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Актуальность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34B9C1-1654-4D91-9392-CD34D2F8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139413"/>
            <a:ext cx="3470341" cy="21838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384221-27F8-413D-BA02-8F028814C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4122656"/>
            <a:ext cx="3024336" cy="22708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2B6E2F-68AC-4F42-A681-1A0556039882}"/>
              </a:ext>
            </a:extLst>
          </p:cNvPr>
          <p:cNvSpPr/>
          <p:nvPr/>
        </p:nvSpPr>
        <p:spPr>
          <a:xfrm>
            <a:off x="7285071" y="4658175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Проблема обеспечения прочности цилиндрических резервуаров для хранения нефтепродуктов имеет важное значение и является весьма актуальной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91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808" y="481367"/>
            <a:ext cx="3358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 smtClean="0"/>
              <a:t>Модельная задача</a:t>
            </a:r>
            <a:endParaRPr lang="ru-RU" sz="3200" kern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1344" y="929877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/>
              <a:t>Рассмотрим собственные частоты и формы цилиндрической оболочки, закрепленной на обоих </a:t>
            </a:r>
            <a:r>
              <a:rPr lang="ru-RU" kern="0" dirty="0" smtClean="0"/>
              <a:t>концах. </a:t>
            </a:r>
            <a:r>
              <a:rPr lang="en-US" kern="0" dirty="0" smtClean="0"/>
              <a:t>L=8</a:t>
            </a:r>
            <a:r>
              <a:rPr lang="ru-RU" kern="0" dirty="0" smtClean="0"/>
              <a:t> м, </a:t>
            </a:r>
            <a:r>
              <a:rPr lang="en-US" kern="0" dirty="0" smtClean="0"/>
              <a:t>h=6 </a:t>
            </a:r>
            <a:r>
              <a:rPr lang="ru-RU" kern="0" dirty="0" smtClean="0"/>
              <a:t>мм, </a:t>
            </a:r>
            <a:r>
              <a:rPr lang="en-US" kern="0" dirty="0" smtClean="0"/>
              <a:t>R=2.5 </a:t>
            </a:r>
            <a:r>
              <a:rPr lang="ru-RU" kern="0" dirty="0" smtClean="0"/>
              <a:t>м. Материал бака – конструкционная сталь.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5400" y="4904625"/>
            <a:ext cx="326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/>
              <a:t>Граничные условия на верхнюю и нижнюю грань: в заделке отсутствуют прогибы и невозможен поворот сечения </a:t>
            </a:r>
            <a:endParaRPr lang="ru-RU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6373" y="5075607"/>
                <a:ext cx="4090047" cy="896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=0;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73" y="5075607"/>
                <a:ext cx="4090047" cy="896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i.imgur.com/Mt3BsVJ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7093" r="2103"/>
          <a:stretch/>
        </p:blipFill>
        <p:spPr bwMode="auto">
          <a:xfrm>
            <a:off x="839416" y="2060847"/>
            <a:ext cx="3528392" cy="27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75986" y="2871575"/>
                <a:ext cx="6666761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986" y="2871575"/>
                <a:ext cx="6666761" cy="627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47929" y="1179476"/>
                <a:ext cx="6419226" cy="174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kern="0" dirty="0" smtClean="0"/>
                  <a:t>Пусть в качестве координат на срединной поверхности цилиндрической оболочки выбрана координата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ru-RU" kern="0" dirty="0" smtClean="0"/>
                  <a:t>вдоль образующей и длина дуги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ru-RU" kern="0" dirty="0" smtClean="0"/>
                  <a:t>в окружном направлении. </a:t>
                </a:r>
                <a:r>
                  <a:rPr lang="ru-RU" kern="0" dirty="0"/>
                  <a:t>Уравнения колебаний круговой цилиндрической оболочки в перемещениях имеют вид: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9" y="1179476"/>
                <a:ext cx="6419226" cy="1745468"/>
              </a:xfrm>
              <a:prstGeom prst="rect">
                <a:avLst/>
              </a:prstGeom>
              <a:blipFill>
                <a:blip r:embed="rId5"/>
                <a:stretch>
                  <a:fillRect l="-855" t="-1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972962" y="3580434"/>
                <a:ext cx="7272808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962" y="3580434"/>
                <a:ext cx="7272808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27848" y="4300759"/>
                <a:ext cx="7272808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4300759"/>
                <a:ext cx="7272808" cy="720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245114" y="6306780"/>
            <a:ext cx="12000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 А. Биргер, Я. Г. </a:t>
            </a:r>
            <a:r>
              <a:rPr lang="ru-RU" sz="1600" dirty="0" err="1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Пановко</a:t>
            </a:r>
            <a:r>
              <a:rPr lang="ru-RU" sz="1600" dirty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Прочность, устойчивость, колебания, Справочник в трех томах, Том 3, </a:t>
            </a:r>
            <a:r>
              <a:rPr lang="ru-RU" sz="1600" dirty="0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Москва, Машиностроение</a:t>
            </a:r>
            <a:r>
              <a:rPr lang="ru-RU" sz="1600" dirty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1968, стр. 437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1442" y="6451840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865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imgur.com/CAGHbi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913" y="1484784"/>
            <a:ext cx="2459903" cy="32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.imgur.com/kKfK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9" y="1510924"/>
            <a:ext cx="2168264" cy="31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 bwMode="auto">
          <a:xfrm>
            <a:off x="6854377" y="4485851"/>
            <a:ext cx="142821" cy="204195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>
            <a:off x="7323012" y="4498598"/>
            <a:ext cx="142821" cy="204195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 bwMode="auto">
          <a:xfrm>
            <a:off x="7813532" y="4485851"/>
            <a:ext cx="142821" cy="204195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8282167" y="4500835"/>
            <a:ext cx="142821" cy="204195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 bwMode="auto">
          <a:xfrm flipV="1">
            <a:off x="6925787" y="1341257"/>
            <a:ext cx="127877" cy="199369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 bwMode="auto">
          <a:xfrm flipV="1">
            <a:off x="7311088" y="1336289"/>
            <a:ext cx="127877" cy="199369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 bwMode="auto">
          <a:xfrm flipV="1">
            <a:off x="7810186" y="1338397"/>
            <a:ext cx="127877" cy="199369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 flipV="1">
            <a:off x="8265172" y="1336289"/>
            <a:ext cx="127877" cy="199369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8596" y="539751"/>
            <a:ext cx="3358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/>
              <a:t>Модельная задача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5072" y="1358546"/>
            <a:ext cx="5632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/>
              <a:t>Конечно-элементная постановка:</a:t>
            </a:r>
            <a:endParaRPr lang="ru-RU" kern="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547381"/>
              </p:ext>
            </p:extLst>
          </p:nvPr>
        </p:nvGraphicFramePr>
        <p:xfrm>
          <a:off x="6854377" y="5229200"/>
          <a:ext cx="4732687" cy="845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190">
                  <a:extLst>
                    <a:ext uri="{9D8B030D-6E8A-4147-A177-3AD203B41FA5}">
                      <a16:colId xmlns:a16="http://schemas.microsoft.com/office/drawing/2014/main" val="492347439"/>
                    </a:ext>
                  </a:extLst>
                </a:gridCol>
                <a:gridCol w="2144497">
                  <a:extLst>
                    <a:ext uri="{9D8B030D-6E8A-4147-A177-3AD203B41FA5}">
                      <a16:colId xmlns:a16="http://schemas.microsoft.com/office/drawing/2014/main" val="3754914458"/>
                    </a:ext>
                  </a:extLst>
                </a:gridCol>
              </a:tblGrid>
              <a:tr h="4795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элементов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узлов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86612"/>
                  </a:ext>
                </a:extLst>
              </a:tr>
              <a:tr h="3252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0773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5072" y="20504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kern="0" dirty="0"/>
              <a:t>Рассмотрим собственные частоты и формы цилиндрической оболочки, закрепленной на обоих концах. </a:t>
            </a:r>
            <a:r>
              <a:rPr lang="ru-RU" kern="0" dirty="0" smtClean="0"/>
              <a:t>Длина оболочки равна</a:t>
            </a:r>
            <a:r>
              <a:rPr lang="ru-RU" kern="0" dirty="0"/>
              <a:t> </a:t>
            </a:r>
            <a:r>
              <a:rPr lang="en-US" kern="0" dirty="0" smtClean="0"/>
              <a:t>8</a:t>
            </a:r>
            <a:r>
              <a:rPr lang="ru-RU" kern="0" dirty="0" smtClean="0"/>
              <a:t> </a:t>
            </a:r>
            <a:r>
              <a:rPr lang="ru-RU" kern="0" dirty="0"/>
              <a:t>м, </a:t>
            </a:r>
            <a:r>
              <a:rPr lang="ru-RU" kern="0" dirty="0" smtClean="0"/>
              <a:t>ее толщина </a:t>
            </a:r>
            <a:r>
              <a:rPr lang="en-US" kern="0" dirty="0" smtClean="0"/>
              <a:t>6 </a:t>
            </a:r>
            <a:r>
              <a:rPr lang="ru-RU" kern="0" dirty="0"/>
              <a:t>мм, </a:t>
            </a:r>
            <a:r>
              <a:rPr lang="ru-RU" kern="0" dirty="0" smtClean="0"/>
              <a:t>а радиус </a:t>
            </a:r>
            <a:r>
              <a:rPr lang="en-US" kern="0" dirty="0" smtClean="0"/>
              <a:t>2.5 </a:t>
            </a:r>
            <a:r>
              <a:rPr lang="ru-RU" kern="0" dirty="0"/>
              <a:t>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938" y="3227723"/>
            <a:ext cx="326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/>
              <a:t>Граничные условия на верхнюю и нижнюю грань: в заделке отсутствуют прогибы и невозможен поворот сечения </a:t>
            </a:r>
            <a:endParaRPr lang="ru-RU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61322" y="3419694"/>
                <a:ext cx="3814799" cy="88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=0;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322" y="3419694"/>
                <a:ext cx="3814799" cy="888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 bwMode="auto">
          <a:xfrm flipV="1">
            <a:off x="8807563" y="1336289"/>
            <a:ext cx="0" cy="34024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863081" y="1168742"/>
                <a:ext cx="1881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081" y="1168742"/>
                <a:ext cx="188128" cy="276999"/>
              </a:xfrm>
              <a:prstGeom prst="rect">
                <a:avLst/>
              </a:prstGeom>
              <a:blipFill>
                <a:blip r:embed="rId5"/>
                <a:stretch>
                  <a:fillRect l="-16129" r="-12903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11875" y="4759246"/>
            <a:ext cx="621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 оболочки – конструкционная сталь с параметрами: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7040" y="5247122"/>
                <a:ext cx="4173322" cy="472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=7850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0" y="5247122"/>
                <a:ext cx="4173322" cy="472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263352" y="5889860"/>
            <a:ext cx="329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Тип элемента бака – </a:t>
            </a:r>
            <a:r>
              <a:rPr lang="en-US" dirty="0" smtClean="0"/>
              <a:t>SHELL181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146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467882"/>
            <a:ext cx="10585176" cy="7963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kern="0" dirty="0" smtClean="0"/>
              <a:t>Расчет цилиндрической оболочки</a:t>
            </a:r>
            <a:endParaRPr lang="ru-RU" sz="32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3319389"/>
                  </p:ext>
                </p:extLst>
              </p:nvPr>
            </p:nvGraphicFramePr>
            <p:xfrm>
              <a:off x="119336" y="5085184"/>
              <a:ext cx="11712624" cy="168068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507851">
                      <a:extLst>
                        <a:ext uri="{9D8B030D-6E8A-4147-A177-3AD203B41FA5}">
                          <a16:colId xmlns:a16="http://schemas.microsoft.com/office/drawing/2014/main" val="4131797797"/>
                        </a:ext>
                      </a:extLst>
                    </a:gridCol>
                    <a:gridCol w="2679108">
                      <a:extLst>
                        <a:ext uri="{9D8B030D-6E8A-4147-A177-3AD203B41FA5}">
                          <a16:colId xmlns:a16="http://schemas.microsoft.com/office/drawing/2014/main" val="242932876"/>
                        </a:ext>
                      </a:extLst>
                    </a:gridCol>
                    <a:gridCol w="2846552">
                      <a:extLst>
                        <a:ext uri="{9D8B030D-6E8A-4147-A177-3AD203B41FA5}">
                          <a16:colId xmlns:a16="http://schemas.microsoft.com/office/drawing/2014/main" val="1923040348"/>
                        </a:ext>
                      </a:extLst>
                    </a:gridCol>
                    <a:gridCol w="2679113">
                      <a:extLst>
                        <a:ext uri="{9D8B030D-6E8A-4147-A177-3AD203B41FA5}">
                          <a16:colId xmlns:a16="http://schemas.microsoft.com/office/drawing/2014/main" val="1294445502"/>
                        </a:ext>
                      </a:extLst>
                    </a:gridCol>
                  </a:tblGrid>
                  <a:tr h="475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Форма колебаний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Теория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ANSYS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Отклонения, %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922208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1,2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17.687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17.652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4692777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18.805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8.786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1.1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0813234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5,6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19.1344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19.089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2.38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81748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3319389"/>
                  </p:ext>
                </p:extLst>
              </p:nvPr>
            </p:nvGraphicFramePr>
            <p:xfrm>
              <a:off x="119336" y="5085184"/>
              <a:ext cx="11712624" cy="168068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507851">
                      <a:extLst>
                        <a:ext uri="{9D8B030D-6E8A-4147-A177-3AD203B41FA5}">
                          <a16:colId xmlns:a16="http://schemas.microsoft.com/office/drawing/2014/main" val="4131797797"/>
                        </a:ext>
                      </a:extLst>
                    </a:gridCol>
                    <a:gridCol w="2679108">
                      <a:extLst>
                        <a:ext uri="{9D8B030D-6E8A-4147-A177-3AD203B41FA5}">
                          <a16:colId xmlns:a16="http://schemas.microsoft.com/office/drawing/2014/main" val="242932876"/>
                        </a:ext>
                      </a:extLst>
                    </a:gridCol>
                    <a:gridCol w="2846552">
                      <a:extLst>
                        <a:ext uri="{9D8B030D-6E8A-4147-A177-3AD203B41FA5}">
                          <a16:colId xmlns:a16="http://schemas.microsoft.com/office/drawing/2014/main" val="1923040348"/>
                        </a:ext>
                      </a:extLst>
                    </a:gridCol>
                    <a:gridCol w="2679113">
                      <a:extLst>
                        <a:ext uri="{9D8B030D-6E8A-4147-A177-3AD203B41FA5}">
                          <a16:colId xmlns:a16="http://schemas.microsoft.com/office/drawing/2014/main" val="1294445502"/>
                        </a:ext>
                      </a:extLst>
                    </a:gridCol>
                  </a:tblGrid>
                  <a:tr h="475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Форма колебаний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Теория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ANSYS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Отклонения, %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922208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1,2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17.687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7559" t="-119697" r="-95289" b="-2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4692777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18.805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7559" t="-219697" r="-95289" b="-1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1.1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0813234"/>
                      </a:ext>
                    </a:extLst>
                  </a:tr>
                  <a:tr h="401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5,6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19.1344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7559" t="-319697" r="-95289" b="-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2.38</a:t>
                          </a:r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81748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122" name="Picture 2" descr="https://i.imgur.com/YOg05SQ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r="8662"/>
          <a:stretch/>
        </p:blipFill>
        <p:spPr bwMode="auto">
          <a:xfrm>
            <a:off x="156304" y="1842431"/>
            <a:ext cx="20151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imgur.com/7Gm8VD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r="6872"/>
          <a:stretch/>
        </p:blipFill>
        <p:spPr bwMode="auto">
          <a:xfrm>
            <a:off x="4274610" y="1884610"/>
            <a:ext cx="1936224" cy="315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imgur.com/gsKnlA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15" y="1785262"/>
            <a:ext cx="2000005" cy="32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imgur.com/pkyyRS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r="5619"/>
          <a:stretch/>
        </p:blipFill>
        <p:spPr bwMode="auto">
          <a:xfrm>
            <a:off x="2151016" y="2346383"/>
            <a:ext cx="2088233" cy="22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imgur.com/5BVSij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28" y="2356321"/>
            <a:ext cx="1992157" cy="19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.imgur.com/31ySzy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610" y="2364323"/>
            <a:ext cx="2008389" cy="21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7368" y="1171436"/>
            <a:ext cx="1142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/>
              <a:t>Рассмотрим собственные формы колебаний оболочки, в том числе вид сверху. Сравним результаты с аналитическим решением.</a:t>
            </a:r>
            <a:endParaRPr lang="ru-RU" kern="0" dirty="0"/>
          </a:p>
        </p:txBody>
      </p:sp>
      <p:sp>
        <p:nvSpPr>
          <p:cNvPr id="17" name="TextBox 16"/>
          <p:cNvSpPr txBox="1"/>
          <p:nvPr/>
        </p:nvSpPr>
        <p:spPr>
          <a:xfrm>
            <a:off x="11568608" y="6348748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172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8852" y="441623"/>
            <a:ext cx="8707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 smtClean="0"/>
              <a:t>Модальный анализ цилиндрического резервуара</a:t>
            </a:r>
            <a:endParaRPr lang="ru-RU" sz="32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2279" y="991606"/>
            <a:ext cx="11482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/>
              <a:t>Рассмотрим собственные частоты и формы колебаний бака без жидкости под действием силы тяжести. Высота оболочки – 8м, радиус – 2.5 м, толщина стенки – 6 мм.</a:t>
            </a:r>
            <a:endParaRPr lang="ru-RU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570" y="1681557"/>
            <a:ext cx="2192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/>
              <a:t>Граничные условия: </a:t>
            </a:r>
            <a:endParaRPr lang="ru-RU" kern="0" dirty="0"/>
          </a:p>
        </p:txBody>
      </p:sp>
      <p:pic>
        <p:nvPicPr>
          <p:cNvPr id="4" name="Picture 2" descr="https://i.imgur.com/CAGHbi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275" y="1572898"/>
            <a:ext cx="2623357" cy="34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imgur.com/kKfK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19" y="1687743"/>
            <a:ext cx="2168264" cy="31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 bwMode="auto">
          <a:xfrm>
            <a:off x="6868282" y="4681636"/>
            <a:ext cx="142821" cy="204195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 bwMode="auto">
          <a:xfrm>
            <a:off x="7336917" y="4694383"/>
            <a:ext cx="142821" cy="204195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 bwMode="auto">
          <a:xfrm>
            <a:off x="7827437" y="4681636"/>
            <a:ext cx="142821" cy="204195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 bwMode="auto">
          <a:xfrm>
            <a:off x="8296072" y="4696620"/>
            <a:ext cx="142821" cy="204195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77216" y="1532506"/>
                <a:ext cx="4552090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=0: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=0;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16" y="1532506"/>
                <a:ext cx="4552090" cy="619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8432" y="2100423"/>
            <a:ext cx="572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 бака – конструкционная сталь с параметрами: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8432" y="2479291"/>
                <a:ext cx="4173322" cy="472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=7850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32" y="2479291"/>
                <a:ext cx="4173322" cy="472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2200843" y="2552026"/>
            <a:ext cx="4742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kern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6762" y="2925184"/>
            <a:ext cx="329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Тип элемента бака – </a:t>
            </a:r>
            <a:r>
              <a:rPr lang="en-US" dirty="0" smtClean="0"/>
              <a:t>SHELL181</a:t>
            </a:r>
            <a:endParaRPr lang="ru-RU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58480"/>
              </p:ext>
            </p:extLst>
          </p:nvPr>
        </p:nvGraphicFramePr>
        <p:xfrm>
          <a:off x="6757097" y="5235933"/>
          <a:ext cx="4732687" cy="845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190">
                  <a:extLst>
                    <a:ext uri="{9D8B030D-6E8A-4147-A177-3AD203B41FA5}">
                      <a16:colId xmlns:a16="http://schemas.microsoft.com/office/drawing/2014/main" val="492347439"/>
                    </a:ext>
                  </a:extLst>
                </a:gridCol>
                <a:gridCol w="2144497">
                  <a:extLst>
                    <a:ext uri="{9D8B030D-6E8A-4147-A177-3AD203B41FA5}">
                      <a16:colId xmlns:a16="http://schemas.microsoft.com/office/drawing/2014/main" val="3754914458"/>
                    </a:ext>
                  </a:extLst>
                </a:gridCol>
              </a:tblGrid>
              <a:tr h="4795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элементов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узлов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86612"/>
                  </a:ext>
                </a:extLst>
              </a:tr>
              <a:tr h="3252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0773"/>
                  </a:ext>
                </a:extLst>
              </a:tr>
            </a:tbl>
          </a:graphicData>
        </a:graphic>
      </p:graphicFrame>
      <p:pic>
        <p:nvPicPr>
          <p:cNvPr id="33" name="Picture 2" descr="https://i.imgur.com/pkhTfN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7933" b="4340"/>
          <a:stretch/>
        </p:blipFill>
        <p:spPr bwMode="auto">
          <a:xfrm>
            <a:off x="222216" y="3203825"/>
            <a:ext cx="198822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i.imgur.com/8ZbZzcd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r="12902"/>
          <a:stretch/>
        </p:blipFill>
        <p:spPr bwMode="auto">
          <a:xfrm>
            <a:off x="2108390" y="3202294"/>
            <a:ext cx="186335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i.imgur.com/ND97kNY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/>
          <a:stretch/>
        </p:blipFill>
        <p:spPr bwMode="auto">
          <a:xfrm>
            <a:off x="4072247" y="3156875"/>
            <a:ext cx="217052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7146" y="6414317"/>
                <a:ext cx="1420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=7.0038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6" y="6414317"/>
                <a:ext cx="1420837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99555" y="6396875"/>
                <a:ext cx="1297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.332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55" y="6396875"/>
                <a:ext cx="1297919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58231" y="6414317"/>
                <a:ext cx="1426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8.6952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231" y="6414317"/>
                <a:ext cx="1426160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  <a:r>
              <a:rPr lang="en-US" sz="2400" dirty="0" smtClean="0"/>
              <a:t>/21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041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CE5CAC-4F8C-4D97-8633-4DD386D24EA0}"/>
                  </a:ext>
                </a:extLst>
              </p:cNvPr>
              <p:cNvSpPr txBox="1"/>
              <p:nvPr/>
            </p:nvSpPr>
            <p:spPr>
              <a:xfrm>
                <a:off x="80848" y="4961085"/>
                <a:ext cx="41764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tx2"/>
                    </a:solidFill>
                    <a:effectLst/>
                  </a:rPr>
                  <a:t>Основные параметры бака:</a:t>
                </a:r>
              </a:p>
              <a:p>
                <a:pPr algn="ctr"/>
                <a:r>
                  <a:rPr lang="en-US" sz="2000" dirty="0" smtClean="0">
                    <a:solidFill>
                      <a:schemeClr val="tx2"/>
                    </a:solidFill>
                    <a:effectLst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 = 2.5 м; </m:t>
                    </m:r>
                    <m:r>
                      <a:rPr lang="en-US" sz="2000" b="0" i="1" dirty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=6.5</m:t>
                    </m:r>
                    <m:r>
                      <a:rPr lang="ru-RU" sz="2000" b="0" i="1" smtClean="0">
                        <a:solidFill>
                          <a:schemeClr val="tx2"/>
                        </a:solidFill>
                        <a:effectLst/>
                        <a:latin typeface="Cambria Math"/>
                      </a:rPr>
                      <m:t>; </m:t>
                    </m:r>
                  </m:oMath>
                </a14:m>
                <a:endParaRPr lang="en-US" sz="2000" i="1" dirty="0" smtClean="0">
                  <a:solidFill>
                    <a:schemeClr val="tx2"/>
                  </a:solidFill>
                  <a:effectLst/>
                  <a:latin typeface="Cambria Math"/>
                  <a:ea typeface="Cambria Math" panose="02040503050406030204" pitchFamily="18" charset="0"/>
                </a:endParaRPr>
              </a:p>
              <a:p>
                <a:pPr algn="ctr"/>
                <a:r>
                  <a:rPr lang="ru-RU" sz="2000" dirty="0" smtClean="0">
                    <a:solidFill>
                      <a:schemeClr val="tx2"/>
                    </a:solidFill>
                    <a:effectLst/>
                  </a:rPr>
                  <a:t>Высота резервуара – 8 м, толщина стенки – 6 мм.</a:t>
                </a:r>
                <a:endParaRPr lang="ru-RU" sz="20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CE5CAC-4F8C-4D97-8633-4DD386D24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8" y="4961085"/>
                <a:ext cx="4176464" cy="1323439"/>
              </a:xfrm>
              <a:prstGeom prst="rect">
                <a:avLst/>
              </a:prstGeom>
              <a:blipFill>
                <a:blip r:embed="rId2"/>
                <a:stretch>
                  <a:fillRect t="-2765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C48B8E-BBCE-4EA4-A8F6-B9E07F6E1C72}"/>
              </a:ext>
            </a:extLst>
          </p:cNvPr>
          <p:cNvSpPr txBox="1"/>
          <p:nvPr/>
        </p:nvSpPr>
        <p:spPr>
          <a:xfrm>
            <a:off x="1393693" y="455789"/>
            <a:ext cx="1130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effectLst/>
              </a:rPr>
              <a:t>Модальный анализ бака с жидкостью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073873"/>
                  </p:ext>
                </p:extLst>
              </p:nvPr>
            </p:nvGraphicFramePr>
            <p:xfrm>
              <a:off x="4753606" y="2725668"/>
              <a:ext cx="6631376" cy="2005386"/>
            </p:xfrm>
            <a:graphic>
              <a:graphicData uri="http://schemas.openxmlformats.org/drawingml/2006/table">
                <a:tbl>
                  <a:tblPr firstRow="1" firstCol="1" bandRow="1">
                    <a:tableStyleId>{72833802-FEF1-4C79-8D5D-14CF1EAF98D9}</a:tableStyleId>
                  </a:tblPr>
                  <a:tblGrid>
                    <a:gridCol w="1505809">
                      <a:extLst>
                        <a:ext uri="{9D8B030D-6E8A-4147-A177-3AD203B41FA5}">
                          <a16:colId xmlns:a16="http://schemas.microsoft.com/office/drawing/2014/main" val="3780019689"/>
                        </a:ext>
                      </a:extLst>
                    </a:gridCol>
                    <a:gridCol w="1397946">
                      <a:extLst>
                        <a:ext uri="{9D8B030D-6E8A-4147-A177-3AD203B41FA5}">
                          <a16:colId xmlns:a16="http://schemas.microsoft.com/office/drawing/2014/main" val="1133128495"/>
                        </a:ext>
                      </a:extLst>
                    </a:gridCol>
                    <a:gridCol w="1619347">
                      <a:extLst>
                        <a:ext uri="{9D8B030D-6E8A-4147-A177-3AD203B41FA5}">
                          <a16:colId xmlns:a16="http://schemas.microsoft.com/office/drawing/2014/main" val="4009871863"/>
                        </a:ext>
                      </a:extLst>
                    </a:gridCol>
                    <a:gridCol w="2108274">
                      <a:extLst>
                        <a:ext uri="{9D8B030D-6E8A-4147-A177-3AD203B41FA5}">
                          <a16:colId xmlns:a16="http://schemas.microsoft.com/office/drawing/2014/main" val="3222706769"/>
                        </a:ext>
                      </a:extLst>
                    </a:gridCol>
                  </a:tblGrid>
                  <a:tr h="354629">
                    <a:tc>
                      <a:txBody>
                        <a:bodyPr/>
                        <a:lstStyle/>
                        <a:p>
                          <a:pPr marL="114935" marR="53975" indent="-698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, МПа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14935" marR="53975" indent="-698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, МПа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547370" marR="504190" indent="-698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, Г</m:t>
                                </m:r>
                                <m:r>
                                  <a:rPr lang="ru-RU" sz="14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547370" marR="504190" indent="-698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, кг/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1380004"/>
                      </a:ext>
                    </a:extLst>
                  </a:tr>
                  <a:tr h="316118">
                    <a:tc>
                      <a:txBody>
                        <a:bodyPr/>
                        <a:lstStyle/>
                        <a:p>
                          <a:pPr marL="114935" marR="53975" indent="-698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460</a:t>
                          </a:r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14935" marR="53975" indent="-698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250</a:t>
                          </a:r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547370" marR="504190" indent="-698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200</a:t>
                          </a:r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547370" marR="504190" indent="-698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7850</a:t>
                          </a:r>
                          <a:endParaRPr lang="ru-RU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7416245"/>
                      </a:ext>
                    </a:extLst>
                  </a:tr>
                  <a:tr h="1326317">
                    <a:tc gridSpan="4">
                      <a:txBody>
                        <a:bodyPr/>
                        <a:lstStyle/>
                        <a:p>
                          <a:pPr marL="114935" marR="53975" indent="-698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 минимальное значение временного сопротивления при расчетной температуре</a:t>
                          </a:r>
                        </a:p>
                        <a:p>
                          <a:pPr marL="114935" marR="53975" indent="-698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 минимальное значение предела текучести при расчетной температуре</a:t>
                          </a:r>
                        </a:p>
                        <a:p>
                          <a:pPr marL="114935" marR="53975" indent="-698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 модуль упругости при расчетной температуре</a:t>
                          </a:r>
                        </a:p>
                        <a:p>
                          <a:pPr marL="114935" marR="53975" indent="-698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 плотность</a:t>
                          </a:r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95654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073873"/>
                  </p:ext>
                </p:extLst>
              </p:nvPr>
            </p:nvGraphicFramePr>
            <p:xfrm>
              <a:off x="4753606" y="2725668"/>
              <a:ext cx="6631376" cy="2005386"/>
            </p:xfrm>
            <a:graphic>
              <a:graphicData uri="http://schemas.openxmlformats.org/drawingml/2006/table">
                <a:tbl>
                  <a:tblPr firstRow="1" firstCol="1" bandRow="1">
                    <a:tableStyleId>{72833802-FEF1-4C79-8D5D-14CF1EAF98D9}</a:tableStyleId>
                  </a:tblPr>
                  <a:tblGrid>
                    <a:gridCol w="1505809">
                      <a:extLst>
                        <a:ext uri="{9D8B030D-6E8A-4147-A177-3AD203B41FA5}">
                          <a16:colId xmlns:a16="http://schemas.microsoft.com/office/drawing/2014/main" val="3780019689"/>
                        </a:ext>
                      </a:extLst>
                    </a:gridCol>
                    <a:gridCol w="1397946">
                      <a:extLst>
                        <a:ext uri="{9D8B030D-6E8A-4147-A177-3AD203B41FA5}">
                          <a16:colId xmlns:a16="http://schemas.microsoft.com/office/drawing/2014/main" val="1133128495"/>
                        </a:ext>
                      </a:extLst>
                    </a:gridCol>
                    <a:gridCol w="1619347">
                      <a:extLst>
                        <a:ext uri="{9D8B030D-6E8A-4147-A177-3AD203B41FA5}">
                          <a16:colId xmlns:a16="http://schemas.microsoft.com/office/drawing/2014/main" val="4009871863"/>
                        </a:ext>
                      </a:extLst>
                    </a:gridCol>
                    <a:gridCol w="2108274">
                      <a:extLst>
                        <a:ext uri="{9D8B030D-6E8A-4147-A177-3AD203B41FA5}">
                          <a16:colId xmlns:a16="http://schemas.microsoft.com/office/drawing/2014/main" val="3222706769"/>
                        </a:ext>
                      </a:extLst>
                    </a:gridCol>
                  </a:tblGrid>
                  <a:tr h="3590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1695" r="-341700" b="-4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7391" t="-1695" r="-266957" b="-4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9323" t="-1695" r="-130827" b="-4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4740" t="-1695" r="-578" b="-4610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13800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114935" marR="53975" indent="-698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460</a:t>
                          </a:r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14935" marR="53975" indent="-698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250</a:t>
                          </a:r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547370" marR="504190" indent="-698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200</a:t>
                          </a:r>
                          <a:endParaRPr lang="ru-RU" sz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547370" marR="504190" indent="-698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7850</a:t>
                          </a:r>
                          <a:endParaRPr lang="ru-RU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7416245"/>
                      </a:ext>
                    </a:extLst>
                  </a:tr>
                  <a:tr h="1326317"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51835" r="-184" b="-4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95654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Прямоугольник 8"/>
          <p:cNvSpPr/>
          <p:nvPr/>
        </p:nvSpPr>
        <p:spPr>
          <a:xfrm>
            <a:off x="4746591" y="2340676"/>
            <a:ext cx="47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Вертикальный резервуар изготовлен из стали.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727847" y="5629193"/>
                <a:ext cx="734481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Вертикальный резервуар относится к II категорий сейсмостойкости. Допускаемые напряжения рассчитаны в соответствии с ПНАЭ Г-7-002-86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1,5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>
                        <a:latin typeface="Cambria Math" panose="02040503050406030204" pitchFamily="18" charset="0"/>
                      </a:rPr>
                      <m:t>𝜎</m:t>
                    </m:r>
                    <m:r>
                      <a:rPr lang="ru-RU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=251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МПа.</a:t>
                </a:r>
                <a:endPara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7" y="5629193"/>
                <a:ext cx="7344817" cy="1200329"/>
              </a:xfrm>
              <a:prstGeom prst="rect">
                <a:avLst/>
              </a:prstGeom>
              <a:blipFill>
                <a:blip r:embed="rId4"/>
                <a:stretch>
                  <a:fillRect l="-748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753606" y="4746714"/>
            <a:ext cx="444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жидкости – вода с параметрами: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706600" y="5116046"/>
                <a:ext cx="5215082" cy="566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=8.9∗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Па∗с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600" y="5116046"/>
                <a:ext cx="5215082" cy="566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r>
              <a:rPr lang="en-US" sz="2400" dirty="0" smtClean="0"/>
              <a:t>/21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746591" y="1247486"/>
                <a:ext cx="4780732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Уравнение Лапласа: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591" y="1247486"/>
                <a:ext cx="4780732" cy="524182"/>
              </a:xfrm>
              <a:prstGeom prst="rect">
                <a:avLst/>
              </a:prstGeom>
              <a:blipFill>
                <a:blip r:embed="rId6"/>
                <a:stretch>
                  <a:fillRect l="-1148"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sun9-6.userapi.com/impg/AhqjwVGs9gHBnk3XbxpAB2Q9KBCyDDTKd_gQAA/bbLAcEwt6o0.jpg?size=187x219&amp;quality=96&amp;sign=1588825c1be1cc30e735796d96f3c4e9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122684"/>
            <a:ext cx="3132113" cy="36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732383" y="1814359"/>
                <a:ext cx="5514074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Граничные условия: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при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83" y="1814359"/>
                <a:ext cx="5514074" cy="524182"/>
              </a:xfrm>
              <a:prstGeom prst="rect">
                <a:avLst/>
              </a:prstGeom>
              <a:blipFill>
                <a:blip r:embed="rId8"/>
                <a:stretch>
                  <a:fillRect l="-884"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63353" y="6473667"/>
            <a:ext cx="12000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Кочин</a:t>
            </a:r>
            <a:r>
              <a:rPr lang="ru-RU" sz="1600" dirty="0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Н.Е., </a:t>
            </a:r>
            <a:r>
              <a:rPr lang="ru-RU" sz="1600" dirty="0" err="1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Кибель</a:t>
            </a:r>
            <a:r>
              <a:rPr lang="ru-RU" sz="1600" dirty="0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И.А., Розе И.В., Теоретическая механика Часть 1, 1963, </a:t>
            </a:r>
            <a:r>
              <a:rPr lang="ru-RU" sz="1600" dirty="0" err="1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</a:t>
            </a:r>
            <a:r>
              <a:rPr lang="ru-RU" sz="1600" dirty="0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489</a:t>
            </a:r>
            <a:endParaRPr lang="ru-RU" sz="1600" dirty="0">
              <a:ln w="0"/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88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imgur.com/wVAUmJ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60" y="1131292"/>
            <a:ext cx="3454418" cy="53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4" idx="2"/>
          </p:cNvCxnSpPr>
          <p:nvPr/>
        </p:nvCxnSpPr>
        <p:spPr bwMode="auto">
          <a:xfrm flipH="1">
            <a:off x="5447928" y="1591754"/>
            <a:ext cx="1893711" cy="91286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CE5CAC-4F8C-4D97-8633-4DD386D24EA0}"/>
              </a:ext>
            </a:extLst>
          </p:cNvPr>
          <p:cNvSpPr txBox="1"/>
          <p:nvPr/>
        </p:nvSpPr>
        <p:spPr>
          <a:xfrm>
            <a:off x="6405535" y="1314755"/>
            <a:ext cx="187220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effectLst/>
                <a:latin typeface="+mn-lt"/>
              </a:rPr>
              <a:t>Свободная поверхность</a:t>
            </a:r>
          </a:p>
        </p:txBody>
      </p:sp>
      <p:cxnSp>
        <p:nvCxnSpPr>
          <p:cNvPr id="5" name="Прямая со стрелкой 4"/>
          <p:cNvCxnSpPr>
            <a:stCxn id="6" idx="3"/>
          </p:cNvCxnSpPr>
          <p:nvPr/>
        </p:nvCxnSpPr>
        <p:spPr bwMode="auto">
          <a:xfrm flipH="1" flipV="1">
            <a:off x="4511824" y="5869880"/>
            <a:ext cx="506135" cy="4761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CE5CAC-4F8C-4D97-8633-4DD386D24EA0}"/>
              </a:ext>
            </a:extLst>
          </p:cNvPr>
          <p:cNvSpPr txBox="1"/>
          <p:nvPr/>
        </p:nvSpPr>
        <p:spPr>
          <a:xfrm>
            <a:off x="3145751" y="6207550"/>
            <a:ext cx="187220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effectLst/>
                <a:latin typeface="+mn-lt"/>
              </a:rPr>
              <a:t>Область закрепления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884700" y="5967870"/>
                <a:ext cx="28487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𝑒𝑙𝑒𝑚𝑒𝑛𝑡𝑠</m:t>
                          </m:r>
                        </m:sub>
                      </m:sSub>
                      <m:r>
                        <a:rPr lang="ru-RU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30919</m:t>
                      </m:r>
                    </m:oMath>
                  </m:oMathPara>
                </a14:m>
                <a:endParaRPr lang="en-US" sz="1600" b="0" i="1" dirty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𝑛𝑜𝑑𝑒𝑠</m:t>
                          </m:r>
                        </m:sub>
                      </m:sSub>
                      <m:r>
                        <a:rPr lang="ru-RU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  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93148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700" y="5967870"/>
                <a:ext cx="28487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CBF035-6E41-4545-A064-5C96015D73DF}"/>
              </a:ext>
            </a:extLst>
          </p:cNvPr>
          <p:cNvSpPr txBox="1"/>
          <p:nvPr/>
        </p:nvSpPr>
        <p:spPr>
          <a:xfrm>
            <a:off x="911425" y="615789"/>
            <a:ext cx="1044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</a:rPr>
              <a:t>Модель бака с описанием жидкости с помощью КЭ</a:t>
            </a:r>
          </a:p>
        </p:txBody>
      </p:sp>
      <p:cxnSp>
        <p:nvCxnSpPr>
          <p:cNvPr id="9" name="Прямая со стрелкой 8"/>
          <p:cNvCxnSpPr>
            <a:stCxn id="6" idx="3"/>
          </p:cNvCxnSpPr>
          <p:nvPr/>
        </p:nvCxnSpPr>
        <p:spPr bwMode="auto">
          <a:xfrm flipV="1">
            <a:off x="5017959" y="5767741"/>
            <a:ext cx="1569135" cy="57830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8" y="1200564"/>
            <a:ext cx="3267028" cy="21023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1" name="Прямая со стрелкой 10"/>
          <p:cNvCxnSpPr>
            <a:stCxn id="10" idx="3"/>
          </p:cNvCxnSpPr>
          <p:nvPr/>
        </p:nvCxnSpPr>
        <p:spPr bwMode="auto">
          <a:xfrm flipV="1">
            <a:off x="3572586" y="1734588"/>
            <a:ext cx="1224136" cy="5171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909" y="3306475"/>
                <a:ext cx="3548068" cy="67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Shell 181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𝑛𝑜𝑑𝑒𝑠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=4;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𝐷𝑂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 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" y="3306475"/>
                <a:ext cx="3548068" cy="673518"/>
              </a:xfrm>
              <a:prstGeom prst="rect">
                <a:avLst/>
              </a:prstGeom>
              <a:blipFill>
                <a:blip r:embed="rId5"/>
                <a:stretch>
                  <a:fillRect t="-4505" b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 descr="https://i.imgur.com/h3knxV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" y="3979993"/>
            <a:ext cx="2449832" cy="24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CE5CAC-4F8C-4D97-8633-4DD386D24EA0}"/>
                  </a:ext>
                </a:extLst>
              </p:cNvPr>
              <p:cNvSpPr txBox="1"/>
              <p:nvPr/>
            </p:nvSpPr>
            <p:spPr>
              <a:xfrm>
                <a:off x="-471969" y="6349521"/>
                <a:ext cx="3750557" cy="47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  <a:effectLst/>
                    <a:latin typeface="+mn-lt"/>
                  </a:rPr>
                  <a:t>Fluid </a:t>
                </a:r>
                <a:r>
                  <a:rPr lang="en-US" sz="1200" dirty="0" smtClean="0">
                    <a:solidFill>
                      <a:schemeClr val="tx2"/>
                    </a:solidFill>
                    <a:effectLst/>
                    <a:latin typeface="+mn-lt"/>
                  </a:rPr>
                  <a:t>80</a:t>
                </a:r>
                <a:endParaRPr lang="en-US" sz="1200" dirty="0">
                  <a:solidFill>
                    <a:schemeClr val="tx2"/>
                  </a:solidFill>
                  <a:effectLst/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𝑛𝑜𝑑𝑒𝑠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=8;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𝐷𝑂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1200" b="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CE5CAC-4F8C-4D97-8633-4DD386D24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969" y="6349521"/>
                <a:ext cx="3750557" cy="479747"/>
              </a:xfrm>
              <a:prstGeom prst="rect">
                <a:avLst/>
              </a:prstGeom>
              <a:blipFill>
                <a:blip r:embed="rId7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7889584" y="1591754"/>
            <a:ext cx="417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жидкости в резервуаре приводит к изменению собственных частот и форм конструкции.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09578" y="2916889"/>
            <a:ext cx="4419709" cy="93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Оценить значения собственных частот свободных колебаний жидкости можно оценить по формуле: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65061" y="3979993"/>
                <a:ext cx="228383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061" y="3979993"/>
                <a:ext cx="2283830" cy="818366"/>
              </a:xfrm>
              <a:prstGeom prst="rect">
                <a:avLst/>
              </a:prstGeom>
              <a:blipFill>
                <a:blip r:embed="rId8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032105" y="4950943"/>
                <a:ext cx="5040560" cy="104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 –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ускорение свободного падения,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 –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радиус бака,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h-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уровень воды,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постоянные,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=1.84,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=5.33.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5" y="4950943"/>
                <a:ext cx="5040560" cy="1043812"/>
              </a:xfrm>
              <a:prstGeom prst="rect">
                <a:avLst/>
              </a:prstGeom>
              <a:blipFill>
                <a:blip r:embed="rId9"/>
                <a:stretch>
                  <a:fillRect l="-1090" t="-2924" b="-8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352584" y="6350556"/>
            <a:ext cx="9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9</a:t>
            </a:r>
            <a:r>
              <a:rPr lang="en-US" sz="2400" dirty="0" smtClean="0"/>
              <a:t>/21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204192" y="6504753"/>
            <a:ext cx="12000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Бирбраер</a:t>
            </a:r>
            <a:r>
              <a:rPr lang="ru-RU" sz="1600" dirty="0" smtClean="0">
                <a:ln w="0"/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А.Н. Расчет конструкций на сейсмостойкость, 1998, стр. 197</a:t>
            </a:r>
            <a:endParaRPr lang="ru-RU" sz="1600" dirty="0">
              <a:ln w="0"/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5730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10154</TotalTime>
  <Words>1045</Words>
  <Application>Microsoft Office PowerPoint</Application>
  <PresentationFormat>Широкоэкранный</PresentationFormat>
  <Paragraphs>248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User</cp:lastModifiedBy>
  <cp:revision>441</cp:revision>
  <dcterms:created xsi:type="dcterms:W3CDTF">2016-02-05T10:58:30Z</dcterms:created>
  <dcterms:modified xsi:type="dcterms:W3CDTF">2021-06-25T07:03:32Z</dcterms:modified>
</cp:coreProperties>
</file>