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58" r:id="rId4"/>
    <p:sldId id="261" r:id="rId5"/>
    <p:sldId id="264" r:id="rId6"/>
    <p:sldId id="262" r:id="rId7"/>
    <p:sldId id="265" r:id="rId8"/>
    <p:sldId id="266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13755-29C0-4C7A-A36D-61C510DAA440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CE8A5-43C8-4AD8-91BF-342DCDC19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1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7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DF2DEB-5B7C-462D-AE78-1AB62740B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91B8C62-691B-47AB-A62B-EA0E83B5B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5249D96-61FB-44DC-A7BA-909904B7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9997D2-C744-4EFF-8EFE-3D765E26C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A6C1CC-0FFF-4D3F-96FA-AB23965A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E4985-193A-4E17-9F1B-6802BD96C8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89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6925" y="9862"/>
            <a:ext cx="12819669" cy="515206"/>
            <a:chOff x="-20194" y="9886"/>
            <a:chExt cx="9614752" cy="515206"/>
          </a:xfrm>
        </p:grpSpPr>
        <p:cxnSp>
          <p:nvCxnSpPr>
            <p:cNvPr id="19" name="Прямая соединительная линия 18"/>
            <p:cNvCxnSpPr/>
            <p:nvPr userDrawn="1"/>
          </p:nvCxnSpPr>
          <p:spPr bwMode="auto">
            <a:xfrm flipV="1">
              <a:off x="-20194" y="496154"/>
              <a:ext cx="9161092" cy="3888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rgbClr val="0000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pic>
          <p:nvPicPr>
            <p:cNvPr id="20" name="Picture 13" descr="F:\!!CMLab\LOGO\знак СПбГПУ_n1_sm.tif"/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18000" contrast="15000"/>
            </a:blip>
            <a:srcRect/>
            <a:stretch>
              <a:fillRect/>
            </a:stretch>
          </p:blipFill>
          <p:spPr bwMode="auto">
            <a:xfrm>
              <a:off x="81063" y="17092"/>
              <a:ext cx="395022" cy="431800"/>
            </a:xfrm>
            <a:prstGeom prst="rect">
              <a:avLst/>
            </a:prstGeom>
            <a:noFill/>
          </p:spPr>
        </p:pic>
        <p:sp>
          <p:nvSpPr>
            <p:cNvPr id="21" name="Rectangle 4"/>
            <p:cNvSpPr>
              <a:spLocks noChangeArrowheads="1"/>
            </p:cNvSpPr>
            <p:nvPr userDrawn="1"/>
          </p:nvSpPr>
          <p:spPr bwMode="auto">
            <a:xfrm>
              <a:off x="899592" y="9886"/>
              <a:ext cx="4233863" cy="51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fontAlgn="base" hangingPunct="0">
                <a:lnSpc>
                  <a:spcPct val="12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Санкт-Петербургский политехнический университет Петра Великого</a:t>
              </a:r>
              <a: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200" b="1" dirty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Институт прикладной математики и механики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5382090" y="30678"/>
              <a:ext cx="4212468" cy="35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Высшая школа </a:t>
              </a:r>
              <a:r>
                <a:rPr lang="ru-RU" sz="1400" b="1" baseline="0" dirty="0">
                  <a:solidFill>
                    <a:srgbClr val="000099"/>
                  </a:solidFill>
                  <a:latin typeface="Arial" pitchFamily="34" charset="0"/>
                </a:rPr>
                <a:t> </a:t>
              </a:r>
              <a:r>
                <a:rPr lang="ru-RU" sz="1400" b="1" dirty="0">
                  <a:solidFill>
                    <a:srgbClr val="000099"/>
                  </a:solidFill>
                  <a:latin typeface="Arial" pitchFamily="34" charset="0"/>
                </a:rPr>
                <a:t>механики и процессов управления</a:t>
              </a:r>
              <a:endParaRPr lang="en-US" sz="1400" b="1" dirty="0">
                <a:solidFill>
                  <a:srgbClr val="000099"/>
                </a:solidFill>
                <a:latin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3" t="30107" r="39746" b="57249"/>
          <a:stretch/>
        </p:blipFill>
        <p:spPr bwMode="auto">
          <a:xfrm>
            <a:off x="19148" y="30654"/>
            <a:ext cx="1231263" cy="4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7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FF839-F700-4248-AB56-1A6B69391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6904"/>
            <a:ext cx="9144000" cy="23876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Санкт-Петербургский Государственный Политехнический Университет</a:t>
            </a:r>
            <a:b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Институт прикладной математики и механики</a:t>
            </a:r>
            <a:b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Высшая школа «Механики и процессов управления»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BEA9FF-C0A0-4401-B954-09629B8C3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14491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Численное моделирование ползучести при спекании меди</a:t>
            </a:r>
          </a:p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C74DE73-DCE3-48DD-8B17-F2E8DAA47068}"/>
              </a:ext>
            </a:extLst>
          </p:cNvPr>
          <p:cNvSpPr/>
          <p:nvPr/>
        </p:nvSpPr>
        <p:spPr>
          <a:xfrm>
            <a:off x="5131324" y="4036254"/>
            <a:ext cx="6096000" cy="960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Выполнил студент гр. 3631503/70302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М.Г. Проскурин</a:t>
            </a:r>
          </a:p>
          <a:p>
            <a:pPr algn="r">
              <a:lnSpc>
                <a:spcPct val="150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Руководитель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доцент, к. ф.-м. н. Н.Ю. Ермакова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573296-9401-428E-8163-CCD801B8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86" y="5162584"/>
            <a:ext cx="5939028" cy="104851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AAC53D2-D65D-45FE-A019-BDC99378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8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15DE35-B738-473A-A08A-11C3079A6AA7}"/>
              </a:ext>
            </a:extLst>
          </p:cNvPr>
          <p:cNvSpPr txBox="1"/>
          <p:nvPr/>
        </p:nvSpPr>
        <p:spPr>
          <a:xfrm>
            <a:off x="3076988" y="999972"/>
            <a:ext cx="584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Результаты расчета кривых ползучести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F977919-BD6C-49F3-AA3A-DEFAB3DD55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988" y="2017336"/>
            <a:ext cx="6566634" cy="40103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7B20F6A-5501-44DF-AB27-719FE4FEB712}"/>
              </a:ext>
            </a:extLst>
          </p:cNvPr>
          <p:cNvSpPr/>
          <p:nvPr/>
        </p:nvSpPr>
        <p:spPr>
          <a:xfrm>
            <a:off x="11490141" y="6488668"/>
            <a:ext cx="701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67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FF7A16F-7AE4-4061-9634-AD0AADAFAA7A}"/>
              </a:ext>
            </a:extLst>
          </p:cNvPr>
          <p:cNvSpPr/>
          <p:nvPr/>
        </p:nvSpPr>
        <p:spPr>
          <a:xfrm>
            <a:off x="1634456" y="1424489"/>
            <a:ext cx="8455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Выполнена калибровка </a:t>
            </a:r>
            <a:r>
              <a:rPr lang="ru-RU" dirty="0"/>
              <a:t>модели по результатам расчетных и экспериментальных данных спекания порошка меди в линейной постановке</a:t>
            </a:r>
            <a:r>
              <a:rPr lang="ru-RU" dirty="0" smtClean="0"/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Получены кривые </a:t>
            </a:r>
            <a:r>
              <a:rPr lang="ru-RU" dirty="0"/>
              <a:t>п</a:t>
            </a:r>
            <a:r>
              <a:rPr lang="ru-RU" dirty="0" smtClean="0"/>
              <a:t>олзучести для трех вариантов пространственного расположения частиц.</a:t>
            </a:r>
            <a:endParaRPr lang="ru-RU" dirty="0"/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dirty="0" smtClean="0"/>
              <a:t>Кривая ползучести </a:t>
            </a:r>
            <a:r>
              <a:rPr lang="ru-RU" dirty="0"/>
              <a:t>при спекании меди </a:t>
            </a:r>
            <a:r>
              <a:rPr lang="ru-RU" dirty="0" smtClean="0"/>
              <a:t>для случая </a:t>
            </a:r>
            <a:r>
              <a:rPr lang="ru-RU" dirty="0" err="1" smtClean="0"/>
              <a:t>плотнейшей</a:t>
            </a:r>
            <a:r>
              <a:rPr lang="ru-RU" dirty="0" smtClean="0"/>
              <a:t> </a:t>
            </a:r>
            <a:r>
              <a:rPr lang="ru-RU" dirty="0"/>
              <a:t>упаковки шарообразных </a:t>
            </a:r>
            <a:r>
              <a:rPr lang="ru-RU" dirty="0" smtClean="0"/>
              <a:t>частиц  существенно отличается от одно- и двумерного  случаев, </a:t>
            </a:r>
            <a:r>
              <a:rPr lang="ru-RU" dirty="0"/>
              <a:t>что  </a:t>
            </a:r>
            <a:r>
              <a:rPr lang="ru-RU" dirty="0" smtClean="0"/>
              <a:t>объясняется наличием у </a:t>
            </a:r>
            <a:r>
              <a:rPr lang="ru-RU" dirty="0"/>
              <a:t>каждой </a:t>
            </a:r>
            <a:r>
              <a:rPr lang="ru-RU" dirty="0" smtClean="0"/>
              <a:t>частицы при такой упаковке 12 ближайших соседей.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168408-7D6D-4714-91A3-85A7E9A24E2C}"/>
              </a:ext>
            </a:extLst>
          </p:cNvPr>
          <p:cNvSpPr/>
          <p:nvPr/>
        </p:nvSpPr>
        <p:spPr>
          <a:xfrm>
            <a:off x="4845675" y="868778"/>
            <a:ext cx="1249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52D0FD1-8563-4566-9244-16197D1D5531}"/>
              </a:ext>
            </a:extLst>
          </p:cNvPr>
          <p:cNvSpPr/>
          <p:nvPr/>
        </p:nvSpPr>
        <p:spPr>
          <a:xfrm>
            <a:off x="4392592" y="5101415"/>
            <a:ext cx="30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1968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F6D528D-6BE7-41D7-B80C-41D898F2A635}"/>
              </a:ext>
            </a:extLst>
          </p:cNvPr>
          <p:cNvSpPr/>
          <p:nvPr/>
        </p:nvSpPr>
        <p:spPr>
          <a:xfrm>
            <a:off x="2078854" y="1310932"/>
            <a:ext cx="8448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Ползучесть – явление растущей деформация под действием постоянных силовых и температурных напряжений с течением времени.</a:t>
            </a:r>
            <a:endParaRPr lang="ru-RU" dirty="0"/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xmlns="" id="{6B353D61-C765-42ED-A372-93C8808A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14" y="3079965"/>
            <a:ext cx="4253074" cy="265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:a16="http://schemas.microsoft.com/office/drawing/2014/main" xmlns="" id="{35171F76-8A6A-44E9-9FAA-FA34A8A5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870" y="3014313"/>
            <a:ext cx="4507584" cy="271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39C38E-5B0A-4BB2-8940-7791373C9D1F}"/>
              </a:ext>
            </a:extLst>
          </p:cNvPr>
          <p:cNvSpPr/>
          <p:nvPr/>
        </p:nvSpPr>
        <p:spPr>
          <a:xfrm>
            <a:off x="4619347" y="72511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Ползучесть и ее стадии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BBE2DD-EABE-4873-841F-14EEF6889618}"/>
              </a:ext>
            </a:extLst>
          </p:cNvPr>
          <p:cNvSpPr txBox="1"/>
          <p:nvPr/>
        </p:nvSpPr>
        <p:spPr>
          <a:xfrm>
            <a:off x="11638626" y="6468291"/>
            <a:ext cx="67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7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17AE7FC-767E-4685-AE79-1C6CF501E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962" y="2140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29CE8EE9-1F7D-46DC-BFAD-CAC191D126F2}"/>
                  </a:ext>
                </a:extLst>
              </p:cNvPr>
              <p:cNvSpPr/>
              <p:nvPr/>
            </p:nvSpPr>
            <p:spPr>
              <a:xfrm>
                <a:off x="7042298" y="1433081"/>
                <a:ext cx="4097909" cy="3693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ru-RU" i="1" smtClean="0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𝜀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29CE8EE9-1F7D-46DC-BFAD-CAC191D12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298" y="1433081"/>
                <a:ext cx="4097909" cy="369332"/>
              </a:xfrm>
              <a:prstGeom prst="rect">
                <a:avLst/>
              </a:prstGeom>
              <a:blipFill>
                <a:blip r:embed="rId2"/>
                <a:stretch>
                  <a:fillRect t="-107692" b="-1707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27C06B-41FA-44CC-9329-0C49908559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6" r="1873"/>
          <a:stretch/>
        </p:blipFill>
        <p:spPr>
          <a:xfrm>
            <a:off x="6047713" y="2143959"/>
            <a:ext cx="6087077" cy="4201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xmlns="" id="{77F28EDF-DECA-4660-A0E8-FFF0E3965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087227"/>
                  </p:ext>
                </p:extLst>
              </p:nvPr>
            </p:nvGraphicFramePr>
            <p:xfrm>
              <a:off x="57209" y="1433081"/>
              <a:ext cx="5990507" cy="53249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305">
                      <a:extLst>
                        <a:ext uri="{9D8B030D-6E8A-4147-A177-3AD203B41FA5}">
                          <a16:colId xmlns:a16="http://schemas.microsoft.com/office/drawing/2014/main" xmlns="" val="2162878775"/>
                        </a:ext>
                      </a:extLst>
                    </a:gridCol>
                    <a:gridCol w="1303699">
                      <a:extLst>
                        <a:ext uri="{9D8B030D-6E8A-4147-A177-3AD203B41FA5}">
                          <a16:colId xmlns:a16="http://schemas.microsoft.com/office/drawing/2014/main" xmlns="" val="1739625965"/>
                        </a:ext>
                      </a:extLst>
                    </a:gridCol>
                    <a:gridCol w="2924270">
                      <a:extLst>
                        <a:ext uri="{9D8B030D-6E8A-4147-A177-3AD203B41FA5}">
                          <a16:colId xmlns:a16="http://schemas.microsoft.com/office/drawing/2014/main" xmlns="" val="1741259944"/>
                        </a:ext>
                      </a:extLst>
                    </a:gridCol>
                    <a:gridCol w="426308">
                      <a:extLst>
                        <a:ext uri="{9D8B030D-6E8A-4147-A177-3AD203B41FA5}">
                          <a16:colId xmlns:a16="http://schemas.microsoft.com/office/drawing/2014/main" xmlns="" val="3396811314"/>
                        </a:ext>
                      </a:extLst>
                    </a:gridCol>
                    <a:gridCol w="811925">
                      <a:extLst>
                        <a:ext uri="{9D8B030D-6E8A-4147-A177-3AD203B41FA5}">
                          <a16:colId xmlns:a16="http://schemas.microsoft.com/office/drawing/2014/main" xmlns="" val="372062819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Creep</a:t>
                          </a:r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r>
                            <a:rPr lang="ru-RU" sz="1400" dirty="0" err="1">
                              <a:effectLst/>
                            </a:rPr>
                            <a:t>Model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Name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Equation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Type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22678066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Strain</a:t>
                          </a:r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r>
                            <a:rPr lang="ru-RU" sz="1400" dirty="0" err="1">
                              <a:effectLst/>
                            </a:rPr>
                            <a:t>Hardening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𝑐𝑟</m:t>
                                        </m:r>
                                      </m:sub>
                                    </m:sSub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246799443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Time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Primary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281292943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Exponential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&gt;0, C</a:t>
                          </a:r>
                          <a:r>
                            <a:rPr lang="ru-RU" sz="1400" baseline="-25000">
                              <a:effectLst/>
                            </a:rPr>
                            <a:t>5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31894961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Graham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p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</m:e>
                                </m:d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8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3449388766"/>
                      </a:ext>
                    </a:extLst>
                  </a:tr>
                  <a:tr h="6375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Blackburn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e>
                                </m:d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𝑔𝑡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den>
                                    </m:f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sup>
                                </m:sSup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&gt;0, C</a:t>
                          </a:r>
                          <a:r>
                            <a:rPr lang="ru-RU" sz="1400" baseline="-25000" dirty="0">
                              <a:effectLst/>
                            </a:rPr>
                            <a:t>3</a:t>
                          </a:r>
                          <a:r>
                            <a:rPr lang="ru-RU" sz="1400" dirty="0">
                              <a:effectLst/>
                            </a:rPr>
                            <a:t>&gt;0, 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25169139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Modified Time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Primary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15544862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Modified Strain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{</m:t>
                                        </m:r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p>
                                    </m:sSup>
                                    <m:d>
                                      <m:dPr>
                                        <m:begChr m:val="["/>
                                        <m:endChr m:val="}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+1)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𝜀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𝑐𝑟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]</m:t>
                                            </m:r>
                                          </m:e>
                                          <m:sup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type m:val="skw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d>
                                          <m:d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𝐶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Primary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106731262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Garofalo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𝑐𝑟</m:t>
                                    </m:r>
                                  </m:sub>
                                </m:sSub>
                                <m:r>
                                  <a:rPr lang="ru-RU" sz="12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sinh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ru-RU" sz="1200" i="1">
                                                    <a:effectLst/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ru-RU" sz="1200" i="1">
                                                        <a:effectLst/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ru-RU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𝐶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ru-RU" sz="12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ru-RU" sz="12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p>
                                </m:sSup>
                                <m:sSup>
                                  <m:sSupPr>
                                    <m:ctrlPr>
                                      <a:rPr lang="ru-RU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ru-RU" sz="12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2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ru-RU" sz="12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ru-RU" sz="12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Secondary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xmlns="" val="33228185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77F28EDF-DECA-4660-A0E8-FFF0E396548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087227"/>
                  </p:ext>
                </p:extLst>
              </p:nvPr>
            </p:nvGraphicFramePr>
            <p:xfrm>
              <a:off x="57209" y="1433081"/>
              <a:ext cx="5990507" cy="523157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24305">
                      <a:extLst>
                        <a:ext uri="{9D8B030D-6E8A-4147-A177-3AD203B41FA5}">
                          <a16:colId xmlns:a16="http://schemas.microsoft.com/office/drawing/2014/main" val="2162878775"/>
                        </a:ext>
                      </a:extLst>
                    </a:gridCol>
                    <a:gridCol w="1303699">
                      <a:extLst>
                        <a:ext uri="{9D8B030D-6E8A-4147-A177-3AD203B41FA5}">
                          <a16:colId xmlns:a16="http://schemas.microsoft.com/office/drawing/2014/main" val="1739625965"/>
                        </a:ext>
                      </a:extLst>
                    </a:gridCol>
                    <a:gridCol w="2924270">
                      <a:extLst>
                        <a:ext uri="{9D8B030D-6E8A-4147-A177-3AD203B41FA5}">
                          <a16:colId xmlns:a16="http://schemas.microsoft.com/office/drawing/2014/main" val="1741259944"/>
                        </a:ext>
                      </a:extLst>
                    </a:gridCol>
                    <a:gridCol w="426308">
                      <a:extLst>
                        <a:ext uri="{9D8B030D-6E8A-4147-A177-3AD203B41FA5}">
                          <a16:colId xmlns:a16="http://schemas.microsoft.com/office/drawing/2014/main" val="3396811314"/>
                        </a:ext>
                      </a:extLst>
                    </a:gridCol>
                    <a:gridCol w="811925">
                      <a:extLst>
                        <a:ext uri="{9D8B030D-6E8A-4147-A177-3AD203B41FA5}">
                          <a16:colId xmlns:a16="http://schemas.microsoft.com/office/drawing/2014/main" val="3720628199"/>
                        </a:ext>
                      </a:extLst>
                    </a:gridCol>
                  </a:tblGrid>
                  <a:tr h="4942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Creep Model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Name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Equation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Type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226780663"/>
                      </a:ext>
                    </a:extLst>
                  </a:tr>
                  <a:tr h="3695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Strain</a:t>
                          </a:r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r>
                            <a:rPr lang="ru-RU" sz="1400" dirty="0" err="1">
                              <a:effectLst/>
                            </a:rPr>
                            <a:t>Hardening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142623" r="-43035" b="-1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2467994437"/>
                      </a:ext>
                    </a:extLst>
                  </a:tr>
                  <a:tr h="3695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Time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246667" r="-43035" b="-1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2812929432"/>
                      </a:ext>
                    </a:extLst>
                  </a:tr>
                  <a:tr h="7395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3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Exponential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170492" r="-43035" b="-45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&gt;0, C</a:t>
                          </a:r>
                          <a:r>
                            <a:rPr lang="ru-RU" sz="1400" baseline="-25000">
                              <a:effectLst/>
                            </a:rPr>
                            <a:t>5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3189496112"/>
                      </a:ext>
                    </a:extLst>
                  </a:tr>
                  <a:tr h="4942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Graham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407407" r="-43035" b="-579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3449388766"/>
                      </a:ext>
                    </a:extLst>
                  </a:tr>
                  <a:tr h="12303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Blackburn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203465" r="-43035" b="-132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C</a:t>
                          </a:r>
                          <a:r>
                            <a:rPr lang="ru-RU" sz="1400" baseline="-25000" dirty="0">
                              <a:effectLst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</a:rPr>
                            <a:t>&gt;0, C</a:t>
                          </a:r>
                          <a:r>
                            <a:rPr lang="ru-RU" sz="1400" baseline="-25000" dirty="0">
                              <a:effectLst/>
                            </a:rPr>
                            <a:t>3</a:t>
                          </a:r>
                          <a:r>
                            <a:rPr lang="ru-RU" sz="1400" dirty="0">
                              <a:effectLst/>
                            </a:rPr>
                            <a:t>&gt;0, C</a:t>
                          </a:r>
                          <a:r>
                            <a:rPr lang="ru-RU" sz="1400" baseline="-25000" dirty="0">
                              <a:effectLst/>
                            </a:rPr>
                            <a:t>6</a:t>
                          </a:r>
                          <a:r>
                            <a:rPr lang="ru-RU" sz="1400" dirty="0">
                              <a:effectLst/>
                            </a:rPr>
                            <a:t>&gt;0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Primary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2516913946"/>
                      </a:ext>
                    </a:extLst>
                  </a:tr>
                  <a:tr h="545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Modified Time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681111" r="-43035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Primary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1554486202"/>
                      </a:ext>
                    </a:extLst>
                  </a:tr>
                  <a:tr h="4942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Modified Strain Hardening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867901" r="-43035" b="-1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Primary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1067312623"/>
                      </a:ext>
                    </a:extLst>
                  </a:tr>
                  <a:tr h="49422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Generalized Garofalo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525" marR="9525" marT="9525" marB="9525">
                        <a:blipFill>
                          <a:blip r:embed="rId4"/>
                          <a:stretch>
                            <a:fillRect l="-62578" t="-967901" r="-43035" b="-1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C</a:t>
                          </a:r>
                          <a:r>
                            <a:rPr lang="ru-RU" sz="1400" baseline="-25000">
                              <a:effectLst/>
                            </a:rPr>
                            <a:t>1</a:t>
                          </a:r>
                          <a:r>
                            <a:rPr lang="ru-RU" sz="1400">
                              <a:effectLst/>
                            </a:rPr>
                            <a:t>&gt;0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 err="1">
                              <a:effectLst/>
                            </a:rPr>
                            <a:t>Secondary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/>
                    </a:tc>
                    <a:extLst>
                      <a:ext uri="{0D108BD9-81ED-4DB2-BD59-A6C34878D82A}">
                        <a16:rowId xmlns:a16="http://schemas.microsoft.com/office/drawing/2014/main" val="33228185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2DBB11-716B-4792-A50A-3A21BEFBFDBD}"/>
              </a:ext>
            </a:extLst>
          </p:cNvPr>
          <p:cNvSpPr/>
          <p:nvPr/>
        </p:nvSpPr>
        <p:spPr>
          <a:xfrm>
            <a:off x="4353616" y="629870"/>
            <a:ext cx="4053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ползучести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ANSYS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A2DFA11-1945-41C8-9068-CF2D7246E183}"/>
              </a:ext>
            </a:extLst>
          </p:cNvPr>
          <p:cNvSpPr/>
          <p:nvPr/>
        </p:nvSpPr>
        <p:spPr>
          <a:xfrm>
            <a:off x="11650822" y="6488668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44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иноград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A8B25D9-C80B-4865-9068-A73E7AF61F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399" y="2224894"/>
            <a:ext cx="3295372" cy="2752967"/>
          </a:xfrm>
          <a:prstGeom prst="rect">
            <a:avLst/>
          </a:prstGeom>
        </p:spPr>
      </p:pic>
      <p:pic>
        <p:nvPicPr>
          <p:cNvPr id="8" name="Substack (1-8600-100)_New4">
            <a:hlinkClick r:id="" action="ppaction://media"/>
            <a:extLst>
              <a:ext uri="{FF2B5EF4-FFF2-40B4-BE49-F238E27FC236}">
                <a16:creationId xmlns:a16="http://schemas.microsoft.com/office/drawing/2014/main" xmlns="" id="{4516A341-905B-4180-80F6-5A79D17C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149" y="2224894"/>
            <a:ext cx="4894164" cy="275296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BC7319-F473-4ADD-ACE0-B5BA383CA2F0}"/>
              </a:ext>
            </a:extLst>
          </p:cNvPr>
          <p:cNvSpPr/>
          <p:nvPr/>
        </p:nvSpPr>
        <p:spPr>
          <a:xfrm>
            <a:off x="877330" y="5779100"/>
            <a:ext cx="107282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 S. Semenov, J. Trapp, M. 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Nöthe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O. Eberhardt, B. 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Kieback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 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Wallmersperg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Thermo-electro-mechanical modeling of spark plasma sintering processes accounting for grain boundary diffusion and surface diffusion, </a:t>
            </a:r>
            <a:r>
              <a:rPr lang="en-US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Computational Mechanics 2021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67(724) </a:t>
            </a:r>
            <a:endParaRPr lang="ru-RU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F6EAB4-7D51-4AE5-A6FB-FD9512BEC1AC}"/>
              </a:ext>
            </a:extLst>
          </p:cNvPr>
          <p:cNvSpPr/>
          <p:nvPr/>
        </p:nvSpPr>
        <p:spPr>
          <a:xfrm>
            <a:off x="11605557" y="6488668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4/11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29697" y="885222"/>
            <a:ext cx="6277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Цель работы</a:t>
            </a:r>
          </a:p>
          <a:p>
            <a:r>
              <a:rPr lang="ru-RU" dirty="0" smtClean="0"/>
              <a:t>Численное моделирование процесса спекания медного порошка с учетом пространственного расположения частиц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0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xmlns="" id="{6FEA0064-96D3-487B-B599-60E7830FCD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970530"/>
                  </p:ext>
                </p:extLst>
              </p:nvPr>
            </p:nvGraphicFramePr>
            <p:xfrm>
              <a:off x="5147244" y="4551971"/>
              <a:ext cx="5934075" cy="136245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8695">
                      <a:extLst>
                        <a:ext uri="{9D8B030D-6E8A-4147-A177-3AD203B41FA5}">
                          <a16:colId xmlns:a16="http://schemas.microsoft.com/office/drawing/2014/main" xmlns="" val="1211978445"/>
                        </a:ext>
                      </a:extLst>
                    </a:gridCol>
                    <a:gridCol w="988695">
                      <a:extLst>
                        <a:ext uri="{9D8B030D-6E8A-4147-A177-3AD203B41FA5}">
                          <a16:colId xmlns:a16="http://schemas.microsoft.com/office/drawing/2014/main" xmlns="" val="896972995"/>
                        </a:ext>
                      </a:extLst>
                    </a:gridCol>
                    <a:gridCol w="988695">
                      <a:extLst>
                        <a:ext uri="{9D8B030D-6E8A-4147-A177-3AD203B41FA5}">
                          <a16:colId xmlns:a16="http://schemas.microsoft.com/office/drawing/2014/main" xmlns="" val="1281200599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xmlns="" val="1053826301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xmlns="" val="47114446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xmlns="" val="399452851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°C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27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227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427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627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704706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130000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115000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103000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89700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75783069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9884024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1/К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1.6E-05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1.8E-05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1.9E-05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2E-05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6703229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6FEA0064-96D3-487B-B599-60E7830FCD5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4970530"/>
                  </p:ext>
                </p:extLst>
              </p:nvPr>
            </p:nvGraphicFramePr>
            <p:xfrm>
              <a:off x="5147244" y="4551971"/>
              <a:ext cx="5934075" cy="134689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8695">
                      <a:extLst>
                        <a:ext uri="{9D8B030D-6E8A-4147-A177-3AD203B41FA5}">
                          <a16:colId xmlns:a16="http://schemas.microsoft.com/office/drawing/2014/main" val="1211978445"/>
                        </a:ext>
                      </a:extLst>
                    </a:gridCol>
                    <a:gridCol w="988695">
                      <a:extLst>
                        <a:ext uri="{9D8B030D-6E8A-4147-A177-3AD203B41FA5}">
                          <a16:colId xmlns:a16="http://schemas.microsoft.com/office/drawing/2014/main" val="896972995"/>
                        </a:ext>
                      </a:extLst>
                    </a:gridCol>
                    <a:gridCol w="988695">
                      <a:extLst>
                        <a:ext uri="{9D8B030D-6E8A-4147-A177-3AD203B41FA5}">
                          <a16:colId xmlns:a16="http://schemas.microsoft.com/office/drawing/2014/main" val="1281200599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1053826301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47114446"/>
                        </a:ext>
                      </a:extLst>
                    </a:gridCol>
                    <a:gridCol w="989330">
                      <a:extLst>
                        <a:ext uri="{9D8B030D-6E8A-4147-A177-3AD203B41FA5}">
                          <a16:colId xmlns:a16="http://schemas.microsoft.com/office/drawing/2014/main" val="3994528513"/>
                        </a:ext>
                      </a:extLst>
                    </a:gridCol>
                  </a:tblGrid>
                  <a:tr h="2298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Т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°C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27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227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427 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627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70470646"/>
                      </a:ext>
                    </a:extLst>
                  </a:tr>
                  <a:tr h="3723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7" t="-73770" r="-503704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МПа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130000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115000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103000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89700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757830692"/>
                      </a:ext>
                    </a:extLst>
                  </a:tr>
                  <a:tr h="3723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7" t="-170968" r="-50370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-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0.36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988402416"/>
                      </a:ext>
                    </a:extLst>
                  </a:tr>
                  <a:tr h="3723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7" t="-275410" r="-50370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1/К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1.6E-05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1.8E-05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1.9E-05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2E-05</a:t>
                          </a:r>
                          <a:endParaRPr lang="ru-RU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703229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6800046D-C37D-4DA2-86B4-83225D61D132}"/>
                  </a:ext>
                </a:extLst>
              </p:cNvPr>
              <p:cNvSpPr/>
              <p:nvPr/>
            </p:nvSpPr>
            <p:spPr>
              <a:xfrm>
                <a:off x="606647" y="4838969"/>
                <a:ext cx="3663503" cy="663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ru-RU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𝜀</m:t>
                            </m:r>
                          </m:e>
                        </m:acc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𝑐𝑟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sSub>
                          <m:sSubPr>
                            <m:ctrlPr>
                              <a:rPr lang="ru-R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ru-RU" i="1">
                            <a:latin typeface="Cambria Math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ru-R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ru-RU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ru-RU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- закон Нортона</a:t>
                </a:r>
                <a:b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</a:b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Радиус частицы 50 мкм</a:t>
                </a:r>
                <a:endParaRPr lang="ru-RU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800046D-C37D-4DA2-86B4-83225D61D1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47" y="4838969"/>
                <a:ext cx="3663503" cy="663451"/>
              </a:xfrm>
              <a:prstGeom prst="rect">
                <a:avLst/>
              </a:prstGeom>
              <a:blipFill>
                <a:blip r:embed="rId3"/>
                <a:stretch>
                  <a:fillRect l="-1500" t="-45872" r="-667" b="-15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3602F5-9915-4757-99B5-54A9F633305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73639" y="1390239"/>
            <a:ext cx="953135" cy="22904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F4C8024-4851-4DE2-9DAC-C43A9FA04D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943650" y="1323865"/>
            <a:ext cx="2540000" cy="232219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0936E1-E0E8-4ABA-9A4A-18C42B6298E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970118" y="1432783"/>
            <a:ext cx="2244090" cy="220535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E1CE876-A1FF-479F-99F4-2AB6FBF21612}"/>
              </a:ext>
            </a:extLst>
          </p:cNvPr>
          <p:cNvSpPr/>
          <p:nvPr/>
        </p:nvSpPr>
        <p:spPr>
          <a:xfrm>
            <a:off x="5147244" y="639519"/>
            <a:ext cx="2662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5AE1CB-9CD5-4CF2-B81E-AF524C97EEC4}"/>
              </a:ext>
            </a:extLst>
          </p:cNvPr>
          <p:cNvSpPr/>
          <p:nvPr/>
        </p:nvSpPr>
        <p:spPr>
          <a:xfrm>
            <a:off x="11605557" y="6488668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5/11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70536" y="3839007"/>
            <a:ext cx="2952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Линейное расположение</a:t>
            </a:r>
          </a:p>
          <a:p>
            <a:r>
              <a:rPr lang="ru-RU" dirty="0"/>
              <a:t> </a:t>
            </a:r>
            <a:r>
              <a:rPr lang="ru-RU" dirty="0" smtClean="0"/>
              <a:t>     частиц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30359" y="3839182"/>
            <a:ext cx="3020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Двумерный массив частиц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86666" y="3839357"/>
            <a:ext cx="3481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Пространственная </a:t>
            </a:r>
            <a:r>
              <a:rPr lang="ru-RU" dirty="0" err="1" smtClean="0"/>
              <a:t>плотнейшая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упаковка частиц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49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4DFF73-48E3-4078-831E-1449B615F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71398" y="1395957"/>
            <a:ext cx="3903980" cy="18726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EA85F51-04FC-4910-8392-290B4A0960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4527" y="4121261"/>
            <a:ext cx="4914617" cy="2403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FB7E61-3888-40B7-8F70-7EF014871A2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46265" y="4121260"/>
            <a:ext cx="3742705" cy="2403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A4D8787F-4CA7-4A98-9CD4-804488E7C05C}"/>
                  </a:ext>
                </a:extLst>
              </p:cNvPr>
              <p:cNvSpPr/>
              <p:nvPr/>
            </p:nvSpPr>
            <p:spPr>
              <a:xfrm>
                <a:off x="9641282" y="5243275"/>
                <a:ext cx="2218591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i="1">
                                      <a:solidFill>
                                        <a:srgbClr val="836967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A4D8787F-4CA7-4A98-9CD4-804488E7C0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282" y="5243275"/>
                <a:ext cx="2218591" cy="867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2A3C5370-999F-4D3D-8053-515AB47D5277}"/>
                  </a:ext>
                </a:extLst>
              </p:cNvPr>
              <p:cNvSpPr/>
              <p:nvPr/>
            </p:nvSpPr>
            <p:spPr>
              <a:xfrm>
                <a:off x="9088971" y="3927321"/>
                <a:ext cx="3103029" cy="829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50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max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=0,388</m:t>
                    </m:r>
                    <m:sSup>
                      <m:sSupPr>
                        <m:ctrlPr>
                          <a:rPr lang="ru-RU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F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ru-RU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f>
                              <m:fPr>
                                <m:ctrlPr>
                                  <a:rPr lang="ru-RU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ru-RU" i="1"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R</m:t>
                                    </m:r>
                                  </m:e>
                                  <m:sup>
                                    <m:r>
                                      <a:rPr lang="ru-RU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ru-RU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A3C5370-999F-4D3D-8053-515AB47D5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971" y="3927321"/>
                <a:ext cx="3103029" cy="8290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50EFBC-1420-457F-B83F-0AD030AD752D}"/>
              </a:ext>
            </a:extLst>
          </p:cNvPr>
          <p:cNvSpPr txBox="1"/>
          <p:nvPr/>
        </p:nvSpPr>
        <p:spPr>
          <a:xfrm>
            <a:off x="3977746" y="638809"/>
            <a:ext cx="4949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Задача Герца (контактная  задача)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C6BD42D-3B7E-4A59-B61C-738D18A40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872" y="638809"/>
            <a:ext cx="2204848" cy="33869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E21AC4C-388C-4F79-826A-F4C38615299B}"/>
              </a:ext>
            </a:extLst>
          </p:cNvPr>
          <p:cNvSpPr/>
          <p:nvPr/>
        </p:nvSpPr>
        <p:spPr>
          <a:xfrm>
            <a:off x="8487510" y="21475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P=</a:t>
            </a:r>
            <a:r>
              <a:rPr lang="ru-RU" dirty="0"/>
              <a:t>5</a:t>
            </a:r>
            <a:r>
              <a:rPr lang="en-US" dirty="0"/>
              <a:t> </a:t>
            </a:r>
            <a:r>
              <a:rPr lang="ru-RU" dirty="0"/>
              <a:t>МПа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F4100D-0AAE-4F99-8226-1D81251CECEA}"/>
              </a:ext>
            </a:extLst>
          </p:cNvPr>
          <p:cNvSpPr/>
          <p:nvPr/>
        </p:nvSpPr>
        <p:spPr>
          <a:xfrm>
            <a:off x="11566651" y="6480090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62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4E6D2B-2457-47CE-A797-31423E14344E}"/>
              </a:ext>
            </a:extLst>
          </p:cNvPr>
          <p:cNvPicPr/>
          <p:nvPr/>
        </p:nvPicPr>
        <p:blipFill rotWithShape="1">
          <a:blip r:embed="rId2"/>
          <a:srcRect t="475"/>
          <a:stretch/>
        </p:blipFill>
        <p:spPr>
          <a:xfrm>
            <a:off x="726279" y="603682"/>
            <a:ext cx="3659289" cy="29789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4EB0E0D-8B4A-47FE-8AC5-822FF42A73D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40748"/>
            <a:ext cx="5195155" cy="266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45D28E1-9EF9-4777-8C1E-53E5D079E848}"/>
              </a:ext>
            </a:extLst>
          </p:cNvPr>
          <p:cNvSpPr/>
          <p:nvPr/>
        </p:nvSpPr>
        <p:spPr>
          <a:xfrm>
            <a:off x="4191353" y="3558275"/>
            <a:ext cx="3554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Двумерное расположение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E751FC-6881-4F66-83A4-C3EEEF268CD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26279" y="3604441"/>
            <a:ext cx="3446226" cy="29384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D3A4B4D-A69E-40F6-872A-9ACA2689A145}"/>
              </a:ext>
            </a:extLst>
          </p:cNvPr>
          <p:cNvSpPr/>
          <p:nvPr/>
        </p:nvSpPr>
        <p:spPr>
          <a:xfrm>
            <a:off x="4172505" y="603682"/>
            <a:ext cx="3413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Линейное расположение</a:t>
            </a:r>
            <a:endParaRPr lang="ru-RU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A1D3B39-AC91-4D31-B759-09A1515B0A6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29" y="3973773"/>
            <a:ext cx="5195155" cy="2836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4A00D31-12E8-430E-82C4-CAA1322EA17C}"/>
              </a:ext>
            </a:extLst>
          </p:cNvPr>
          <p:cNvSpPr/>
          <p:nvPr/>
        </p:nvSpPr>
        <p:spPr>
          <a:xfrm>
            <a:off x="209951" y="2932947"/>
            <a:ext cx="103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T=</a:t>
            </a:r>
            <a:r>
              <a:rPr lang="ru-RU" dirty="0"/>
              <a:t>600</a:t>
            </a:r>
            <a:r>
              <a:rPr lang="ru-RU" baseline="30000" dirty="0"/>
              <a:t>0</a:t>
            </a:r>
            <a:r>
              <a:rPr lang="ru-RU" dirty="0"/>
              <a:t>C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5873440-AAB2-47B1-86C6-BA299687CC05}"/>
              </a:ext>
            </a:extLst>
          </p:cNvPr>
          <p:cNvSpPr/>
          <p:nvPr/>
        </p:nvSpPr>
        <p:spPr>
          <a:xfrm>
            <a:off x="11605557" y="6491082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95A829-8326-44F7-9F1B-98374F6F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47" y="2115160"/>
            <a:ext cx="3740457" cy="351781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26FEAC-B2F7-45F3-B2E1-A9C2B0050FB0}"/>
              </a:ext>
            </a:extLst>
          </p:cNvPr>
          <p:cNvSpPr/>
          <p:nvPr/>
        </p:nvSpPr>
        <p:spPr>
          <a:xfrm>
            <a:off x="2241013" y="1015403"/>
            <a:ext cx="6956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Расчетная модель при </a:t>
            </a:r>
            <a:r>
              <a:rPr lang="ru-RU" sz="2400" dirty="0" err="1" smtClean="0">
                <a:latin typeface="Times New Roman" panose="02020603050405020304" pitchFamily="18" charset="0"/>
              </a:rPr>
              <a:t>плотнейшей</a:t>
            </a:r>
            <a:r>
              <a:rPr lang="ru-RU" sz="2400" dirty="0" smtClean="0">
                <a:latin typeface="Times New Roman" panose="02020603050405020304" pitchFamily="18" charset="0"/>
              </a:rPr>
              <a:t> упаковке частиц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66D554-B576-436C-9150-4404009347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791768" y="2771389"/>
            <a:ext cx="2244090" cy="220535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1DB8A67-1B42-4486-B9B8-E292E380D493}"/>
              </a:ext>
            </a:extLst>
          </p:cNvPr>
          <p:cNvSpPr/>
          <p:nvPr/>
        </p:nvSpPr>
        <p:spPr>
          <a:xfrm>
            <a:off x="11605557" y="6488668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8/11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9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F5ABB28-6C04-4897-91EC-65E903B977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9732" y="550185"/>
            <a:ext cx="4606351" cy="38709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1A54CF7-FA19-4773-8DAB-54A5587814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00421" y="728676"/>
            <a:ext cx="4458878" cy="2966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29792E-C9A0-47F3-8460-748850ED3F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439245" y="4123594"/>
            <a:ext cx="3554730" cy="24599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592A0A-831E-49CE-8EC5-953B5D022A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78" y="4229316"/>
            <a:ext cx="4247496" cy="26286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31CD72-BBE5-4781-956F-DB91B349C40A}"/>
              </a:ext>
            </a:extLst>
          </p:cNvPr>
          <p:cNvSpPr/>
          <p:nvPr/>
        </p:nvSpPr>
        <p:spPr>
          <a:xfrm>
            <a:off x="11637481" y="6488668"/>
            <a:ext cx="58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9/11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229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1_ИПМАШ_СПбГПУ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ИПМАШ_СПбГПУ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0000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ИПМАШ_СПбГП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ИПМАШ_СПбГП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ИПМАШ_СПбГП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Shablon_prezentatsii_new</Template>
  <TotalTime>3280</TotalTime>
  <Words>722</Words>
  <Application>Microsoft Office PowerPoint</Application>
  <PresentationFormat>Произвольный</PresentationFormat>
  <Paragraphs>109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 Theme</vt:lpstr>
      <vt:lpstr>Санкт-Петербургский Государственный Политехнический Университет Институт прикладной математики и механики Высшая школа «Механики и процессов управления»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Политехнический Университет Институт прикладной математики и механики Высшая школа «Механики и процессов управления»</dc:title>
  <dc:creator>Проскурин Максим Георгиевич</dc:creator>
  <cp:lastModifiedBy>Наталья Ермакова</cp:lastModifiedBy>
  <cp:revision>62</cp:revision>
  <dcterms:created xsi:type="dcterms:W3CDTF">2021-06-14T10:50:08Z</dcterms:created>
  <dcterms:modified xsi:type="dcterms:W3CDTF">2021-06-25T01:31:13Z</dcterms:modified>
</cp:coreProperties>
</file>