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9" r:id="rId2"/>
    <p:sldId id="262" r:id="rId3"/>
    <p:sldId id="263" r:id="rId4"/>
    <p:sldId id="264" r:id="rId5"/>
    <p:sldId id="278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9" r:id="rId15"/>
    <p:sldId id="272" r:id="rId16"/>
    <p:sldId id="274" r:id="rId17"/>
    <p:sldId id="275" r:id="rId18"/>
    <p:sldId id="276" r:id="rId19"/>
    <p:sldId id="277" r:id="rId20"/>
    <p:sldId id="28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0400" autoAdjust="0"/>
  </p:normalViewPr>
  <p:slideViewPr>
    <p:cSldViewPr>
      <p:cViewPr>
        <p:scale>
          <a:sx n="70" d="100"/>
          <a:sy n="70" d="100"/>
        </p:scale>
        <p:origin x="-714" y="-180"/>
      </p:cViewPr>
      <p:guideLst>
        <p:guide orient="horz" pos="2160"/>
        <p:guide orient="horz" pos="89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129D6-A463-47AC-93FF-C212938EB721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95CD2-5144-47A8-8083-2AEBD91F9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0551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C528E-6EEA-4B24-801F-77969FE7D216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A615-9B01-47C3-BE11-4F7D748DC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5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B15E9-22B6-46A8-B737-560D5F2D5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83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B15E9-22B6-46A8-B737-560D5F2D5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48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6925" y="9862"/>
            <a:ext cx="12819669" cy="515206"/>
            <a:chOff x="-20194" y="9886"/>
            <a:chExt cx="9614752" cy="515206"/>
          </a:xfrm>
        </p:grpSpPr>
        <p:cxnSp>
          <p:nvCxnSpPr>
            <p:cNvPr id="19" name="Прямая соединительная линия 18"/>
            <p:cNvCxnSpPr/>
            <p:nvPr userDrawn="1"/>
          </p:nvCxnSpPr>
          <p:spPr bwMode="auto">
            <a:xfrm flipV="1">
              <a:off x="-20194" y="496154"/>
              <a:ext cx="9161092" cy="3888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0" name="Picture 13" descr="F:\!!CMLab\LOGO\знак СПбГПУ_n1_sm.tif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18000" contrast="15000"/>
            </a:blip>
            <a:srcRect/>
            <a:stretch>
              <a:fillRect/>
            </a:stretch>
          </p:blipFill>
          <p:spPr bwMode="auto">
            <a:xfrm>
              <a:off x="81063" y="17092"/>
              <a:ext cx="395022" cy="431800"/>
            </a:xfrm>
            <a:prstGeom prst="rect">
              <a:avLst/>
            </a:prstGeom>
            <a:noFill/>
          </p:spPr>
        </p:pic>
        <p:sp>
          <p:nvSpPr>
            <p:cNvPr id="21" name="Rectangle 4"/>
            <p:cNvSpPr>
              <a:spLocks noChangeArrowheads="1"/>
            </p:cNvSpPr>
            <p:nvPr userDrawn="1"/>
          </p:nvSpPr>
          <p:spPr bwMode="auto">
            <a:xfrm>
              <a:off x="899592" y="9886"/>
              <a:ext cx="4233863" cy="51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Санкт-Петербургский политехнический университет Петра Великого</a:t>
              </a:r>
              <a: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Институт прикладной математики и механики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382090" y="30678"/>
              <a:ext cx="4212468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Высшая школа </a:t>
              </a:r>
              <a:r>
                <a:rPr lang="ru-RU" sz="1400" b="1" baseline="0" dirty="0" smtClean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ru-RU" sz="1400" b="1" dirty="0" smtClean="0">
                  <a:solidFill>
                    <a:srgbClr val="000099"/>
                  </a:solidFill>
                  <a:latin typeface="Arial" pitchFamily="34" charset="0"/>
                </a:rPr>
                <a:t>механики </a:t>
              </a: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и </a:t>
              </a:r>
              <a:r>
                <a:rPr lang="ru-RU" sz="1400" b="1" dirty="0" smtClean="0">
                  <a:solidFill>
                    <a:srgbClr val="000099"/>
                  </a:solidFill>
                  <a:latin typeface="Arial" pitchFamily="34" charset="0"/>
                </a:rPr>
                <a:t>процессов управления</a:t>
              </a:r>
              <a:endParaRPr lang="en-US" sz="1400" b="1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3" t="30107" r="39746" b="57249"/>
          <a:stretch/>
        </p:blipFill>
        <p:spPr bwMode="auto">
          <a:xfrm>
            <a:off x="19148" y="30654"/>
            <a:ext cx="1231263" cy="4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B15E9-22B6-46A8-B737-560D5F2D5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03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5273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Презентация по бакалаврской работе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988840"/>
            <a:ext cx="12197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КОЛЕБАНИЯ </a:t>
            </a:r>
            <a:r>
              <a:rPr lang="ru-RU" sz="2400" dirty="0"/>
              <a:t>ТУРБИННОЙ </a:t>
            </a:r>
            <a:r>
              <a:rPr lang="ru-RU" sz="2400" dirty="0" smtClean="0"/>
              <a:t>ЛОПАТКИ </a:t>
            </a:r>
            <a:r>
              <a:rPr lang="ru-RU" sz="2400" dirty="0"/>
              <a:t>4 </a:t>
            </a:r>
            <a:r>
              <a:rPr lang="ru-RU" sz="2400" dirty="0" smtClean="0"/>
              <a:t>СТУПЕНИ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ГАЗОВОЙ ТУРБИНЫ ПРИ ТЕПЛОВЫХ </a:t>
            </a:r>
            <a:r>
              <a:rPr lang="ru-RU" sz="2400" dirty="0" smtClean="0"/>
              <a:t>И</a:t>
            </a:r>
          </a:p>
          <a:p>
            <a:pPr algn="ctr"/>
            <a:r>
              <a:rPr lang="ru-RU" sz="2400" dirty="0" smtClean="0"/>
              <a:t>ИНЕРЦИОННЫХ </a:t>
            </a:r>
            <a:r>
              <a:rPr lang="ru-RU" sz="2400" dirty="0"/>
              <a:t>НАГРУЗКАХ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1423" y="3460938"/>
            <a:ext cx="1122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Направление 15.03.03 – Прикладная механика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75072" y="4509120"/>
            <a:ext cx="11463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Выполнил						      студент гр. 3631503</a:t>
            </a:r>
            <a:r>
              <a:rPr lang="en-US" sz="2000" dirty="0" smtClean="0"/>
              <a:t>/70301 </a:t>
            </a:r>
            <a:r>
              <a:rPr lang="ru-RU" sz="2000" dirty="0" smtClean="0"/>
              <a:t>Рожков А.И	</a:t>
            </a:r>
          </a:p>
          <a:p>
            <a:endParaRPr lang="ru-RU" sz="2000" dirty="0" smtClean="0"/>
          </a:p>
          <a:p>
            <a:r>
              <a:rPr lang="ru-RU" sz="2000" dirty="0" smtClean="0"/>
              <a:t>Руководитель									</a:t>
            </a:r>
            <a:r>
              <a:rPr lang="ru-RU" sz="2000" dirty="0"/>
              <a:t>О.Б. </a:t>
            </a:r>
            <a:r>
              <a:rPr lang="ru-RU" sz="2000" dirty="0" err="1"/>
              <a:t>Шагниев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87727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Санкт-Петербург</a:t>
            </a:r>
          </a:p>
          <a:p>
            <a:pPr algn="ctr"/>
            <a:r>
              <a:rPr lang="ru-RU" sz="2000" dirty="0" smtClean="0"/>
              <a:t>2021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106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981" y="73007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Задача о собственных формах и частотах диска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530845"/>
              </p:ext>
            </p:extLst>
          </p:nvPr>
        </p:nvGraphicFramePr>
        <p:xfrm>
          <a:off x="779955" y="2010811"/>
          <a:ext cx="10217241" cy="43530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08634"/>
                <a:gridCol w="1277421"/>
                <a:gridCol w="1277421"/>
                <a:gridCol w="1482531"/>
                <a:gridCol w="1585617"/>
                <a:gridCol w="1585617"/>
              </a:tblGrid>
              <a:tr h="222033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800" dirty="0">
                          <a:effectLst/>
                        </a:rPr>
                        <a:t>Количество</a:t>
                      </a:r>
                      <a:endParaRPr lang="ru-RU" sz="2400" dirty="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800" dirty="0">
                          <a:effectLst/>
                        </a:rPr>
                        <a:t>узловых</a:t>
                      </a:r>
                      <a:endParaRPr lang="ru-RU" sz="2400" dirty="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800" dirty="0">
                          <a:effectLst/>
                        </a:rPr>
                        <a:t>диаметров</a:t>
                      </a:r>
                      <a:endParaRPr lang="ru-RU" sz="24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800" dirty="0">
                          <a:effectLst/>
                        </a:rPr>
                        <a:t>Постановка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800" dirty="0">
                          <a:effectLst/>
                        </a:rPr>
                        <a:t>16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10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800">
                          <a:effectLst/>
                        </a:rPr>
                        <a:t>Целый диск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800">
                          <a:effectLst/>
                        </a:rPr>
                        <a:t>51.68 Гц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800">
                          <a:effectLst/>
                        </a:rPr>
                        <a:t>74.05 Гц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800" dirty="0">
                          <a:effectLst/>
                        </a:rPr>
                        <a:t>299.47 Гц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800" dirty="0">
                          <a:effectLst/>
                        </a:rPr>
                        <a:t>1098.50Гц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n-US" sz="1800">
                          <a:effectLst/>
                        </a:rPr>
                        <a:t>3853</a:t>
                      </a:r>
                      <a:r>
                        <a:rPr lang="ru-RU" sz="1800">
                          <a:effectLst/>
                        </a:rPr>
                        <a:t>.3 Гц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10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800">
                          <a:effectLst/>
                        </a:rPr>
                        <a:t>Четверть диска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800">
                          <a:effectLst/>
                        </a:rPr>
                        <a:t>51.66 Гц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800">
                          <a:effectLst/>
                        </a:rPr>
                        <a:t>74.04 Гц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800">
                          <a:effectLst/>
                        </a:rPr>
                        <a:t>299.48 Гц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800" dirty="0">
                          <a:effectLst/>
                        </a:rPr>
                        <a:t>1098.50 Гц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800">
                          <a:effectLst/>
                        </a:rPr>
                        <a:t>3851.9 Гц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10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800">
                          <a:effectLst/>
                        </a:rPr>
                        <a:t>Восьмая диска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800">
                          <a:effectLst/>
                        </a:rPr>
                        <a:t>51.65 Гц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800">
                          <a:effectLst/>
                        </a:rPr>
                        <a:t>74.05 Гц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800">
                          <a:effectLst/>
                        </a:rPr>
                        <a:t>299.48 Гц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800" dirty="0">
                          <a:effectLst/>
                        </a:rPr>
                        <a:t>1098.50 Гц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800" dirty="0">
                          <a:effectLst/>
                        </a:rPr>
                        <a:t>3851.9 Гц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10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800" dirty="0">
                          <a:effectLst/>
                        </a:rPr>
                        <a:t>Аналитика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800">
                          <a:effectLst/>
                        </a:rPr>
                        <a:t>52.03 Гц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800">
                          <a:effectLst/>
                        </a:rPr>
                        <a:t>74.78 Гц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800">
                          <a:effectLst/>
                        </a:rPr>
                        <a:t>---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800">
                          <a:effectLst/>
                        </a:rPr>
                        <a:t>---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800" dirty="0">
                          <a:effectLst/>
                        </a:rPr>
                        <a:t>---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-15777" y="1580683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450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Сравнение частот колебаний в разных постановках с аналитическими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79AB15E9-22B6-46A8-B737-560D5F2D5CEE}" type="slidenum">
              <a:rPr lang="ru-RU" sz="1800" b="1" smtClean="0">
                <a:solidFill>
                  <a:schemeClr val="tx1"/>
                </a:solidFill>
              </a:rPr>
              <a:t>10</a:t>
            </a:fld>
            <a:r>
              <a:rPr lang="en-US" sz="1800" b="1" dirty="0" smtClean="0">
                <a:solidFill>
                  <a:schemeClr val="tx1"/>
                </a:solidFill>
              </a:rPr>
              <a:t>/1</a:t>
            </a:r>
            <a:r>
              <a:rPr lang="ru-RU" sz="1800" b="1" dirty="0" smtClean="0">
                <a:solidFill>
                  <a:schemeClr val="tx1"/>
                </a:solidFill>
              </a:rPr>
              <a:t>9</a:t>
            </a:r>
            <a:endParaRPr lang="ru-RU" sz="1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9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05" y="53002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Задача </a:t>
            </a:r>
            <a:r>
              <a:rPr lang="ru-RU" sz="2000" b="1" dirty="0"/>
              <a:t>о собственных колебаниях ступени турбины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2346932" y="1873762"/>
            <a:ext cx="7522098" cy="45032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2680" y="6377032"/>
            <a:ext cx="5907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Базовый сектор ступени, задание циклической симметрии</a:t>
            </a:r>
            <a:endParaRPr lang="ru-RU" dirty="0"/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79AB15E9-22B6-46A8-B737-560D5F2D5CEE}" type="slidenum">
              <a:rPr lang="ru-RU" sz="1800" b="1" smtClean="0">
                <a:solidFill>
                  <a:schemeClr val="tx1"/>
                </a:solidFill>
              </a:rPr>
              <a:t>11</a:t>
            </a:fld>
            <a:r>
              <a:rPr lang="en-US" sz="1800" b="1" dirty="0" smtClean="0">
                <a:solidFill>
                  <a:schemeClr val="tx1"/>
                </a:solidFill>
              </a:rPr>
              <a:t>/1</a:t>
            </a:r>
            <a:r>
              <a:rPr lang="ru-RU" sz="1800" b="1" dirty="0" smtClean="0">
                <a:solidFill>
                  <a:schemeClr val="tx1"/>
                </a:solidFill>
              </a:rPr>
              <a:t>9</a:t>
            </a:r>
            <a:endParaRPr lang="ru-RU" sz="1800" b="1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7" y="93013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Постановка задачи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049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249981" y="1340768"/>
            <a:ext cx="5321950" cy="40934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4355" y="6237312"/>
            <a:ext cx="4231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Разбиение </a:t>
            </a:r>
            <a:r>
              <a:rPr lang="ru-RU" dirty="0"/>
              <a:t>модели на конечные элементы</a:t>
            </a:r>
          </a:p>
        </p:txBody>
      </p:sp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557" y="1595874"/>
            <a:ext cx="6471424" cy="35832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07315" y="5367471"/>
            <a:ext cx="3921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Заданные </a:t>
            </a:r>
            <a:r>
              <a:rPr lang="ru-RU" dirty="0"/>
              <a:t>контактные взаимодействия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81" y="53002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Задача </a:t>
            </a:r>
            <a:r>
              <a:rPr lang="ru-RU" sz="2000" b="1" dirty="0"/>
              <a:t>о собственных колебаниях ступени турбины 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79AB15E9-22B6-46A8-B737-560D5F2D5CEE}" type="slidenum">
              <a:rPr lang="ru-RU" sz="1800" b="1" smtClean="0">
                <a:solidFill>
                  <a:schemeClr val="tx1"/>
                </a:solidFill>
              </a:rPr>
              <a:t>12</a:t>
            </a:fld>
            <a:r>
              <a:rPr lang="en-US" sz="1800" b="1" dirty="0" smtClean="0">
                <a:solidFill>
                  <a:schemeClr val="tx1"/>
                </a:solidFill>
              </a:rPr>
              <a:t>/1</a:t>
            </a:r>
            <a:r>
              <a:rPr lang="ru-RU" sz="1800" b="1" dirty="0" smtClean="0">
                <a:solidFill>
                  <a:schemeClr val="tx1"/>
                </a:solidFill>
              </a:rPr>
              <a:t>9</a:t>
            </a:r>
            <a:endParaRPr lang="ru-RU" sz="18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563104"/>
              </p:ext>
            </p:extLst>
          </p:nvPr>
        </p:nvGraphicFramePr>
        <p:xfrm>
          <a:off x="247797" y="5501964"/>
          <a:ext cx="6099810" cy="55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48505"/>
                <a:gridCol w="1889805"/>
                <a:gridCol w="2161500"/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400" dirty="0">
                          <a:effectLst/>
                        </a:rPr>
                        <a:t>NE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400">
                          <a:effectLst/>
                        </a:rPr>
                        <a:t>NN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400" dirty="0">
                          <a:effectLst/>
                        </a:rPr>
                        <a:t>NDOF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82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400">
                          <a:effectLst/>
                        </a:rPr>
                        <a:t>455948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400">
                          <a:effectLst/>
                        </a:rPr>
                        <a:t>784168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400" dirty="0">
                          <a:effectLst/>
                        </a:rPr>
                        <a:t>2352504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981" y="926756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КЭ модель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049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79" y="53002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Задача </a:t>
            </a:r>
            <a:r>
              <a:rPr lang="ru-RU" sz="2000" b="1" dirty="0"/>
              <a:t>о собственных колебаниях ступени </a:t>
            </a:r>
            <a:r>
              <a:rPr lang="ru-RU" sz="2000" b="1" dirty="0" smtClean="0"/>
              <a:t>турбины</a:t>
            </a:r>
            <a:r>
              <a:rPr lang="en-US" sz="2000" b="1" dirty="0" smtClean="0"/>
              <a:t>. </a:t>
            </a:r>
            <a:r>
              <a:rPr lang="ru-RU" sz="2000" b="1" dirty="0" smtClean="0"/>
              <a:t>Граничные условия.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78" y="1121327"/>
            <a:ext cx="3697990" cy="249236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97" y="3936172"/>
            <a:ext cx="3669271" cy="2434446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/>
          <a:stretch>
            <a:fillRect/>
          </a:stretch>
        </p:blipFill>
        <p:spPr>
          <a:xfrm>
            <a:off x="6284329" y="1130189"/>
            <a:ext cx="4132151" cy="2468658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6"/>
          <a:stretch>
            <a:fillRect/>
          </a:stretch>
        </p:blipFill>
        <p:spPr>
          <a:xfrm>
            <a:off x="6060445" y="3955261"/>
            <a:ext cx="4572060" cy="2331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557471"/>
            <a:ext cx="4666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Конвективный теплообмен для диска</a:t>
            </a:r>
            <a:endParaRPr lang="ru-RU" dirty="0"/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79AB15E9-22B6-46A8-B737-560D5F2D5CEE}" type="slidenum">
              <a:rPr lang="ru-RU" sz="1800" b="1" smtClean="0">
                <a:solidFill>
                  <a:schemeClr val="tx1"/>
                </a:solidFill>
              </a:rPr>
              <a:t>13</a:t>
            </a:fld>
            <a:r>
              <a:rPr lang="en-US" sz="1800" b="1" dirty="0" smtClean="0">
                <a:solidFill>
                  <a:schemeClr val="tx1"/>
                </a:solidFill>
              </a:rPr>
              <a:t>/1</a:t>
            </a:r>
            <a:r>
              <a:rPr lang="ru-RU" sz="1800" b="1" dirty="0" smtClean="0">
                <a:solidFill>
                  <a:schemeClr val="tx1"/>
                </a:solidFill>
              </a:rPr>
              <a:t>9</a:t>
            </a:r>
            <a:endParaRPr lang="ru-RU" sz="1800" b="1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324077"/>
            <a:ext cx="4666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Конвективный теплообмен для </a:t>
            </a:r>
            <a:r>
              <a:rPr lang="ru-RU" dirty="0" smtClean="0"/>
              <a:t>лопатки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07981" y="3585929"/>
            <a:ext cx="4666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Давление для лопатки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284329" y="6286886"/>
            <a:ext cx="4666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Ограничение на перемещение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81" y="73007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Задача </a:t>
            </a:r>
            <a:r>
              <a:rPr lang="ru-RU" sz="2000" b="1" dirty="0"/>
              <a:t>о собственных колебаниях ступени </a:t>
            </a:r>
            <a:r>
              <a:rPr lang="ru-RU" sz="2000" b="1" dirty="0" smtClean="0"/>
              <a:t>турбины. Методика расчета. </a:t>
            </a:r>
            <a:endParaRPr lang="ru-RU" sz="2000" b="1" dirty="0"/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79AB15E9-22B6-46A8-B737-560D5F2D5CEE}" type="slidenum">
              <a:rPr lang="ru-RU" sz="1800" b="1" smtClean="0">
                <a:solidFill>
                  <a:schemeClr val="tx1"/>
                </a:solidFill>
              </a:rPr>
              <a:t>14</a:t>
            </a:fld>
            <a:r>
              <a:rPr lang="en-US" sz="1800" b="1" dirty="0" smtClean="0">
                <a:solidFill>
                  <a:schemeClr val="tx1"/>
                </a:solidFill>
              </a:rPr>
              <a:t>/1</a:t>
            </a:r>
            <a:r>
              <a:rPr lang="ru-RU" sz="1800" b="1" dirty="0" smtClean="0">
                <a:solidFill>
                  <a:schemeClr val="tx1"/>
                </a:solidFill>
              </a:rPr>
              <a:t>9</a:t>
            </a:r>
            <a:endParaRPr lang="ru-RU" sz="1800" b="1" dirty="0" smtClean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0" y="1556792"/>
            <a:ext cx="2390775" cy="3065202"/>
          </a:xfrm>
          <a:prstGeom prst="rect">
            <a:avLst/>
          </a:prstGeom>
          <a:ln w="19050">
            <a:solidFill>
              <a:schemeClr val="tx1"/>
            </a:solidFill>
            <a:prstDash val="lgDash"/>
          </a:ln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05" y="1513929"/>
            <a:ext cx="2381723" cy="31080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Рисунок 8"/>
          <p:cNvPicPr/>
          <p:nvPr/>
        </p:nvPicPr>
        <p:blipFill>
          <a:blip r:embed="rId5"/>
          <a:stretch>
            <a:fillRect/>
          </a:stretch>
        </p:blipFill>
        <p:spPr>
          <a:xfrm>
            <a:off x="9552384" y="1503727"/>
            <a:ext cx="2390775" cy="31426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8" name="Стрелка вправо 17"/>
          <p:cNvSpPr/>
          <p:nvPr/>
        </p:nvSpPr>
        <p:spPr bwMode="auto">
          <a:xfrm>
            <a:off x="2783632" y="2724281"/>
            <a:ext cx="1872207" cy="433498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 bwMode="auto">
          <a:xfrm>
            <a:off x="7392144" y="2709162"/>
            <a:ext cx="1872207" cy="433498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89434" y="4680879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Стационарная задача тепловодности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559809" y="4680879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Задача напряженно-деформированного состояния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9131657" y="464642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Задача собственных значений и собственных форм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1981" y="5715209"/>
            <a:ext cx="12060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Последовательная серия расчётов с целью получить собственные значения для диска с уч</a:t>
            </a:r>
            <a:r>
              <a:rPr lang="ru-RU" sz="1600" dirty="0" smtClean="0"/>
              <a:t>ётом тепловых и механических нагрузок</a:t>
            </a:r>
            <a:endParaRPr lang="ru-RU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238632" y="2443861"/>
                <a:ext cx="30963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℃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632" y="2443861"/>
                <a:ext cx="309634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6777990" y="2437119"/>
                <a:ext cx="30963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r>
                        <a:rPr lang="en-US" b="0" i="1" smtClean="0">
                          <a:latin typeface="Cambria Math"/>
                        </a:rPr>
                        <m:t>, 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990" y="2437119"/>
                <a:ext cx="309634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28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81" y="53002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Задача </a:t>
            </a:r>
            <a:r>
              <a:rPr lang="ru-RU" sz="2000" b="1" dirty="0"/>
              <a:t>о собственных колебаниях ступени турбины </a:t>
            </a:r>
          </a:p>
        </p:txBody>
      </p:sp>
      <p:pic>
        <p:nvPicPr>
          <p:cNvPr id="4" name="Рисунок 3" descr="C:\Users\PC\Downloads\GRAPH_ROZHKOV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099352"/>
            <a:ext cx="10369152" cy="50522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7916" y="6198766"/>
            <a:ext cx="612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Сходимость метода конечных элементов</a:t>
            </a:r>
            <a:endParaRPr lang="ru-RU" dirty="0"/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79AB15E9-22B6-46A8-B737-560D5F2D5CEE}" type="slidenum">
              <a:rPr lang="ru-RU" sz="1800" b="1" smtClean="0">
                <a:solidFill>
                  <a:schemeClr val="tx1"/>
                </a:solidFill>
              </a:rPr>
              <a:t>15</a:t>
            </a:fld>
            <a:r>
              <a:rPr lang="en-US" sz="1800" b="1" dirty="0" smtClean="0">
                <a:solidFill>
                  <a:schemeClr val="tx1"/>
                </a:solidFill>
              </a:rPr>
              <a:t>/1</a:t>
            </a:r>
            <a:r>
              <a:rPr lang="ru-RU" sz="1800" b="1" dirty="0" smtClean="0">
                <a:solidFill>
                  <a:schemeClr val="tx1"/>
                </a:solidFill>
              </a:rPr>
              <a:t>9</a:t>
            </a:r>
            <a:endParaRPr lang="ru-RU" sz="1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5" y="1556792"/>
            <a:ext cx="5400600" cy="4543594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1525311"/>
            <a:ext cx="5112568" cy="4575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9136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Задача </a:t>
            </a:r>
            <a:r>
              <a:rPr lang="ru-RU" sz="2000" b="1" dirty="0"/>
              <a:t>о собственных колебаниях ступени турбины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074" y="6224904"/>
            <a:ext cx="612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Полученное распределение температуры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40016" y="6224904"/>
            <a:ext cx="612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Полученное перемещение</a:t>
            </a:r>
            <a:endParaRPr lang="ru-RU" dirty="0"/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79AB15E9-22B6-46A8-B737-560D5F2D5CEE}" type="slidenum">
              <a:rPr lang="ru-RU" sz="1800" b="1" smtClean="0">
                <a:solidFill>
                  <a:schemeClr val="tx1"/>
                </a:solidFill>
              </a:rPr>
              <a:t>16</a:t>
            </a:fld>
            <a:r>
              <a:rPr lang="en-US" sz="1800" b="1" dirty="0" smtClean="0">
                <a:solidFill>
                  <a:schemeClr val="tx1"/>
                </a:solidFill>
              </a:rPr>
              <a:t>/1</a:t>
            </a:r>
            <a:r>
              <a:rPr lang="ru-RU" sz="1800" b="1" dirty="0" smtClean="0">
                <a:solidFill>
                  <a:schemeClr val="tx1"/>
                </a:solidFill>
              </a:rPr>
              <a:t>9</a:t>
            </a:r>
            <a:endParaRPr lang="ru-RU" sz="1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407368" y="1628799"/>
            <a:ext cx="5544616" cy="42040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81" y="73007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Задача </a:t>
            </a:r>
            <a:r>
              <a:rPr lang="ru-RU" sz="2000" b="1" dirty="0"/>
              <a:t>о собственных колебаниях ступени турбины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368" y="6040238"/>
            <a:ext cx="612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Форма колебаний с наименьшей частотой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153288"/>
              </p:ext>
            </p:extLst>
          </p:nvPr>
        </p:nvGraphicFramePr>
        <p:xfrm>
          <a:off x="5591944" y="2894506"/>
          <a:ext cx="6257290" cy="8534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28645"/>
                <a:gridCol w="3128645"/>
              </a:tblGrid>
              <a:tr h="3435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dirty="0">
                          <a:effectLst/>
                        </a:rPr>
                        <a:t>При учёте тепловых и </a:t>
                      </a:r>
                      <a:r>
                        <a:rPr lang="ru-RU" sz="1600" dirty="0" smtClean="0">
                          <a:effectLst/>
                        </a:rPr>
                        <a:t>механических </a:t>
                      </a:r>
                      <a:r>
                        <a:rPr lang="ru-RU" sz="1600" dirty="0">
                          <a:effectLst/>
                        </a:rPr>
                        <a:t>нагрузок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dirty="0">
                          <a:effectLst/>
                        </a:rPr>
                        <a:t>С учётом только </a:t>
                      </a:r>
                      <a:r>
                        <a:rPr lang="ru-RU" sz="1600" dirty="0" smtClean="0">
                          <a:effectLst/>
                        </a:rPr>
                        <a:t>механических </a:t>
                      </a:r>
                      <a:r>
                        <a:rPr lang="ru-RU" sz="1600" dirty="0">
                          <a:effectLst/>
                        </a:rPr>
                        <a:t>нагрузок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86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dirty="0">
                          <a:effectLst/>
                        </a:rPr>
                        <a:t>148.13 Гц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dirty="0">
                          <a:effectLst/>
                        </a:rPr>
                        <a:t>153.15 Гц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663952" y="21328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Значения первых собственных частот 4 ступени турбогенератора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79AB15E9-22B6-46A8-B737-560D5F2D5CEE}" type="slidenum">
              <a:rPr lang="ru-RU" sz="1800" b="1" smtClean="0">
                <a:solidFill>
                  <a:schemeClr val="tx1"/>
                </a:solidFill>
              </a:rPr>
              <a:t>17</a:t>
            </a:fld>
            <a:r>
              <a:rPr lang="en-US" sz="1800" b="1" dirty="0" smtClean="0">
                <a:solidFill>
                  <a:schemeClr val="tx1"/>
                </a:solidFill>
              </a:rPr>
              <a:t>/1</a:t>
            </a:r>
            <a:r>
              <a:rPr lang="ru-RU" sz="1800" b="1" dirty="0" smtClean="0">
                <a:solidFill>
                  <a:schemeClr val="tx1"/>
                </a:solidFill>
              </a:rPr>
              <a:t>9</a:t>
            </a:r>
            <a:endParaRPr lang="ru-RU" sz="1800" b="1" dirty="0" smtClean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63952" y="379596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Разница между частотами более 3%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81" y="73007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Заключение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3393" y="1556792"/>
            <a:ext cx="81369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Решена </a:t>
            </a:r>
            <a:r>
              <a:rPr lang="ru-RU" dirty="0"/>
              <a:t>модельная задача нахождения собственных значений и собственных форм колебаний плоского закрепленного в центре диска, аналитические частоты с хорошей точностью совпали с вычисленными в </a:t>
            </a:r>
            <a:r>
              <a:rPr lang="en-US" dirty="0"/>
              <a:t>Ansys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Решена </a:t>
            </a:r>
            <a:r>
              <a:rPr lang="ru-RU" dirty="0"/>
              <a:t>стационарная задача теплопроводности для диска с лопатками. В </a:t>
            </a:r>
            <a:r>
              <a:rPr lang="ru-RU" dirty="0" smtClean="0"/>
              <a:t>результате получены </a:t>
            </a:r>
            <a:r>
              <a:rPr lang="ru-RU" dirty="0"/>
              <a:t>нагрузки, вызванные температурным </a:t>
            </a:r>
            <a:r>
              <a:rPr lang="ru-RU" dirty="0" smtClean="0"/>
              <a:t>воздействием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Решена задача НДС для диска с лопатками под воздействием тепловых и инерционных нагрузок</a:t>
            </a:r>
            <a:endParaRPr lang="ru-RU" dirty="0"/>
          </a:p>
          <a:p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Были </a:t>
            </a:r>
            <a:r>
              <a:rPr lang="ru-RU" dirty="0"/>
              <a:t>получены собственные значения и собственные формы для ступени с учётом и без учёта тепловых нагрузок, было проведено их сравнение. Без тепловых нагрузок частота колебаний оказалась больше. Это связано с удлинением диска с лопатками и с расширением замка лопатки, что уменьшает жесткость </a:t>
            </a:r>
            <a:r>
              <a:rPr lang="ru-RU" dirty="0" smtClean="0"/>
              <a:t>заделки.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79AB15E9-22B6-46A8-B737-560D5F2D5CEE}" type="slidenum">
              <a:rPr lang="ru-RU" sz="1800" b="1" smtClean="0">
                <a:solidFill>
                  <a:schemeClr val="tx1"/>
                </a:solidFill>
              </a:rPr>
              <a:t>18</a:t>
            </a:fld>
            <a:r>
              <a:rPr lang="en-US" sz="1800" b="1" dirty="0" smtClean="0">
                <a:solidFill>
                  <a:schemeClr val="tx1"/>
                </a:solidFill>
              </a:rPr>
              <a:t>/1</a:t>
            </a:r>
            <a:r>
              <a:rPr lang="ru-RU" sz="1800" b="1" dirty="0" smtClean="0">
                <a:solidFill>
                  <a:schemeClr val="tx1"/>
                </a:solidFill>
              </a:rPr>
              <a:t>9</a:t>
            </a:r>
            <a:endParaRPr lang="ru-RU" sz="1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56792"/>
            <a:ext cx="12192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dirty="0" smtClean="0"/>
              <a:t>Спасибо за внимание</a:t>
            </a:r>
            <a:endParaRPr lang="ru-RU" sz="11500" dirty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79AB15E9-22B6-46A8-B737-560D5F2D5CEE}" type="slidenum">
              <a:rPr lang="ru-RU" sz="1800" b="1" smtClean="0">
                <a:solidFill>
                  <a:schemeClr val="tx1"/>
                </a:solidFill>
              </a:rPr>
              <a:t>19</a:t>
            </a:fld>
            <a:r>
              <a:rPr lang="en-US" sz="1800" b="1" dirty="0" smtClean="0">
                <a:solidFill>
                  <a:schemeClr val="tx1"/>
                </a:solidFill>
              </a:rPr>
              <a:t>/1</a:t>
            </a:r>
            <a:r>
              <a:rPr lang="ru-RU" sz="1800" b="1" dirty="0" smtClean="0">
                <a:solidFill>
                  <a:schemeClr val="tx1"/>
                </a:solidFill>
              </a:rPr>
              <a:t>9</a:t>
            </a:r>
            <a:endParaRPr lang="ru-RU" sz="1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AB15E9-22B6-46A8-B737-560D5F2D5CEE}" type="slidenum">
              <a:rPr lang="ru-RU" sz="1800" b="1" smtClean="0">
                <a:solidFill>
                  <a:schemeClr val="tx1"/>
                </a:solidFill>
              </a:rPr>
              <a:t>2</a:t>
            </a:fld>
            <a:r>
              <a:rPr lang="en-US" sz="1800" b="1" dirty="0" smtClean="0">
                <a:solidFill>
                  <a:schemeClr val="tx1"/>
                </a:solidFill>
              </a:rPr>
              <a:t>/1</a:t>
            </a:r>
            <a:r>
              <a:rPr lang="ru-RU" sz="1800" b="1" dirty="0" smtClean="0">
                <a:solidFill>
                  <a:schemeClr val="tx1"/>
                </a:solidFill>
              </a:rPr>
              <a:t>9</a:t>
            </a:r>
            <a:endParaRPr lang="ru-RU" sz="1800" b="1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5273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Содержание работы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7367" y="1844824"/>
            <a:ext cx="1144927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 smtClean="0"/>
              <a:t>Объект исследования, цели и задачи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 smtClean="0"/>
              <a:t>Анализ работ по данной теме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 smtClean="0"/>
              <a:t>Задача о собственных формах и частотах диска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 smtClean="0"/>
              <a:t>Задача о собственных колебаниях ступени турбины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 smtClean="0"/>
              <a:t>Заключение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074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4404644" y="1166714"/>
                <a:ext cx="35509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𝑎𝑘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𝑎𝑘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 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𝑎𝑏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0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644" y="1166714"/>
                <a:ext cx="3550972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861252"/>
            <a:ext cx="3432886" cy="494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4799856" y="3255221"/>
                <a:ext cx="4925579" cy="429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𝑏𝑎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𝑘</m:t>
                          </m:r>
                          <m:r>
                            <a:rPr lang="en-US" sz="2000" i="1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 +</m:t>
                      </m:r>
                      <m:d>
                        <m:dPr>
                          <m:ctrlPr>
                            <a:rPr lang="ru-RU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𝑎𝑎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𝑏𝑏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𝑎𝑏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𝑘</m:t>
                          </m:r>
                          <m:r>
                            <a:rPr lang="en-US" sz="2000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56" y="3255221"/>
                <a:ext cx="4925579" cy="429092"/>
              </a:xfrm>
              <a:prstGeom prst="rect">
                <a:avLst/>
              </a:prstGeom>
              <a:blipFill rotWithShape="1">
                <a:blip r:embed="rId5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4390997" y="1662695"/>
                <a:ext cx="35509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𝑏𝑘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𝑎𝑘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 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𝑏𝑏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0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997" y="1662695"/>
                <a:ext cx="3550972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8315304" y="1181733"/>
                <a:ext cx="17041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𝑎𝑘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  <m:r>
                            <a:rPr lang="en-US" sz="2000" i="1">
                              <a:latin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304" y="1181733"/>
                <a:ext cx="1704121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8326867" y="1688693"/>
                <a:ext cx="15837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𝑎𝑘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𝑏𝑘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867" y="1688693"/>
                <a:ext cx="1583767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 bwMode="auto">
          <a:xfrm>
            <a:off x="4511824" y="1166714"/>
            <a:ext cx="3430145" cy="111015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304352" y="1181732"/>
            <a:ext cx="1715073" cy="108951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 bwMode="auto">
          <a:xfrm rot="4500000">
            <a:off x="6299005" y="2688542"/>
            <a:ext cx="877215" cy="216749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 bwMode="auto">
          <a:xfrm rot="6883716">
            <a:off x="8478982" y="2696532"/>
            <a:ext cx="877215" cy="216749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50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452846"/>
            <a:ext cx="4968552" cy="4608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2626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Объект исследования, цели и задачи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35960" y="1633443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	Целью </a:t>
            </a:r>
            <a:r>
              <a:rPr lang="ru-RU" dirty="0"/>
              <a:t>работы </a:t>
            </a:r>
            <a:r>
              <a:rPr lang="ru-RU" dirty="0" smtClean="0"/>
              <a:t>было </a:t>
            </a:r>
            <a:r>
              <a:rPr lang="ru-RU" dirty="0"/>
              <a:t>исследование собственных форм и собственных значений четвертой ступени газовой турбины при учёте её теплового и напряженно-деформированного состояния. Для этого </a:t>
            </a:r>
            <a:r>
              <a:rPr lang="ru-RU" dirty="0" smtClean="0"/>
              <a:t>необходимо было </a:t>
            </a:r>
            <a:r>
              <a:rPr lang="ru-RU" dirty="0"/>
              <a:t>последовательно решить ряд задач: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Решить модельную задачу нахождения собственных значений и собственных форм колебаний плоского тонкого закрепленного в центре диска.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Решить стационарную задачу теплопроводности для диска с лопатками для определения нагрузок, вызванных температурным воздействием.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Решить задачу напряженно-деформированного состояния с учётом тепловых и </a:t>
            </a:r>
            <a:r>
              <a:rPr lang="ru-RU" dirty="0" smtClean="0"/>
              <a:t>механических </a:t>
            </a:r>
            <a:r>
              <a:rPr lang="ru-RU" dirty="0"/>
              <a:t>нагрузок.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Решить задачу собственных значений и собственных форм для четвертой ступени турбины.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1377" y="6063924"/>
            <a:ext cx="5240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геометрическая модель 4 ступени турбины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79AB15E9-22B6-46A8-B737-560D5F2D5CEE}" type="slidenum">
              <a:rPr lang="ru-RU" sz="1800" b="1" smtClean="0">
                <a:solidFill>
                  <a:schemeClr val="tx1"/>
                </a:solidFill>
              </a:rPr>
              <a:t>3</a:t>
            </a:fld>
            <a:r>
              <a:rPr lang="en-US" sz="1800" b="1" dirty="0" smtClean="0">
                <a:solidFill>
                  <a:schemeClr val="tx1"/>
                </a:solidFill>
              </a:rPr>
              <a:t>/1</a:t>
            </a:r>
            <a:r>
              <a:rPr lang="ru-RU" sz="1800" b="1" dirty="0" smtClean="0">
                <a:solidFill>
                  <a:schemeClr val="tx1"/>
                </a:solidFill>
              </a:rPr>
              <a:t>9</a:t>
            </a:r>
            <a:endParaRPr lang="ru-RU" sz="1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868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Краткий анализ работ по данной теме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" y="1876182"/>
            <a:ext cx="6059547" cy="272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229851"/>
            <a:ext cx="5951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FEM analysis of natural frequencies </a:t>
            </a:r>
            <a:endParaRPr lang="en-US" dirty="0" smtClean="0"/>
          </a:p>
          <a:p>
            <a:pPr algn="ctr"/>
            <a:r>
              <a:rPr lang="en-US" dirty="0" smtClean="0"/>
              <a:t>of </a:t>
            </a:r>
            <a:r>
              <a:rPr lang="en-US" dirty="0"/>
              <a:t>jet engine iSTC-21v turbine blade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79AB15E9-22B6-46A8-B737-560D5F2D5CEE}" type="slidenum">
              <a:rPr lang="ru-RU" sz="1800" b="1" smtClean="0">
                <a:solidFill>
                  <a:schemeClr val="tx1"/>
                </a:solidFill>
              </a:rPr>
              <a:t>4</a:t>
            </a:fld>
            <a:r>
              <a:rPr lang="en-US" sz="1800" b="1" dirty="0" smtClean="0">
                <a:solidFill>
                  <a:schemeClr val="tx1"/>
                </a:solidFill>
              </a:rPr>
              <a:t>/1</a:t>
            </a:r>
            <a:r>
              <a:rPr lang="ru-RU" sz="1800" b="1" dirty="0" smtClean="0">
                <a:solidFill>
                  <a:schemeClr val="tx1"/>
                </a:solidFill>
              </a:rPr>
              <a:t>9</a:t>
            </a:r>
            <a:endParaRPr lang="ru-RU" sz="1800" b="1" dirty="0" smtClean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937947"/>
            <a:ext cx="2393049" cy="272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19" y="1873568"/>
            <a:ext cx="305752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973178" y="1229851"/>
            <a:ext cx="5951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Finite Element Analysis for Turbine </a:t>
            </a:r>
            <a:r>
              <a:rPr lang="en-US" dirty="0" smtClean="0"/>
              <a:t>Blades</a:t>
            </a:r>
            <a:endParaRPr lang="ru-RU" dirty="0" smtClean="0"/>
          </a:p>
          <a:p>
            <a:pPr algn="ctr"/>
            <a:r>
              <a:rPr lang="en-US" dirty="0" smtClean="0"/>
              <a:t> </a:t>
            </a:r>
            <a:r>
              <a:rPr lang="en-US" dirty="0"/>
              <a:t>with Contact </a:t>
            </a:r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5322" y="4925409"/>
            <a:ext cx="10992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1400" dirty="0"/>
              <a:t>Yang, Yuan-</a:t>
            </a:r>
            <a:r>
              <a:rPr lang="en-US" sz="1400" dirty="0" err="1"/>
              <a:t>Jian</a:t>
            </a:r>
            <a:r>
              <a:rPr lang="en-US" sz="1400" dirty="0"/>
              <a:t>; Yang, Liang; Wang, </a:t>
            </a:r>
            <a:r>
              <a:rPr lang="en-US" sz="1400" dirty="0" err="1"/>
              <a:t>Hai</a:t>
            </a:r>
            <a:r>
              <a:rPr lang="en-US" sz="1400" dirty="0"/>
              <a:t>-Kun; Zhu, Shun-</a:t>
            </a:r>
            <a:r>
              <a:rPr lang="en-US" sz="1400" dirty="0" err="1"/>
              <a:t>Peng</a:t>
            </a:r>
            <a:r>
              <a:rPr lang="en-US" sz="1400" dirty="0"/>
              <a:t>; Huang, Hong-</a:t>
            </a:r>
            <a:r>
              <a:rPr lang="en-US" sz="1400" dirty="0" err="1"/>
              <a:t>Zhong</a:t>
            </a:r>
            <a:r>
              <a:rPr lang="en-US" sz="1400" dirty="0"/>
              <a:t> (2015). Finite Element Analysis for Turbine Blades with Contact Problems. International Journal of Turbo &amp; Jet-Engines (2015)</a:t>
            </a:r>
            <a:endParaRPr lang="ru-RU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/>
              <a:t>M. </a:t>
            </a:r>
            <a:r>
              <a:rPr lang="en-US" sz="1400" dirty="0" err="1"/>
              <a:t>Spodniak</a:t>
            </a:r>
            <a:r>
              <a:rPr lang="en-US" sz="1400" dirty="0"/>
              <a:t>, K. </a:t>
            </a:r>
            <a:r>
              <a:rPr lang="en-US" sz="1400" dirty="0" err="1"/>
              <a:t>Semrád</a:t>
            </a:r>
            <a:r>
              <a:rPr lang="en-US" sz="1400" dirty="0"/>
              <a:t>, L. </a:t>
            </a:r>
            <a:r>
              <a:rPr lang="en-US" sz="1400" dirty="0" err="1"/>
              <a:t>Fozo</a:t>
            </a:r>
            <a:r>
              <a:rPr lang="en-US" sz="1400" dirty="0"/>
              <a:t>, J. </a:t>
            </a:r>
            <a:r>
              <a:rPr lang="en-US" sz="1400" dirty="0" err="1"/>
              <a:t>Pavlinský</a:t>
            </a:r>
            <a:r>
              <a:rPr lang="en-US" sz="1400" dirty="0"/>
              <a:t>, FEM analysis of natural frequencies of jet engine iSTC-21v turbine blade, SAMI 2019, IEEE 17th World Symposium on Applied Machine Intelligence and Informatics, pp. 287-292, January 2019</a:t>
            </a:r>
            <a:endParaRPr lang="ru-RU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 err="1"/>
              <a:t>Жирицкий</a:t>
            </a:r>
            <a:r>
              <a:rPr lang="ru-RU" sz="1400" dirty="0"/>
              <a:t> Г.С., </a:t>
            </a:r>
            <a:r>
              <a:rPr lang="ru-RU" sz="1400" dirty="0" err="1"/>
              <a:t>Стрункин</a:t>
            </a:r>
            <a:r>
              <a:rPr lang="ru-RU" sz="1400" dirty="0"/>
              <a:t> В.А. «Конструкция и расчет на прочность деталей паровых и газовых турбин» Изд. 3, </a:t>
            </a:r>
            <a:r>
              <a:rPr lang="ru-RU" sz="1400" dirty="0" err="1"/>
              <a:t>перераб</a:t>
            </a:r>
            <a:r>
              <a:rPr lang="ru-RU" sz="1400" dirty="0"/>
              <a:t>. и </a:t>
            </a:r>
            <a:r>
              <a:rPr lang="ru-RU" sz="1400" dirty="0" err="1"/>
              <a:t>допол</a:t>
            </a:r>
            <a:r>
              <a:rPr lang="ru-RU" sz="1400" dirty="0"/>
              <a:t>., М.: Машиностроение, 1968 г. , 523 стр.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Лозицкий Л.П., Ветров А.Н., Дорошко С.М., Иванов В.П., Коняев Е.А. Конструкция и прочность авиационных газотурбинных двигателей, 1992г, 536 с.</a:t>
            </a:r>
          </a:p>
        </p:txBody>
      </p:sp>
    </p:spTree>
    <p:extLst>
      <p:ext uri="{BB962C8B-B14F-4D97-AF65-F5344CB8AC3E}">
        <p14:creationId xmlns:p14="http://schemas.microsoft.com/office/powerpoint/2010/main" val="22074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AB15E9-22B6-46A8-B737-560D5F2D5CEE}" type="slidenum">
              <a:rPr lang="ru-RU" sz="1800" b="1" smtClean="0">
                <a:solidFill>
                  <a:schemeClr val="tx1"/>
                </a:solidFill>
              </a:rPr>
              <a:t>5</a:t>
            </a:fld>
            <a:r>
              <a:rPr lang="en-US" sz="1800" b="1" dirty="0" smtClean="0">
                <a:solidFill>
                  <a:schemeClr val="tx1"/>
                </a:solidFill>
              </a:rPr>
              <a:t>/1</a:t>
            </a:r>
            <a:r>
              <a:rPr lang="ru-RU" sz="1800" b="1" dirty="0" smtClean="0">
                <a:solidFill>
                  <a:schemeClr val="tx1"/>
                </a:solidFill>
              </a:rPr>
              <a:t>9</a:t>
            </a:r>
            <a:endParaRPr lang="ru-RU" sz="1800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153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Задача о собственных формах и частотах диска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67" y="101164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Постановка задачи</a:t>
            </a:r>
            <a:endParaRPr lang="ru-RU" sz="2000" dirty="0"/>
          </a:p>
        </p:txBody>
      </p:sp>
      <p:pic>
        <p:nvPicPr>
          <p:cNvPr id="7" name="Рисунок 6" descr="https://sun9-63.userapi.com/impg/uHOB32_bOPr9_g-s8wbPK1WxnnFcNGxKQiCePg/WIpmPUiyZ4w.jpg?size=991x481&amp;quality=96&amp;sign=3493a5c903617bdb0761ef0049c4bf1d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124312"/>
            <a:ext cx="3629329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35360" y="5173421"/>
            <a:ext cx="9865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Необходимо </a:t>
            </a:r>
            <a:r>
              <a:rPr lang="ru-RU" dirty="0"/>
              <a:t>найти собственные значения и собственные формы в разных постановках, сравнить частоты собственных колебаний полученные при помощи </a:t>
            </a:r>
            <a:r>
              <a:rPr lang="en-US" dirty="0"/>
              <a:t>Ansys</a:t>
            </a:r>
            <a:r>
              <a:rPr lang="ru-RU" dirty="0"/>
              <a:t>, с аналитическими.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9" y="2124313"/>
            <a:ext cx="3962763" cy="209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683" y="2124312"/>
            <a:ext cx="3751767" cy="209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9416" y="42210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Полная постановка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19936" y="4100286"/>
                <a:ext cx="2160240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936" y="4100286"/>
                <a:ext cx="2160240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264352" y="4096044"/>
                <a:ext cx="216024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 dirty="0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352" y="4096044"/>
                <a:ext cx="2160240" cy="6127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02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67" y="65922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Задача о собственных формах и частотах диска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2328494"/>
            <a:ext cx="4436271" cy="444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904227" y="1900494"/>
            <a:ext cx="3340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m</a:t>
            </a:r>
            <a:r>
              <a:rPr lang="ru-RU" dirty="0" smtClean="0"/>
              <a:t> - число </a:t>
            </a:r>
            <a:r>
              <a:rPr lang="ru-RU" dirty="0"/>
              <a:t>узловых диаметров</a:t>
            </a:r>
            <a:r>
              <a:rPr lang="ru-RU" dirty="0" smtClean="0"/>
              <a:t>,</a:t>
            </a:r>
          </a:p>
          <a:p>
            <a:r>
              <a:rPr lang="ru-RU" dirty="0" smtClean="0"/>
              <a:t> n - число </a:t>
            </a:r>
            <a:r>
              <a:rPr lang="ru-RU" dirty="0"/>
              <a:t>узловых окружностей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67" y="104482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   Аналитическое решение</a:t>
            </a:r>
            <a:endParaRPr lang="ru-RU" sz="20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399904" y="1756847"/>
            <a:ext cx="4950799" cy="2541952"/>
            <a:chOff x="4713330" y="1950710"/>
            <a:chExt cx="4950799" cy="25419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Прямоугольник 6"/>
                <p:cNvSpPr/>
                <p:nvPr/>
              </p:nvSpPr>
              <p:spPr>
                <a:xfrm>
                  <a:off x="4738550" y="2320042"/>
                  <a:ext cx="4925579" cy="4290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𝑏𝑎</m:t>
                            </m:r>
                          </m:sub>
                        </m:sSub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 +</m:t>
                        </m:r>
                        <m:d>
                          <m:d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𝑎𝑎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𝑏𝑏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𝑎𝑏</m:t>
                            </m:r>
                          </m:sub>
                        </m:sSub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7" name="Прямоугольник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8550" y="2320042"/>
                  <a:ext cx="4925579" cy="42909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281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Прямоугольник 7"/>
                <p:cNvSpPr/>
                <p:nvPr/>
              </p:nvSpPr>
              <p:spPr>
                <a:xfrm>
                  <a:off x="4713330" y="3490978"/>
                  <a:ext cx="3413370" cy="10016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ru-RU" sz="2000" i="1">
                                <a:latin typeface="Cambria Math"/>
                              </a:rPr>
                              <m:t>𝑚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,  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ru-RU" sz="20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latin typeface="Cambria Math"/>
                              </a:rPr>
                              <m:t>h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ru-RU" sz="2000" i="1">
                            <a:latin typeface="Cambria Math"/>
                          </a:rPr>
                          <m:t>∙</m:t>
                        </m:r>
                        <m:f>
                          <m:f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ru-RU" sz="20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0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12</m:t>
                                </m:r>
                                <m:d>
                                  <m:d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ru-RU" sz="20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p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rad>
                          </m:den>
                        </m:f>
                        <m:r>
                          <a:rPr lang="ru-RU" sz="2000" i="1">
                            <a:latin typeface="Cambria Math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000" i="1">
                                    <a:latin typeface="Cambria Math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ru-RU" sz="2000" i="1">
                                    <a:latin typeface="Cambria Math"/>
                                  </a:rPr>
                                  <m:t>𝜌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8" name="Прямоугольник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3330" y="3490978"/>
                  <a:ext cx="3413370" cy="100168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4713330" y="1950710"/>
              <a:ext cx="36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Операторное уравнение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13330" y="3003355"/>
              <a:ext cx="3600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Формула, описывающая собственные частоты диска</a:t>
              </a:r>
              <a:endParaRPr lang="ru-RU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04" y="4266590"/>
            <a:ext cx="5576160" cy="198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79AB15E9-22B6-46A8-B737-560D5F2D5CEE}" type="slidenum">
              <a:rPr lang="ru-RU" sz="1800" b="1" smtClean="0">
                <a:solidFill>
                  <a:schemeClr val="tx1"/>
                </a:solidFill>
              </a:rPr>
              <a:t>6</a:t>
            </a:fld>
            <a:r>
              <a:rPr lang="en-US" sz="1800" b="1" dirty="0" smtClean="0">
                <a:solidFill>
                  <a:schemeClr val="tx1"/>
                </a:solidFill>
              </a:rPr>
              <a:t>/1</a:t>
            </a:r>
            <a:r>
              <a:rPr lang="ru-RU" sz="1800" b="1" dirty="0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7771" y="625564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dirty="0"/>
              <a:t>Иванов В.П. </a:t>
            </a:r>
            <a:r>
              <a:rPr lang="ru-RU" sz="1600" dirty="0" smtClean="0"/>
              <a:t>Колебания </a:t>
            </a:r>
            <a:r>
              <a:rPr lang="ru-RU" sz="1600" dirty="0"/>
              <a:t>рабочих колес турбомашин, – М</a:t>
            </a:r>
            <a:r>
              <a:rPr lang="ru-RU" sz="1600" dirty="0" smtClean="0"/>
              <a:t>.: Машиностроение</a:t>
            </a:r>
            <a:r>
              <a:rPr lang="ru-RU" sz="1600" dirty="0"/>
              <a:t>, 1983. – 224 с.</a:t>
            </a:r>
          </a:p>
        </p:txBody>
      </p:sp>
    </p:spTree>
    <p:extLst>
      <p:ext uri="{BB962C8B-B14F-4D97-AF65-F5344CB8AC3E}">
        <p14:creationId xmlns:p14="http://schemas.microsoft.com/office/powerpoint/2010/main" val="22074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661" y="625186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Задача о собственных формах и частотах диска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661" y="103523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Циклическая симметрия</a:t>
            </a:r>
            <a:endParaRPr lang="ru-RU" sz="20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6102567" y="2059908"/>
            <a:ext cx="5077908" cy="4421722"/>
            <a:chOff x="6567" y="2100622"/>
            <a:chExt cx="4717958" cy="4193108"/>
          </a:xfrm>
        </p:grpSpPr>
        <p:pic>
          <p:nvPicPr>
            <p:cNvPr id="5" name="Рисунок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22" y="2100622"/>
              <a:ext cx="3658446" cy="336276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Прямоугольник 5"/>
                <p:cNvSpPr/>
                <p:nvPr/>
              </p:nvSpPr>
              <p:spPr>
                <a:xfrm>
                  <a:off x="6567" y="5563337"/>
                  <a:ext cx="4717958" cy="7303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𝑈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𝐻𝑖𝑔h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𝑈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𝐵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𝐻𝑖𝑔h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ru-RU" i="1">
                            <a:latin typeface="Cambria Math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/>
                                    </a:rPr>
                                    <m:t>cos</m:t>
                                  </m:r>
                                  <m:r>
                                    <a:rPr lang="ru-RU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𝑘𝑎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/>
                                    </a:rPr>
                                    <m:t>sin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𝑘𝑎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/>
                                    </a:rPr>
                                    <m:t>sin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𝑘𝑎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/>
                                    </a:rPr>
                                    <m:t>cos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𝑘𝑎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{"/>
                            <m:endChr m:val="}"/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𝑈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𝐿𝑜𝑤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𝑈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𝐵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𝐿𝑜𝑤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6" name="Прямоугольник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7" y="5563337"/>
                  <a:ext cx="4717958" cy="73039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Группа 11"/>
          <p:cNvGrpSpPr/>
          <p:nvPr/>
        </p:nvGrpSpPr>
        <p:grpSpPr>
          <a:xfrm>
            <a:off x="577624" y="5376655"/>
            <a:ext cx="4608512" cy="1126870"/>
            <a:chOff x="5519936" y="2492896"/>
            <a:chExt cx="4608512" cy="11268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558572" y="3250434"/>
                  <a:ext cx="41044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8572" y="3250434"/>
                  <a:ext cx="410445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5519936" y="2492896"/>
              <a:ext cx="4608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 smtClean="0"/>
                <a:t>Формула, связывающая количество узловых диаметров и гармонический индекс</a:t>
              </a:r>
              <a:endParaRPr lang="ru-RU" dirty="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40" y="1916832"/>
            <a:ext cx="49724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79AB15E9-22B6-46A8-B737-560D5F2D5CEE}" type="slidenum">
              <a:rPr lang="ru-RU" sz="1800" b="1" smtClean="0">
                <a:solidFill>
                  <a:schemeClr val="tx1"/>
                </a:solidFill>
              </a:rPr>
              <a:t>7</a:t>
            </a:fld>
            <a:r>
              <a:rPr lang="en-US" sz="1800" b="1" dirty="0" smtClean="0">
                <a:solidFill>
                  <a:schemeClr val="tx1"/>
                </a:solidFill>
              </a:rPr>
              <a:t>/1</a:t>
            </a:r>
            <a:r>
              <a:rPr lang="ru-RU" sz="1800" b="1" dirty="0" smtClean="0">
                <a:solidFill>
                  <a:schemeClr val="tx1"/>
                </a:solidFill>
              </a:rPr>
              <a:t>9</a:t>
            </a:r>
            <a:endParaRPr lang="ru-RU" sz="1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9669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Задача о собственных формах и частотах диска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67" y="103403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Циклическая симметрия</a:t>
            </a: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7640" t="15984" b="6778"/>
          <a:stretch/>
        </p:blipFill>
        <p:spPr bwMode="auto">
          <a:xfrm>
            <a:off x="6108789" y="2405454"/>
            <a:ext cx="5688632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" y="2060848"/>
            <a:ext cx="6582953" cy="35283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040216" y="5732747"/>
            <a:ext cx="2109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Граничные условия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79431" y="5759699"/>
            <a:ext cx="3437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Задание циклической симметрии</a:t>
            </a:r>
            <a:endParaRPr lang="ru-RU" dirty="0"/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79AB15E9-22B6-46A8-B737-560D5F2D5CEE}" type="slidenum">
              <a:rPr lang="ru-RU" sz="1800" b="1" smtClean="0">
                <a:solidFill>
                  <a:schemeClr val="tx1"/>
                </a:solidFill>
              </a:rPr>
              <a:t>8</a:t>
            </a:fld>
            <a:r>
              <a:rPr lang="en-US" sz="1800" b="1" dirty="0" smtClean="0">
                <a:solidFill>
                  <a:schemeClr val="tx1"/>
                </a:solidFill>
              </a:rPr>
              <a:t>/1</a:t>
            </a:r>
            <a:r>
              <a:rPr lang="ru-RU" sz="1800" b="1" dirty="0" smtClean="0">
                <a:solidFill>
                  <a:schemeClr val="tx1"/>
                </a:solidFill>
              </a:rPr>
              <a:t>9</a:t>
            </a:r>
            <a:endParaRPr lang="ru-RU" sz="1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97" y="1079330"/>
            <a:ext cx="4472507" cy="24059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0" y="535946"/>
                <a:ext cx="12192000" cy="537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/>
                  <a:t>Задача о собственных формах и частотах диска. Формы колебаний для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1" i="1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000" b="1" i="1" dirty="0" smtClean="0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2000" b="1" dirty="0" smtClean="0"/>
                  <a:t> диска.</a:t>
                </a:r>
                <a:endParaRPr lang="ru-RU" sz="2000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5946"/>
                <a:ext cx="12192000" cy="537006"/>
              </a:xfrm>
              <a:prstGeom prst="rect">
                <a:avLst/>
              </a:prstGeom>
              <a:blipFill rotWithShape="1">
                <a:blip r:embed="rId4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99" y="3953688"/>
            <a:ext cx="4472506" cy="2329359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91" y="1130190"/>
            <a:ext cx="4322230" cy="237642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498" y="3939802"/>
            <a:ext cx="4392489" cy="2357130"/>
          </a:xfrm>
          <a:prstGeom prst="rect">
            <a:avLst/>
          </a:prstGeom>
        </p:spPr>
      </p:pic>
      <p:sp>
        <p:nvSpPr>
          <p:cNvPr id="9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79AB15E9-22B6-46A8-B737-560D5F2D5CEE}" type="slidenum">
              <a:rPr lang="ru-RU" sz="1800" b="1" smtClean="0">
                <a:solidFill>
                  <a:schemeClr val="tx1"/>
                </a:solidFill>
              </a:rPr>
              <a:t>9</a:t>
            </a:fld>
            <a:r>
              <a:rPr lang="en-US" sz="1800" b="1" dirty="0" smtClean="0">
                <a:solidFill>
                  <a:schemeClr val="tx1"/>
                </a:solidFill>
              </a:rPr>
              <a:t>/1</a:t>
            </a:r>
            <a:r>
              <a:rPr lang="ru-RU" sz="1800" b="1" dirty="0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558078"/>
            <a:ext cx="612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0 узловых диаметров</a:t>
            </a:r>
            <a:endParaRPr lang="ru-RU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-10869" y="6351286"/>
            <a:ext cx="612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 </a:t>
            </a:r>
            <a:r>
              <a:rPr lang="ru-RU" dirty="0"/>
              <a:t>узловых </a:t>
            </a:r>
            <a:r>
              <a:rPr lang="ru-RU" dirty="0" smtClean="0"/>
              <a:t>диаметра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555341" y="3532105"/>
            <a:ext cx="612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 </a:t>
            </a:r>
            <a:r>
              <a:rPr lang="ru-RU" dirty="0"/>
              <a:t>узловых </a:t>
            </a:r>
            <a:r>
              <a:rPr lang="ru-RU" dirty="0" smtClean="0"/>
              <a:t>диаметра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032104" y="634343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8 </a:t>
            </a:r>
            <a:r>
              <a:rPr lang="ru-RU" dirty="0"/>
              <a:t>узловых диаметров</a:t>
            </a:r>
          </a:p>
        </p:txBody>
      </p:sp>
    </p:spTree>
    <p:extLst>
      <p:ext uri="{BB962C8B-B14F-4D97-AF65-F5344CB8AC3E}">
        <p14:creationId xmlns:p14="http://schemas.microsoft.com/office/powerpoint/2010/main" val="22074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1_ИПМАШ_СПбГП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ИПМАШ_СПбГПУ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ИПМАШ_СПбГП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ИПМАШ_СПбГП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9396</TotalTime>
  <Words>1070</Words>
  <Application>Microsoft Office PowerPoint</Application>
  <PresentationFormat>Произвольный</PresentationFormat>
  <Paragraphs>188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Lobachev</dc:creator>
  <cp:lastModifiedBy>PC</cp:lastModifiedBy>
  <cp:revision>408</cp:revision>
  <dcterms:created xsi:type="dcterms:W3CDTF">2016-02-05T10:58:30Z</dcterms:created>
  <dcterms:modified xsi:type="dcterms:W3CDTF">2021-06-24T15:00:03Z</dcterms:modified>
</cp:coreProperties>
</file>