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9" r:id="rId2"/>
    <p:sldId id="260" r:id="rId3"/>
    <p:sldId id="261" r:id="rId4"/>
    <p:sldId id="265" r:id="rId5"/>
    <p:sldId id="264" r:id="rId6"/>
    <p:sldId id="263" r:id="rId7"/>
    <p:sldId id="273" r:id="rId8"/>
    <p:sldId id="267" r:id="rId9"/>
    <p:sldId id="272" r:id="rId10"/>
    <p:sldId id="268" r:id="rId11"/>
    <p:sldId id="270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6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0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6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9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8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1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 smtClean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механики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980728"/>
            <a:ext cx="9937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КОНЕЧНО-ЭЛЕМЕНТНОЕ МОДЕЛИРОВАНИЕ ПОВЕДЕНИЯ ГИПЕРУПРУГОГО МАТЕРИАЛА, ПОДВЕРЖЕННОГО СЖИМАЮЩИМ НАГРУЗКАМ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3779448"/>
            <a:ext cx="11017224" cy="128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 студент гр. 3631503/70301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И. Красовская</a:t>
            </a:r>
          </a:p>
          <a:p>
            <a:pPr>
              <a:lnSpc>
                <a:spcPct val="107000"/>
              </a:lnSpc>
              <a:spcAft>
                <a:spcPts val="1200"/>
              </a:spcAft>
              <a:tabLst>
                <a:tab pos="282067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Руководитель, к. т. н., доцент ВШМПУ				 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Консультант, к. т. н., доцент ВШМПУ			 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Д. Новокшенов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0008" y="5805264"/>
            <a:ext cx="6096000" cy="1444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27448" y="5235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585027"/>
            <a:ext cx="38481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98393" y="5781633"/>
            <a:ext cx="778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Пакер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101" name="Picture 5" descr="http://masters.donntu.org/2011/igg/ukraintsev/diss/images/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715956"/>
            <a:ext cx="1479139" cy="54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93702" y="6143320"/>
            <a:ext cx="2556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Принцип работы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пакера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64" y="523528"/>
            <a:ext cx="532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Принцип работы </a:t>
            </a:r>
            <a:r>
              <a:rPr lang="ru-RU" sz="3600" b="1" dirty="0" err="1" smtClean="0"/>
              <a:t>пакера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31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12776"/>
            <a:ext cx="5256584" cy="13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56866" y="2800514"/>
            <a:ext cx="1957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КЭ модель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пакера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629" y="414830"/>
            <a:ext cx="505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Моделирование </a:t>
            </a:r>
            <a:r>
              <a:rPr lang="ru-RU" sz="3600" b="1" dirty="0" err="1" smtClean="0"/>
              <a:t>пакера</a:t>
            </a:r>
            <a:endParaRPr lang="ru-RU" sz="3600" b="1" dirty="0"/>
          </a:p>
        </p:txBody>
      </p:sp>
      <p:pic>
        <p:nvPicPr>
          <p:cNvPr id="7" name="Рисунок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57" y="1011823"/>
            <a:ext cx="5759574" cy="22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64182" y="3169846"/>
            <a:ext cx="6236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Эквивалентные 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апряжения в упругом элементе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пакера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МПа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98480" y="6141256"/>
            <a:ext cx="5683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Эквивалентные 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еформации в упругом элементе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пакера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03" y="3524724"/>
            <a:ext cx="7273336" cy="2664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11/12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08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12/12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548680"/>
            <a:ext cx="11737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Вывод:</a:t>
            </a:r>
            <a:endParaRPr lang="ru-RU" sz="3200" dirty="0"/>
          </a:p>
          <a:p>
            <a:r>
              <a:rPr lang="ru-RU" sz="3200" dirty="0" smtClean="0"/>
              <a:t>По </a:t>
            </a:r>
            <a:r>
              <a:rPr lang="ru-RU" sz="3200" dirty="0"/>
              <a:t>результатом проведенной работы, </a:t>
            </a:r>
            <a:r>
              <a:rPr lang="ru-RU" sz="3200" dirty="0" smtClean="0"/>
              <a:t>был выбран наиболее подходящий для моделирования процесса установки </a:t>
            </a:r>
            <a:r>
              <a:rPr lang="ru-RU" sz="3200" dirty="0" err="1" smtClean="0"/>
              <a:t>пакера</a:t>
            </a:r>
            <a:r>
              <a:rPr lang="ru-RU" sz="3200" dirty="0" smtClean="0"/>
              <a:t> потенциал и с помощью него </a:t>
            </a:r>
            <a:r>
              <a:rPr lang="ru-RU" sz="3200" dirty="0"/>
              <a:t>проведено моделирование гиперупругого материала резиновой </a:t>
            </a:r>
            <a:r>
              <a:rPr lang="ru-RU" sz="3200" dirty="0" smtClean="0"/>
              <a:t>смеси.</a:t>
            </a:r>
          </a:p>
          <a:p>
            <a:endParaRPr lang="ru-RU" sz="3200" dirty="0" smtClean="0"/>
          </a:p>
          <a:p>
            <a:r>
              <a:rPr lang="ru-RU" sz="3200" dirty="0" smtClean="0"/>
              <a:t>Выполненные задачи:</a:t>
            </a:r>
            <a:endParaRPr lang="ru-RU" sz="3200" dirty="0"/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Решена задача </a:t>
            </a:r>
            <a:r>
              <a:rPr lang="ru-RU" sz="3200" dirty="0"/>
              <a:t>Ляме для гиперупругого материала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Исследована </a:t>
            </a:r>
            <a:r>
              <a:rPr lang="ru-RU" sz="3200" dirty="0"/>
              <a:t>область применимости полученного решения</a:t>
            </a:r>
          </a:p>
          <a:p>
            <a:pPr marL="742950" indent="-742950">
              <a:buFontTx/>
              <a:buAutoNum type="arabicPeriod"/>
            </a:pPr>
            <a:r>
              <a:rPr lang="ru-RU" sz="3200" dirty="0" smtClean="0"/>
              <a:t>Выбран </a:t>
            </a:r>
            <a:r>
              <a:rPr lang="ru-RU" sz="3200" dirty="0"/>
              <a:t>наиболее подходящий потенциал для описания поведения эластомеров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Смоделировано </a:t>
            </a:r>
            <a:r>
              <a:rPr lang="ru-RU" sz="3200" dirty="0"/>
              <a:t>НДС </a:t>
            </a:r>
            <a:r>
              <a:rPr lang="ru-RU" sz="3200" dirty="0" err="1"/>
              <a:t>пакера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7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836712"/>
            <a:ext cx="111612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/>
              <a:t>Цель: исследовать модели гиперупругих материалов и возможность их применения для моделирования процесса установки </a:t>
            </a:r>
            <a:r>
              <a:rPr lang="ru-RU" sz="3200" dirty="0" err="1" smtClean="0"/>
              <a:t>пакера</a:t>
            </a:r>
            <a:r>
              <a:rPr lang="ru-RU" sz="32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/>
              <a:t>Задачи: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Решить задачу Ляме для гиперупругого материала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Исследовать область применимости полученного решения</a:t>
            </a:r>
          </a:p>
          <a:p>
            <a:pPr marL="742950" indent="-742950">
              <a:buFontTx/>
              <a:buAutoNum type="arabicPeriod"/>
            </a:pPr>
            <a:r>
              <a:rPr lang="ru-RU" sz="3200" dirty="0" smtClean="0"/>
              <a:t>Выбрать </a:t>
            </a:r>
            <a:r>
              <a:rPr lang="ru-RU" sz="3200" dirty="0"/>
              <a:t>наиболее подходящий потенциал для описания поведения эластомеров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Смоделировать НДС </a:t>
            </a:r>
            <a:r>
              <a:rPr lang="ru-RU" sz="3200" dirty="0" err="1" smtClean="0"/>
              <a:t>пакера</a:t>
            </a:r>
            <a:endParaRPr lang="ru-RU" sz="32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642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696" y="476672"/>
            <a:ext cx="556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Гиперупругие материалы</a:t>
            </a:r>
            <a:endParaRPr lang="ru-RU" sz="3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1344" y="1123003"/>
            <a:ext cx="5641776" cy="5045597"/>
            <a:chOff x="310208" y="1138165"/>
            <a:chExt cx="5801869" cy="52482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48368" y="1160630"/>
              <a:ext cx="5763709" cy="5119116"/>
              <a:chOff x="348368" y="1160630"/>
              <a:chExt cx="5763709" cy="5119116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408" y="1160630"/>
                <a:ext cx="2161521" cy="2569022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9696" y="1331826"/>
                <a:ext cx="2232248" cy="2430439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368" y="3861048"/>
                <a:ext cx="2736304" cy="2418698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9696" y="3946587"/>
                <a:ext cx="2752381" cy="2247619"/>
              </a:xfrm>
              <a:prstGeom prst="rect">
                <a:avLst/>
              </a:prstGeom>
            </p:spPr>
          </p:pic>
        </p:grpSp>
        <p:sp>
          <p:nvSpPr>
            <p:cNvPr id="11" name="Прямоугольник 10"/>
            <p:cNvSpPr/>
            <p:nvPr/>
          </p:nvSpPr>
          <p:spPr bwMode="auto">
            <a:xfrm>
              <a:off x="310208" y="1138165"/>
              <a:ext cx="5801869" cy="524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2756" y="6190198"/>
            <a:ext cx="388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Примеры использования эластомеров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600056" y="1183387"/>
                <a:ext cx="5144224" cy="612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Тензор напряжений представляется в виде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/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С учетом </a:t>
                </a:r>
                <a:r>
                  <a:rPr lang="ru-RU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несжимаемости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материала потенциалы принимают вид:</a:t>
                </a:r>
              </a:p>
              <a:p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потенциал Нео-Гука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 smtClean="0"/>
              </a:p>
              <a:p>
                <a:pPr lvl="0"/>
                <a:endParaRPr lang="ru-R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потенциал </a:t>
                </a:r>
                <a:r>
                  <a:rPr lang="ru-RU" dirty="0" err="1" smtClean="0"/>
                  <a:t>Муни</a:t>
                </a:r>
                <a:r>
                  <a:rPr lang="ru-RU" dirty="0" smtClean="0"/>
                  <a:t>-Ривлина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потенциал </a:t>
                </a:r>
                <a:r>
                  <a:rPr lang="ru-RU" dirty="0" err="1" smtClean="0"/>
                  <a:t>Еоха</a:t>
                </a:r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lvl="0" algn="ctr"/>
                <a:endParaRPr lang="ru-RU" dirty="0"/>
              </a:p>
              <a:p>
                <a:pPr algn="ctr"/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183387"/>
                <a:ext cx="5144224" cy="6124625"/>
              </a:xfrm>
              <a:prstGeom prst="rect">
                <a:avLst/>
              </a:prstGeom>
              <a:blipFill>
                <a:blip r:embed="rId7"/>
                <a:stretch>
                  <a:fillRect l="-1066" t="-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3/12</a:t>
            </a:r>
          </a:p>
        </p:txBody>
      </p:sp>
    </p:spTree>
    <p:extLst>
      <p:ext uri="{BB962C8B-B14F-4D97-AF65-F5344CB8AC3E}">
        <p14:creationId xmlns:p14="http://schemas.microsoft.com/office/powerpoint/2010/main" val="2336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268760"/>
            <a:ext cx="5186988" cy="42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268760"/>
            <a:ext cx="5244316" cy="42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97718" y="5513832"/>
            <a:ext cx="4464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Кривая деформирования для материала Нео-Гука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78315" y="5529534"/>
            <a:ext cx="41044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Кривая деформирования для материала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Муни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-Ривлина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772" y="462941"/>
            <a:ext cx="967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Аппроксимация экспериментальных данных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737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2736"/>
            <a:ext cx="5688632" cy="4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1424" y="5764532"/>
            <a:ext cx="4392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Кривая деформирования для материала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Еоха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2640511"/>
                  </p:ext>
                </p:extLst>
              </p:nvPr>
            </p:nvGraphicFramePr>
            <p:xfrm>
              <a:off x="6888088" y="2635171"/>
              <a:ext cx="4786387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2425">
                      <a:extLst>
                        <a:ext uri="{9D8B030D-6E8A-4147-A177-3AD203B41FA5}">
                          <a16:colId xmlns:a16="http://schemas.microsoft.com/office/drawing/2014/main" val="2816964994"/>
                        </a:ext>
                      </a:extLst>
                    </a:gridCol>
                    <a:gridCol w="1079351">
                      <a:extLst>
                        <a:ext uri="{9D8B030D-6E8A-4147-A177-3AD203B41FA5}">
                          <a16:colId xmlns:a16="http://schemas.microsoft.com/office/drawing/2014/main" val="2009615448"/>
                        </a:ext>
                      </a:extLst>
                    </a:gridCol>
                    <a:gridCol w="1544611">
                      <a:extLst>
                        <a:ext uri="{9D8B030D-6E8A-4147-A177-3AD203B41FA5}">
                          <a16:colId xmlns:a16="http://schemas.microsoft.com/office/drawing/2014/main" val="12226569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Материал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Константа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Значение, МПа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191596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Нео-Гука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3.081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4356896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Муни-Ривлина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1.565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50476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-</a:t>
                          </a:r>
                          <a:r>
                            <a:rPr lang="ru-RU" sz="1400" dirty="0" smtClean="0">
                              <a:effectLst/>
                            </a:rPr>
                            <a:t>0.196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54376899"/>
                      </a:ext>
                    </a:extLst>
                  </a:tr>
                  <a:tr h="0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Еоха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1.302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642613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0.0168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374678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0.00146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4456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2640511"/>
                  </p:ext>
                </p:extLst>
              </p:nvPr>
            </p:nvGraphicFramePr>
            <p:xfrm>
              <a:off x="6888088" y="2635171"/>
              <a:ext cx="4786387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2425">
                      <a:extLst>
                        <a:ext uri="{9D8B030D-6E8A-4147-A177-3AD203B41FA5}">
                          <a16:colId xmlns:a16="http://schemas.microsoft.com/office/drawing/2014/main" val="2816964994"/>
                        </a:ext>
                      </a:extLst>
                    </a:gridCol>
                    <a:gridCol w="1079351">
                      <a:extLst>
                        <a:ext uri="{9D8B030D-6E8A-4147-A177-3AD203B41FA5}">
                          <a16:colId xmlns:a16="http://schemas.microsoft.com/office/drawing/2014/main" val="2009615448"/>
                        </a:ext>
                      </a:extLst>
                    </a:gridCol>
                    <a:gridCol w="1544611">
                      <a:extLst>
                        <a:ext uri="{9D8B030D-6E8A-4147-A177-3AD203B41FA5}">
                          <a16:colId xmlns:a16="http://schemas.microsoft.com/office/drawing/2014/main" val="1222656903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Материал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Константа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Значение, МПа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1915969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Нео-Гука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103846" r="-145763" b="-52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3.081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4356896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Муни-Ривлина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200000" r="-145763" b="-4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1.565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504766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305769" r="-145763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-</a:t>
                          </a:r>
                          <a:r>
                            <a:rPr lang="ru-RU" sz="1400" dirty="0" smtClean="0">
                              <a:effectLst/>
                            </a:rPr>
                            <a:t>0.196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54376899"/>
                      </a:ext>
                    </a:extLst>
                  </a:tr>
                  <a:tr h="320040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Еоха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398113" r="-145763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1.302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6426130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507692" r="-145763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0.0168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3746783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596226" r="-14576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0.00146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44566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59841" y="2132856"/>
            <a:ext cx="3854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Константы гиперупругих материалов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259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3" y="929793"/>
            <a:ext cx="2945122" cy="19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4163" y="2968112"/>
            <a:ext cx="39245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Полый цилиндр с внутренним давлением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444137"/>
            <a:ext cx="915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 Ляме для гиперупругого материала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9673" y="4763960"/>
                <a:ext cx="10672654" cy="1849802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>
                <a:spAutoFit/>
              </a:bodyPr>
              <a:lstStyle/>
              <a:p>
                <a:endParaRPr lang="ru-RU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#</m:t>
                          </m:r>
                        </m:sup>
                      </m:sSup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sub>
                                  </m:s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𝜺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sub>
                                  </m:s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𝜺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#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3" y="4763960"/>
                <a:ext cx="10672654" cy="1849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27648" y="1178288"/>
                <a:ext cx="1080120" cy="646331"/>
              </a:xfrm>
              <a:prstGeom prst="rect">
                <a:avLst/>
              </a:prstGeom>
              <a:ln w="12700"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1178288"/>
                <a:ext cx="1080120" cy="646331"/>
              </a:xfrm>
              <a:prstGeom prst="rect">
                <a:avLst/>
              </a:prstGeom>
              <a:blipFill>
                <a:blip r:embed="rId5"/>
                <a:stretch>
                  <a:fillRect t="-22222" r="-40782" b="-99074"/>
                </a:stretch>
              </a:blipFill>
              <a:ln w="12700"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170607" y="3750482"/>
                <a:ext cx="2861497" cy="61901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𝜑𝜑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607" y="3750482"/>
                <a:ext cx="2861497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>
            <a:stCxn id="10" idx="2"/>
            <a:endCxn id="7" idx="0"/>
          </p:cNvCxnSpPr>
          <p:nvPr/>
        </p:nvCxnSpPr>
        <p:spPr bwMode="auto">
          <a:xfrm>
            <a:off x="5601356" y="4369498"/>
            <a:ext cx="494644" cy="39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86231" y="373126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Уравнение равновесия с учетом симметрии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3393309" y="1885390"/>
                <a:ext cx="3408040" cy="1261051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Тензор </a:t>
                </a:r>
                <a:r>
                  <a:rPr lang="ru-RU" dirty="0" err="1" smtClean="0"/>
                  <a:t>Фингера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09" y="1885390"/>
                <a:ext cx="3408040" cy="1261051"/>
              </a:xfrm>
              <a:prstGeom prst="rect">
                <a:avLst/>
              </a:prstGeom>
              <a:blipFill>
                <a:blip r:embed="rId7"/>
                <a:stretch>
                  <a:fillRect l="-1426" t="-1914"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328272" y="1415165"/>
                <a:ext cx="4381451" cy="2585644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72" y="1415165"/>
                <a:ext cx="4381451" cy="25856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1432327" y="6352152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6/12</a:t>
            </a:r>
            <a:endParaRPr lang="ru-RU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676148" y="1281349"/>
                <a:ext cx="1564274" cy="369332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[1]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48" y="1281349"/>
                <a:ext cx="1564274" cy="369332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34822" y="6596390"/>
            <a:ext cx="4288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/>
              <a:t>[1] </a:t>
            </a:r>
            <a:r>
              <a:rPr lang="ru-RU" sz="1200" dirty="0"/>
              <a:t>Лурье А.И. Теория упругости. — М.: Наука, 1970. — 939 с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9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922" y="3546055"/>
            <a:ext cx="1978477" cy="250219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5360" y="692696"/>
                <a:ext cx="5616623" cy="2269467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Материал Нео-Гука</a:t>
                </a:r>
              </a:p>
              <a:p>
                <a:pPr algn="ctr"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𝑟𝑟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u-RU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𝜑𝜑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 smtClean="0"/>
                  <a:t>;</a:t>
                </a:r>
              </a:p>
              <a:p>
                <a:pPr algn="ctr"/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ε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</m:sub>
                                        </m:s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</m:d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692696"/>
                <a:ext cx="5616623" cy="2269467"/>
              </a:xfrm>
              <a:prstGeom prst="rect">
                <a:avLst/>
              </a:prstGeom>
              <a:blipFill>
                <a:blip r:embed="rId4"/>
                <a:stretch>
                  <a:fillRect t="-1337" b="-535"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96000" y="578625"/>
                <a:ext cx="5760640" cy="2497607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Материал </a:t>
                </a:r>
                <a:r>
                  <a:rPr lang="ru-RU" b="1" dirty="0" err="1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Муни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-Ривлина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ru-RU" dirty="0" smtClean="0"/>
                  <a:t>;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𝜑𝜑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ru-RU" dirty="0" smtClean="0"/>
                  <a:t>;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ru-RU" i="1" dirty="0" smtClean="0"/>
                  <a:t>;</a:t>
                </a:r>
              </a:p>
              <a:p>
                <a:pPr algn="ctr"/>
                <a:endParaRPr lang="ru-RU" i="1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ε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</m:sub>
                                        </m:s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ε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</m:sub>
                                        </m:s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+1)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8625"/>
                <a:ext cx="5760640" cy="2497607"/>
              </a:xfrm>
              <a:prstGeom prst="rect">
                <a:avLst/>
              </a:prstGeom>
              <a:blipFill>
                <a:blip r:embed="rId5"/>
                <a:stretch>
                  <a:fillRect t="-1214" b="-48544"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354413" y="3044873"/>
            <a:ext cx="4248472" cy="3712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7/12</a:t>
            </a:r>
            <a:endParaRPr lang="ru-RU" sz="2800" dirty="0" smtClean="0"/>
          </a:p>
        </p:txBody>
      </p:sp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6680874" y="3124941"/>
            <a:ext cx="4590891" cy="36328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4806860" y="4797150"/>
            <a:ext cx="1766570" cy="1171575"/>
            <a:chOff x="0" y="0"/>
            <a:chExt cx="1766888" cy="1171575"/>
          </a:xfrm>
        </p:grpSpPr>
        <p:sp>
          <p:nvSpPr>
            <p:cNvPr id="11" name="Прямоугольник 10"/>
            <p:cNvSpPr/>
            <p:nvPr/>
          </p:nvSpPr>
          <p:spPr>
            <a:xfrm rot="16200000">
              <a:off x="1419225" y="304800"/>
              <a:ext cx="428625" cy="2667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971550" y="438150"/>
              <a:ext cx="523875" cy="1428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72820" cy="1171575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242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15480" y="620688"/>
                <a:ext cx="9433048" cy="2265557"/>
              </a:xfrm>
              <a:prstGeom prst="rect">
                <a:avLst/>
              </a:prstGeom>
              <a:ln>
                <a:solidFill>
                  <a:srgbClr val="FFCC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Материал </a:t>
                </a:r>
                <a:r>
                  <a:rPr lang="ru-RU" b="1" dirty="0" err="1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Еоха</a:t>
                </a:r>
                <a:endParaRPr lang="ru-RU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i="1" dirty="0" smtClean="0"/>
              </a:p>
              <a:p>
                <a:endParaRPr lang="ru-RU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#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ru-RU">
                                                      <a:latin typeface="Cambria Math" panose="02040503050406030204" pitchFamily="18" charset="0"/>
                                                    </a:rPr>
                                                    <m:t>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ru-RU">
                                                      <a:latin typeface="Cambria Math" panose="02040503050406030204" pitchFamily="18" charset="0"/>
                                                    </a:rPr>
                                                    <m:t>r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620688"/>
                <a:ext cx="9433048" cy="2265557"/>
              </a:xfrm>
              <a:prstGeom prst="rect">
                <a:avLst/>
              </a:prstGeom>
              <a:blipFill>
                <a:blip r:embed="rId3"/>
                <a:stretch>
                  <a:fillRect t="-1340"/>
                </a:stretch>
              </a:blipFill>
              <a:ln>
                <a:solidFill>
                  <a:srgbClr val="FFCC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791744" y="2893426"/>
            <a:ext cx="4680520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2041" y="6165304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8/12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470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476672"/>
            <a:ext cx="899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 Ляме для тонкостенного цилиндра</a:t>
            </a:r>
            <a:endParaRPr lang="ru-RU" sz="3600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0435" y="1432102"/>
                <a:ext cx="3744416" cy="1995867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 учетом тонкостенности цилиндра можем принять:</a:t>
                </a:r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5" y="1432102"/>
                <a:ext cx="3744416" cy="1995867"/>
              </a:xfrm>
              <a:prstGeom prst="rect">
                <a:avLst/>
              </a:prstGeom>
              <a:blipFill>
                <a:blip r:embed="rId3"/>
                <a:stretch>
                  <a:fillRect l="-1136" t="-1520" r="-81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0435" y="4077072"/>
                <a:ext cx="2808312" cy="18011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p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b="1" dirty="0" smtClean="0"/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5" y="4077072"/>
                <a:ext cx="2808312" cy="1801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7218941" y="2257347"/>
            <a:ext cx="4999050" cy="4101133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endCxn id="23" idx="2"/>
          </p:cNvCxnSpPr>
          <p:nvPr/>
        </p:nvCxnSpPr>
        <p:spPr bwMode="auto">
          <a:xfrm flipH="1" flipV="1">
            <a:off x="7218941" y="1858312"/>
            <a:ext cx="1404156" cy="8169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814785" y="1142474"/>
                <a:ext cx="2808312" cy="71583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=2.93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=0.7499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85" y="1142474"/>
                <a:ext cx="2808312" cy="715837"/>
              </a:xfrm>
              <a:prstGeom prst="rect">
                <a:avLst/>
              </a:prstGeom>
              <a:blipFill>
                <a:blip r:embed="rId6"/>
                <a:stretch>
                  <a:fillRect b="-8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>
            <a:stCxn id="14" idx="2"/>
            <a:endCxn id="15" idx="0"/>
          </p:cNvCxnSpPr>
          <p:nvPr/>
        </p:nvCxnSpPr>
        <p:spPr bwMode="auto">
          <a:xfrm flipH="1">
            <a:off x="1794591" y="3427969"/>
            <a:ext cx="468052" cy="649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352584" y="6334780"/>
            <a:ext cx="99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9/12</a:t>
            </a:r>
            <a:endParaRPr lang="ru-RU" sz="2800" dirty="0" smtClean="0"/>
          </a:p>
        </p:txBody>
      </p:sp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134851" y="4077072"/>
            <a:ext cx="2809612" cy="212394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754534" y="2188832"/>
            <a:ext cx="2115071" cy="2569556"/>
            <a:chOff x="-107043" y="-1188749"/>
            <a:chExt cx="2115071" cy="25695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-107043" y="-1188749"/>
              <a:ext cx="1870056" cy="2255549"/>
              <a:chOff x="-107043" y="-1274474"/>
              <a:chExt cx="1870056" cy="2255549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7043" y="-1274474"/>
                <a:ext cx="1870056" cy="1449954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0" y="714375"/>
                <a:ext cx="428625" cy="2667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2" name="Прямая со стрелкой 31"/>
              <p:cNvCxnSpPr>
                <a:stCxn id="30" idx="0"/>
                <a:endCxn id="28" idx="2"/>
              </p:cNvCxnSpPr>
              <p:nvPr/>
            </p:nvCxnSpPr>
            <p:spPr>
              <a:xfrm flipV="1">
                <a:off x="214313" y="175480"/>
                <a:ext cx="613672" cy="53889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Прямоугольник 26"/>
            <p:cNvSpPr/>
            <p:nvPr/>
          </p:nvSpPr>
          <p:spPr>
            <a:xfrm>
              <a:off x="1274603" y="752792"/>
              <a:ext cx="733425" cy="628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16" y="6457308"/>
            <a:ext cx="966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[2] </a:t>
            </a:r>
            <a:r>
              <a:rPr lang="en-US" sz="1200" dirty="0" err="1"/>
              <a:t>Jianbing</a:t>
            </a:r>
            <a:r>
              <a:rPr lang="en-US" sz="1200" dirty="0"/>
              <a:t> Sang, </a:t>
            </a:r>
            <a:r>
              <a:rPr lang="en-US" sz="1200" dirty="0" err="1"/>
              <a:t>Sufang</a:t>
            </a:r>
            <a:r>
              <a:rPr lang="en-US" sz="1200" dirty="0"/>
              <a:t> Xing, </a:t>
            </a:r>
            <a:r>
              <a:rPr lang="en-US" sz="1200" dirty="0" err="1"/>
              <a:t>Haitao</a:t>
            </a:r>
            <a:r>
              <a:rPr lang="en-US" sz="1200" dirty="0"/>
              <a:t> Liu, </a:t>
            </a:r>
            <a:r>
              <a:rPr lang="en-US" sz="1200" dirty="0" err="1"/>
              <a:t>Xiaolei</a:t>
            </a:r>
            <a:r>
              <a:rPr lang="en-US" sz="1200" dirty="0"/>
              <a:t> Li, </a:t>
            </a:r>
            <a:r>
              <a:rPr lang="en-US" sz="1200" dirty="0" err="1"/>
              <a:t>Jingyan</a:t>
            </a:r>
            <a:r>
              <a:rPr lang="en-US" sz="1200" dirty="0"/>
              <a:t> Wang, </a:t>
            </a:r>
            <a:r>
              <a:rPr lang="en-US" sz="1200" dirty="0" err="1"/>
              <a:t>Yinlai</a:t>
            </a:r>
            <a:r>
              <a:rPr lang="en-US" sz="1200" dirty="0"/>
              <a:t> Lv. Large deformation analysis and stability analysis of a cylindrical rubber tube under internal pressure. – Journal of Theoretical and Applied Mechanics, </a:t>
            </a:r>
            <a:r>
              <a:rPr lang="en-US" sz="1200" dirty="0" smtClean="0"/>
              <a:t>2017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06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7553</TotalTime>
  <Words>317</Words>
  <Application>Microsoft Office PowerPoint</Application>
  <PresentationFormat>Широкоэкранный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Пользователь Windows</cp:lastModifiedBy>
  <cp:revision>365</cp:revision>
  <dcterms:created xsi:type="dcterms:W3CDTF">2016-02-05T10:58:30Z</dcterms:created>
  <dcterms:modified xsi:type="dcterms:W3CDTF">2021-06-30T07:42:35Z</dcterms:modified>
</cp:coreProperties>
</file>