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64" r:id="rId2"/>
    <p:sldId id="395" r:id="rId3"/>
    <p:sldId id="416" r:id="rId4"/>
    <p:sldId id="405" r:id="rId5"/>
    <p:sldId id="366" r:id="rId6"/>
    <p:sldId id="410" r:id="rId7"/>
    <p:sldId id="408" r:id="rId8"/>
    <p:sldId id="421" r:id="rId9"/>
    <p:sldId id="261" r:id="rId10"/>
    <p:sldId id="422" r:id="rId11"/>
    <p:sldId id="424" r:id="rId12"/>
    <p:sldId id="401" r:id="rId13"/>
    <p:sldId id="42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госян Диана" initials="ПД" lastIdx="3" clrIdx="0">
    <p:extLst>
      <p:ext uri="{19B8F6BF-5375-455C-9EA6-DF929625EA0E}">
        <p15:presenceInfo xmlns:p15="http://schemas.microsoft.com/office/powerpoint/2012/main" userId="9331b1f3f81f80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14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5214" autoAdjust="0"/>
  </p:normalViewPr>
  <p:slideViewPr>
    <p:cSldViewPr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BCA0E-13E9-4951-8C65-B391251EBB6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64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E3DB3-8923-4033-B583-5BBA84DE93C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86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1A615-9B01-47C3-BE11-4F7D748DC7D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7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1A615-9B01-47C3-BE11-4F7D748DC7D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5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CCF776-FE13-457B-95B5-365474F8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AE241F-F8C9-4D98-A9FF-997B44AC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2129DD-0730-40C8-A276-C9AE0730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148B1F-D5C1-4D39-A2D9-463F3D319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0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FECB82-E2FD-4D08-9109-CA9D71E759BD}"/>
              </a:ext>
            </a:extLst>
          </p:cNvPr>
          <p:cNvSpPr txBox="1"/>
          <p:nvPr/>
        </p:nvSpPr>
        <p:spPr>
          <a:xfrm>
            <a:off x="0" y="764704"/>
            <a:ext cx="121920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 fontAlgn="base" hangingPunct="0">
              <a:lnSpc>
                <a:spcPct val="150000"/>
              </a:lnSpc>
            </a:pPr>
            <a:r>
              <a:rPr lang="ru-RU" sz="18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  <a:endParaRPr lang="ru-RU" sz="1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 fontAlgn="base" hangingPunct="0">
              <a:lnSpc>
                <a:spcPct val="150000"/>
              </a:lnSpc>
            </a:pPr>
            <a:r>
              <a:rPr lang="ru-RU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БАКАЛАВРА</a:t>
            </a:r>
            <a:endParaRPr lang="ru-RU" sz="1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ru-RU" sz="1800" b="1" spc="31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ru-RU" sz="1800" b="1" cap="all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Реинжиниринг и разработка демонстратора цифрового двойника второй стадии обтекателя беспилотного летательного аппарата</a:t>
            </a:r>
            <a:r>
              <a:rPr lang="ru-RU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 fontAlgn="base" hangingPunct="0">
              <a:lnSpc>
                <a:spcPct val="15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 fontAlgn="base" hangingPunct="0">
              <a:lnSpc>
                <a:spcPct val="150000"/>
              </a:lnSpc>
              <a:tabLst>
                <a:tab pos="2514600" algn="l"/>
                <a:tab pos="43434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студентка гр. 3631503/70302	                           	                                                                    Д. К. Погосян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 fontAlgn="base" hangingPunct="0">
              <a:lnSpc>
                <a:spcPct val="15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457200" algn="l" fontAlgn="base" hangingPunct="0">
              <a:lnSpc>
                <a:spcPct val="15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Доцент,  кандидат технических наук                                                                                                                           О. В. Антонова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 fontAlgn="base" hangingPunct="0">
              <a:lnSpc>
                <a:spcPct val="150000"/>
              </a:lnSpc>
              <a:tabLst>
                <a:tab pos="2514600" algn="l"/>
                <a:tab pos="43434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Соруководитель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 fontAlgn="base" hangingPunct="0">
              <a:lnSpc>
                <a:spcPct val="150000"/>
              </a:lnSpc>
              <a:tabLst>
                <a:tab pos="2514600" algn="l"/>
                <a:tab pos="43434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ведущий инженер Центра НТИ </a:t>
            </a:r>
          </a:p>
          <a:p>
            <a:pPr indent="457200" algn="l" fontAlgn="base" hangingPunct="0">
              <a:lnSpc>
                <a:spcPct val="150000"/>
              </a:lnSpc>
              <a:tabLst>
                <a:tab pos="2514600" algn="l"/>
                <a:tab pos="43434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кандидат технических нау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fontAlgn="base" hangingPunct="0">
              <a:lnSpc>
                <a:spcPct val="150000"/>
              </a:lnSpc>
              <a:tabLst>
                <a:tab pos="2514600" algn="l"/>
                <a:tab pos="43434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                                                                                         П. А. Гаврилов</a:t>
            </a:r>
          </a:p>
          <a:p>
            <a:pPr indent="457200" fontAlgn="base" hangingPunct="0">
              <a:lnSpc>
                <a:spcPct val="150000"/>
              </a:lnSpc>
              <a:tabLst>
                <a:tab pos="2514600" algn="l"/>
                <a:tab pos="4343400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 fontAlgn="base" hangingPunct="0">
              <a:lnSpc>
                <a:spcPct val="150000"/>
              </a:lnSpc>
              <a:tabLst>
                <a:tab pos="2514600" algn="l"/>
                <a:tab pos="43434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 </a:t>
            </a:r>
          </a:p>
          <a:p>
            <a:pPr indent="457200" algn="ctr" fontAlgn="base" hangingPunct="0">
              <a:lnSpc>
                <a:spcPct val="15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43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ADCF6B-17B3-4A58-9675-8F05A98FC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29030"/>
            <a:ext cx="5040560" cy="3087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D8457-10F5-480B-AE2E-94BBEFB8EB17}"/>
              </a:ext>
            </a:extLst>
          </p:cNvPr>
          <p:cNvSpPr txBox="1"/>
          <p:nvPr/>
        </p:nvSpPr>
        <p:spPr>
          <a:xfrm>
            <a:off x="2909619" y="669407"/>
            <a:ext cx="6418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cs typeface="Arial" panose="020B0604020202020204" pitchFamily="34" charset="0"/>
              </a:rPr>
              <a:t>Тесты на крутильную жёсткость</a:t>
            </a:r>
            <a:endParaRPr lang="ru-RU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C00CAA-B1E7-41B6-B272-0406EB56E225}"/>
                  </a:ext>
                </a:extLst>
              </p:cNvPr>
              <p:cNvSpPr txBox="1"/>
              <p:nvPr/>
            </p:nvSpPr>
            <p:spPr>
              <a:xfrm>
                <a:off x="640163" y="2074830"/>
                <a:ext cx="176480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𝑓𝑖𝑥𝑒𝑑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𝑑𝑜𝑓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:123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C00CAA-B1E7-41B6-B272-0406EB56E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3" y="2074830"/>
                <a:ext cx="1764809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221EE7-0B71-4AB0-9B3F-CB0242A27E6C}"/>
                  </a:ext>
                </a:extLst>
              </p:cNvPr>
              <p:cNvSpPr txBox="1"/>
              <p:nvPr/>
            </p:nvSpPr>
            <p:spPr>
              <a:xfrm>
                <a:off x="4809450" y="1916832"/>
                <a:ext cx="8640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=1</a:t>
                </a:r>
                <a:r>
                  <a:rPr lang="ru-RU" dirty="0"/>
                  <a:t>Н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221EE7-0B71-4AB0-9B3F-CB0242A27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450" y="1916832"/>
                <a:ext cx="864096" cy="369332"/>
              </a:xfrm>
              <a:prstGeom prst="rect">
                <a:avLst/>
              </a:prstGeom>
              <a:blipFill>
                <a:blip r:embed="rId4"/>
                <a:stretch>
                  <a:fillRect t="-8197" r="-281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A872F6-EFC8-4B41-9AF0-6FD7A6B7AC78}"/>
                  </a:ext>
                </a:extLst>
              </p:cNvPr>
              <p:cNvSpPr txBox="1"/>
              <p:nvPr/>
            </p:nvSpPr>
            <p:spPr>
              <a:xfrm>
                <a:off x="2438070" y="3847653"/>
                <a:ext cx="4733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A872F6-EFC8-4B41-9AF0-6FD7A6B7A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070" y="3847653"/>
                <a:ext cx="473331" cy="369332"/>
              </a:xfrm>
              <a:prstGeom prst="rect">
                <a:avLst/>
              </a:prstGeom>
              <a:blipFill>
                <a:blip r:embed="rId5"/>
                <a:stretch>
                  <a:fillRect l="-11538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555F5BE-0FA2-433A-9B72-5B31D8033E04}"/>
              </a:ext>
            </a:extLst>
          </p:cNvPr>
          <p:cNvCxnSpPr>
            <a:cxnSpLocks/>
          </p:cNvCxnSpPr>
          <p:nvPr/>
        </p:nvCxnSpPr>
        <p:spPr bwMode="auto">
          <a:xfrm flipV="1">
            <a:off x="407368" y="1196752"/>
            <a:ext cx="2267367" cy="1101840"/>
          </a:xfrm>
          <a:prstGeom prst="straightConnector1">
            <a:avLst/>
          </a:prstGeom>
          <a:ln>
            <a:solidFill>
              <a:srgbClr val="000099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A8C583-4CF6-48BB-BA35-9C9D8B06527C}"/>
                  </a:ext>
                </a:extLst>
              </p:cNvPr>
              <p:cNvSpPr txBox="1"/>
              <p:nvPr/>
            </p:nvSpPr>
            <p:spPr>
              <a:xfrm rot="20059799">
                <a:off x="766917" y="1459921"/>
                <a:ext cx="1310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=300.8мм</m:t>
                      </m:r>
                    </m:oMath>
                  </m:oMathPara>
                </a14:m>
                <a:endParaRPr lang="ru-RU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A8C583-4CF6-48BB-BA35-9C9D8B065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59799">
                <a:off x="766917" y="1459921"/>
                <a:ext cx="1310552" cy="276999"/>
              </a:xfrm>
              <a:prstGeom prst="rect">
                <a:avLst/>
              </a:prstGeom>
              <a:blipFill>
                <a:blip r:embed="rId6"/>
                <a:stretch>
                  <a:fillRect l="-2791" r="-1860" b="-5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7D273C4-C0DC-4EF5-8FAA-FAA12CD76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984" y="1340768"/>
            <a:ext cx="4369704" cy="240074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52681F-B5D2-4145-BC78-E70426E9BB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6" y="4276498"/>
            <a:ext cx="4178461" cy="2400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737B13A-4EC4-4ED7-AF23-5B7DB8506E92}"/>
                  </a:ext>
                </a:extLst>
              </p:cNvPr>
              <p:cNvSpPr txBox="1"/>
              <p:nvPr/>
            </p:nvSpPr>
            <p:spPr>
              <a:xfrm>
                <a:off x="10142926" y="2021593"/>
                <a:ext cx="178572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06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мм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737B13A-4EC4-4ED7-AF23-5B7DB8506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926" y="2021593"/>
                <a:ext cx="178572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F116EB-B109-4DF1-A245-C73BAB953CD4}"/>
                  </a:ext>
                </a:extLst>
              </p:cNvPr>
              <p:cNvSpPr txBox="1"/>
              <p:nvPr/>
            </p:nvSpPr>
            <p:spPr>
              <a:xfrm>
                <a:off x="10381530" y="2416590"/>
                <a:ext cx="1656184" cy="831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num>
                        <m:den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den>
                      </m:f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𝟕𝟓𝟒</m:t>
                      </m:r>
                      <m:f>
                        <m:fPr>
                          <m:ctrlPr>
                            <a:rPr kumimoji="0" lang="ru-RU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∙м</m:t>
                          </m:r>
                        </m:num>
                        <m:den>
                          <m:r>
                            <a:rPr kumimoji="0" lang="ru-RU" sz="1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рад</m:t>
                          </m:r>
                        </m:den>
                      </m:f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гд</m:t>
                      </m:r>
                      <m:r>
                        <a:rPr kumimoji="0" lang="ru-RU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е </m:t>
                      </m:r>
                      <m:r>
                        <a:rPr kumimoji="0" lang="ru-RU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𝜑</m:t>
                      </m:r>
                      <m:r>
                        <a:rPr kumimoji="0" lang="ru-RU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arctg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kumimoji="0" lang="ru-R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cs typeface="+mn-cs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F116EB-B109-4DF1-A245-C73BAB95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530" y="2416590"/>
                <a:ext cx="1656184" cy="831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55B4A7-1B42-44B4-9D34-3935FA3A90B5}"/>
                  </a:ext>
                </a:extLst>
              </p:cNvPr>
              <p:cNvSpPr txBox="1"/>
              <p:nvPr/>
            </p:nvSpPr>
            <p:spPr>
              <a:xfrm>
                <a:off x="4211878" y="4925800"/>
                <a:ext cx="148032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=0.13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мм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55B4A7-1B42-44B4-9D34-3935FA3A9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878" y="4925800"/>
                <a:ext cx="1480323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B8B1CDD-E38B-4483-847A-ECE16CC90FBE}"/>
                  </a:ext>
                </a:extLst>
              </p:cNvPr>
              <p:cNvSpPr txBox="1"/>
              <p:nvPr/>
            </p:nvSpPr>
            <p:spPr>
              <a:xfrm>
                <a:off x="4211878" y="5313375"/>
                <a:ext cx="1713478" cy="831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𝟑𝟒𝟖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∙м</m:t>
                          </m:r>
                        </m:num>
                        <m:den>
                          <m:r>
                            <a:rPr lang="ru-RU" sz="1200" b="0" i="0" smtClean="0">
                              <a:latin typeface="Cambria Math" panose="02040503050406030204" pitchFamily="18" charset="0"/>
                            </a:rPr>
                            <m:t>рад</m:t>
                          </m:r>
                        </m:den>
                      </m:f>
                      <m:r>
                        <a:rPr lang="en-US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1200" b="0" i="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гд</m:t>
                      </m:r>
                      <m:r>
                        <a:rPr lang="ru-RU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е 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arctg</m:t>
                          </m:r>
                        </m:fName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ru-RU" sz="1200" dirty="0"/>
                            <m:t> </m:t>
                          </m:r>
                        </m:e>
                      </m:func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B8B1CDD-E38B-4483-847A-ECE16CC90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878" y="5313375"/>
                <a:ext cx="1713478" cy="831190"/>
              </a:xfrm>
              <a:prstGeom prst="rect">
                <a:avLst/>
              </a:prstGeom>
              <a:blipFill>
                <a:blip r:embed="rId12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E133604-4CAF-4F28-B46C-3F1275DA07FC}"/>
                  </a:ext>
                </a:extLst>
              </p:cNvPr>
              <p:cNvSpPr txBox="1"/>
              <p:nvPr/>
            </p:nvSpPr>
            <p:spPr>
              <a:xfrm>
                <a:off x="10567671" y="4648801"/>
                <a:ext cx="111118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мм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E133604-4CAF-4F28-B46C-3F1275DA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671" y="4648801"/>
                <a:ext cx="111118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F507B4-F2ED-40A7-9F60-61AF4E64E1A0}"/>
                  </a:ext>
                </a:extLst>
              </p:cNvPr>
              <p:cNvSpPr txBox="1"/>
              <p:nvPr/>
            </p:nvSpPr>
            <p:spPr>
              <a:xfrm>
                <a:off x="10395070" y="5064299"/>
                <a:ext cx="1673352" cy="831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US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∙м</m:t>
                          </m:r>
                        </m:num>
                        <m:den>
                          <m:r>
                            <a:rPr lang="ru-RU" sz="1200" b="0" i="0" smtClean="0">
                              <a:latin typeface="Cambria Math" panose="02040503050406030204" pitchFamily="18" charset="0"/>
                            </a:rPr>
                            <m:t>рад</m:t>
                          </m:r>
                        </m:den>
                      </m:f>
                      <m:r>
                        <a:rPr lang="en-US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1200" b="0" i="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гд</m:t>
                      </m:r>
                      <m:r>
                        <a:rPr lang="ru-RU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е 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arctg</m:t>
                          </m:r>
                        </m:fName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ru-RU" sz="1200" dirty="0"/>
                            <m:t> </m:t>
                          </m:r>
                        </m:e>
                      </m:func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F507B4-F2ED-40A7-9F60-61AF4E64E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070" y="5064299"/>
                <a:ext cx="1673352" cy="831190"/>
              </a:xfrm>
              <a:prstGeom prst="rect">
                <a:avLst/>
              </a:prstGeom>
              <a:blipFill>
                <a:blip r:embed="rId14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2E1507D-B27D-4026-A2EE-F565545150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3789" y="3897603"/>
            <a:ext cx="4106453" cy="28218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315EC33-C3F3-44AB-8263-DA4C45D4BF0A}"/>
              </a:ext>
            </a:extLst>
          </p:cNvPr>
          <p:cNvSpPr txBox="1"/>
          <p:nvPr/>
        </p:nvSpPr>
        <p:spPr>
          <a:xfrm>
            <a:off x="8256240" y="3614415"/>
            <a:ext cx="11831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КМ модель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C3EEFF-0B75-4A57-8C6B-C6B7FCBF1AFA}"/>
              </a:ext>
            </a:extLst>
          </p:cNvPr>
          <p:cNvSpPr txBox="1"/>
          <p:nvPr/>
        </p:nvSpPr>
        <p:spPr>
          <a:xfrm>
            <a:off x="1669953" y="6581000"/>
            <a:ext cx="2479332" cy="277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Д16Т без учёта производства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7B81D9-62F3-45BE-B81D-26D41F881E3B}"/>
              </a:ext>
            </a:extLst>
          </p:cNvPr>
          <p:cNvSpPr txBox="1"/>
          <p:nvPr/>
        </p:nvSpPr>
        <p:spPr>
          <a:xfrm>
            <a:off x="8004212" y="6581001"/>
            <a:ext cx="1975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Д16Т штампованный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5088A-D83C-4060-AA17-172CFC538057}"/>
              </a:ext>
            </a:extLst>
          </p:cNvPr>
          <p:cNvSpPr txBox="1"/>
          <p:nvPr/>
        </p:nvSpPr>
        <p:spPr>
          <a:xfrm>
            <a:off x="11424592" y="6396334"/>
            <a:ext cx="73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62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9E86ECE2-B4F0-4A8F-BF83-33717353D0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9565992"/>
                  </p:ext>
                </p:extLst>
              </p:nvPr>
            </p:nvGraphicFramePr>
            <p:xfrm>
              <a:off x="6355456" y="1660643"/>
              <a:ext cx="5645200" cy="1976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1300">
                      <a:extLst>
                        <a:ext uri="{9D8B030D-6E8A-4147-A177-3AD203B41FA5}">
                          <a16:colId xmlns:a16="http://schemas.microsoft.com/office/drawing/2014/main" val="375528846"/>
                        </a:ext>
                      </a:extLst>
                    </a:gridCol>
                    <a:gridCol w="1411300">
                      <a:extLst>
                        <a:ext uri="{9D8B030D-6E8A-4147-A177-3AD203B41FA5}">
                          <a16:colId xmlns:a16="http://schemas.microsoft.com/office/drawing/2014/main" val="2141819949"/>
                        </a:ext>
                      </a:extLst>
                    </a:gridCol>
                    <a:gridCol w="1411300">
                      <a:extLst>
                        <a:ext uri="{9D8B030D-6E8A-4147-A177-3AD203B41FA5}">
                          <a16:colId xmlns:a16="http://schemas.microsoft.com/office/drawing/2014/main" val="2920934563"/>
                        </a:ext>
                      </a:extLst>
                    </a:gridCol>
                    <a:gridCol w="1411300">
                      <a:extLst>
                        <a:ext uri="{9D8B030D-6E8A-4147-A177-3AD203B41FA5}">
                          <a16:colId xmlns:a16="http://schemas.microsoft.com/office/drawing/2014/main" val="28079363"/>
                        </a:ext>
                      </a:extLst>
                    </a:gridCol>
                  </a:tblGrid>
                  <a:tr h="616357">
                    <a:tc>
                      <a:txBody>
                        <a:bodyPr/>
                        <a:lstStyle/>
                        <a:p>
                          <a:endParaRPr lang="ru-RU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Обтекатель из КМ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Обтекатель из Д16Т без учёта штамповки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Обтекатель из Д16Т с учётом штамповки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5574435"/>
                      </a:ext>
                    </a:extLst>
                  </a:tr>
                  <a:tr h="6789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Изгибная жёсткость,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Н</m:t>
                                  </m:r>
                                </m:num>
                                <m:den>
                                  <m:r>
                                    <a:rPr lang="ru-RU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den>
                              </m:f>
                            </m:oMath>
                          </a14:m>
                          <a:endParaRPr lang="ru-RU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ctr"/>
                          <a:endParaRPr lang="ru-RU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754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89987364"/>
                      </a:ext>
                    </a:extLst>
                  </a:tr>
                  <a:tr h="616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Крутильная</a:t>
                          </a:r>
                          <a:r>
                            <a:rPr lang="ru-RU" sz="12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жёсткость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Н∗м</m:t>
                                  </m:r>
                                </m:num>
                                <m:den>
                                  <m:r>
                                    <a:rPr lang="ru-RU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рад</m:t>
                                  </m:r>
                                </m:den>
                              </m:f>
                            </m:oMath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21739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20000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6719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9E86ECE2-B4F0-4A8F-BF83-33717353D0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9565992"/>
                  </p:ext>
                </p:extLst>
              </p:nvPr>
            </p:nvGraphicFramePr>
            <p:xfrm>
              <a:off x="6355456" y="1660643"/>
              <a:ext cx="5645200" cy="1976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1300">
                      <a:extLst>
                        <a:ext uri="{9D8B030D-6E8A-4147-A177-3AD203B41FA5}">
                          <a16:colId xmlns:a16="http://schemas.microsoft.com/office/drawing/2014/main" val="375528846"/>
                        </a:ext>
                      </a:extLst>
                    </a:gridCol>
                    <a:gridCol w="1411300">
                      <a:extLst>
                        <a:ext uri="{9D8B030D-6E8A-4147-A177-3AD203B41FA5}">
                          <a16:colId xmlns:a16="http://schemas.microsoft.com/office/drawing/2014/main" val="2141819949"/>
                        </a:ext>
                      </a:extLst>
                    </a:gridCol>
                    <a:gridCol w="1411300">
                      <a:extLst>
                        <a:ext uri="{9D8B030D-6E8A-4147-A177-3AD203B41FA5}">
                          <a16:colId xmlns:a16="http://schemas.microsoft.com/office/drawing/2014/main" val="2920934563"/>
                        </a:ext>
                      </a:extLst>
                    </a:gridCol>
                    <a:gridCol w="1411300">
                      <a:extLst>
                        <a:ext uri="{9D8B030D-6E8A-4147-A177-3AD203B41FA5}">
                          <a16:colId xmlns:a16="http://schemas.microsoft.com/office/drawing/2014/main" val="2807936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ru-RU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Обтекатель из КМ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Обтекатель из Д16Т без учёта штамповки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Обтекатель из Д16Т с учётом штамповки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5574435"/>
                      </a:ext>
                    </a:extLst>
                  </a:tr>
                  <a:tr h="71964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" t="-89076" r="-300431" b="-865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754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33.5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89987364"/>
                      </a:ext>
                    </a:extLst>
                  </a:tr>
                  <a:tr h="61635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" t="-222772" r="-300431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21739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20000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67190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4B5BB0E-A432-44EB-B493-A67DF0565AB7}"/>
              </a:ext>
            </a:extLst>
          </p:cNvPr>
          <p:cNvSpPr txBox="1"/>
          <p:nvPr/>
        </p:nvSpPr>
        <p:spPr>
          <a:xfrm>
            <a:off x="2886723" y="779220"/>
            <a:ext cx="6418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Сравнение результатов. Вывод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2EEC2-5B04-44F9-9091-A089815ECEBE}"/>
              </a:ext>
            </a:extLst>
          </p:cNvPr>
          <p:cNvSpPr txBox="1"/>
          <p:nvPr/>
        </p:nvSpPr>
        <p:spPr>
          <a:xfrm>
            <a:off x="738831" y="4509120"/>
            <a:ext cx="10945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	Крутильная и изгибная жёсткости штампованной модели получились намного меньше, чем у имеющихся, что является весомой разницей и показывает, насколько мала из-за утонений и преднапряжённого состояния способность штампованного обтекателя сопротивляться деформациям от приложенных усилий по сравнению с исходными обтекателями. Также наблюдается ощутимая разница частот. </a:t>
            </a:r>
          </a:p>
          <a:p>
            <a:pPr algn="just"/>
            <a:r>
              <a:rPr lang="ru-RU" sz="1600" dirty="0"/>
              <a:t>	Отсюда следует вывод о необходимости учёта предыстории модели для её приближения к реально существующей,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 есть создания её цифрового двойника второго типа. 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AD712-9D93-4CA0-A7B1-F8D8B02002C7}"/>
              </a:ext>
            </a:extLst>
          </p:cNvPr>
          <p:cNvSpPr txBox="1"/>
          <p:nvPr/>
        </p:nvSpPr>
        <p:spPr>
          <a:xfrm>
            <a:off x="11253032" y="6320273"/>
            <a:ext cx="74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  <a:r>
              <a:rPr lang="en-US" dirty="0"/>
              <a:t>/13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B90E690D-6E1B-4EB4-B68A-889C8B3CD0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5638463"/>
                  </p:ext>
                </p:extLst>
              </p:nvPr>
            </p:nvGraphicFramePr>
            <p:xfrm>
              <a:off x="191344" y="1660643"/>
              <a:ext cx="6020095" cy="260033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30357">
                      <a:extLst>
                        <a:ext uri="{9D8B030D-6E8A-4147-A177-3AD203B41FA5}">
                          <a16:colId xmlns:a16="http://schemas.microsoft.com/office/drawing/2014/main" val="3725086133"/>
                        </a:ext>
                      </a:extLst>
                    </a:gridCol>
                    <a:gridCol w="1475968">
                      <a:extLst>
                        <a:ext uri="{9D8B030D-6E8A-4147-A177-3AD203B41FA5}">
                          <a16:colId xmlns:a16="http://schemas.microsoft.com/office/drawing/2014/main" val="448841585"/>
                        </a:ext>
                      </a:extLst>
                    </a:gridCol>
                    <a:gridCol w="1511695">
                      <a:extLst>
                        <a:ext uri="{9D8B030D-6E8A-4147-A177-3AD203B41FA5}">
                          <a16:colId xmlns:a16="http://schemas.microsoft.com/office/drawing/2014/main" val="693986606"/>
                        </a:ext>
                      </a:extLst>
                    </a:gridCol>
                    <a:gridCol w="1602075">
                      <a:extLst>
                        <a:ext uri="{9D8B030D-6E8A-4147-A177-3AD203B41FA5}">
                          <a16:colId xmlns:a16="http://schemas.microsoft.com/office/drawing/2014/main" val="1720217771"/>
                        </a:ext>
                      </a:extLst>
                    </a:gridCol>
                  </a:tblGrid>
                  <a:tr h="832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Номер частоты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Обтекатель из КМ, Гц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Обтекатель из Д16Т без учёта штамповки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Гц</a:t>
                          </a:r>
                        </a:p>
                        <a:p>
                          <a:pPr algn="ctr"/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Т=0.5мм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Обтекатель из Д16Т с учётом штамповки</a:t>
                          </a:r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Гц</a:t>
                          </a:r>
                        </a:p>
                        <a:p>
                          <a:pPr algn="ctr"/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Т</a:t>
                          </a:r>
                          <a14:m>
                            <m:oMath xmlns:m="http://schemas.openxmlformats.org/officeDocument/2006/math">
                              <m:r>
                                <a:rPr lang="ru-RU" sz="1200" b="1" i="1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0.5мм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6089880"/>
                      </a:ext>
                    </a:extLst>
                  </a:tr>
                  <a:tr h="346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117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19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111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42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189.0</a:t>
                          </a:r>
                          <a:endParaRPr lang="en-US" sz="12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3702321"/>
                      </a:ext>
                    </a:extLst>
                  </a:tr>
                  <a:tr h="346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177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142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97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234.5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5959541"/>
                      </a:ext>
                    </a:extLst>
                  </a:tr>
                  <a:tr h="346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227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94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239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67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397.5</a:t>
                          </a:r>
                          <a:endParaRPr lang="en-US" sz="12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525351"/>
                      </a:ext>
                    </a:extLst>
                  </a:tr>
                  <a:tr h="346086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  <a:endParaRPr lang="ru-RU" sz="120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242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284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01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489.2</a:t>
                          </a:r>
                          <a:endParaRPr lang="en-US" sz="12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56263"/>
                      </a:ext>
                    </a:extLst>
                  </a:tr>
                  <a:tr h="346086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296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337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49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571.9</a:t>
                          </a:r>
                          <a:endParaRPr lang="en-US" sz="12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8961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B90E690D-6E1B-4EB4-B68A-889C8B3CD0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5638463"/>
                  </p:ext>
                </p:extLst>
              </p:nvPr>
            </p:nvGraphicFramePr>
            <p:xfrm>
              <a:off x="191344" y="1660643"/>
              <a:ext cx="6020095" cy="260033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30357">
                      <a:extLst>
                        <a:ext uri="{9D8B030D-6E8A-4147-A177-3AD203B41FA5}">
                          <a16:colId xmlns:a16="http://schemas.microsoft.com/office/drawing/2014/main" val="3725086133"/>
                        </a:ext>
                      </a:extLst>
                    </a:gridCol>
                    <a:gridCol w="1475968">
                      <a:extLst>
                        <a:ext uri="{9D8B030D-6E8A-4147-A177-3AD203B41FA5}">
                          <a16:colId xmlns:a16="http://schemas.microsoft.com/office/drawing/2014/main" val="448841585"/>
                        </a:ext>
                      </a:extLst>
                    </a:gridCol>
                    <a:gridCol w="1511695">
                      <a:extLst>
                        <a:ext uri="{9D8B030D-6E8A-4147-A177-3AD203B41FA5}">
                          <a16:colId xmlns:a16="http://schemas.microsoft.com/office/drawing/2014/main" val="693986606"/>
                        </a:ext>
                      </a:extLst>
                    </a:gridCol>
                    <a:gridCol w="1602075">
                      <a:extLst>
                        <a:ext uri="{9D8B030D-6E8A-4147-A177-3AD203B41FA5}">
                          <a16:colId xmlns:a16="http://schemas.microsoft.com/office/drawing/2014/main" val="1720217771"/>
                        </a:ext>
                      </a:extLst>
                    </a:gridCol>
                  </a:tblGrid>
                  <a:tr h="869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Номер частоты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Обтекатель из КМ, Гц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Обтекатель из Д16Т без учёта штамповки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Гц</a:t>
                          </a:r>
                        </a:p>
                        <a:p>
                          <a:pPr algn="ctr"/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Т=0.5мм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6046" t="-699" r="-1141" b="-200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6089880"/>
                      </a:ext>
                    </a:extLst>
                  </a:tr>
                  <a:tr h="346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117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19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111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42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189.0</a:t>
                          </a:r>
                          <a:endParaRPr lang="en-US" sz="12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3702321"/>
                      </a:ext>
                    </a:extLst>
                  </a:tr>
                  <a:tr h="346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177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142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97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234.5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5959541"/>
                      </a:ext>
                    </a:extLst>
                  </a:tr>
                  <a:tr h="346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227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94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239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67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397.5</a:t>
                          </a:r>
                          <a:endParaRPr lang="en-US" sz="12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525351"/>
                      </a:ext>
                    </a:extLst>
                  </a:tr>
                  <a:tr h="346086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  <a:endParaRPr lang="ru-RU" sz="120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242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284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01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489.2</a:t>
                          </a:r>
                          <a:endParaRPr lang="en-US" sz="12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56263"/>
                      </a:ext>
                    </a:extLst>
                  </a:tr>
                  <a:tr h="346086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296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337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49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571.9</a:t>
                          </a:r>
                          <a:endParaRPr lang="en-US" sz="12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89617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C86E08-F224-41B3-81BC-71FA4EA024FF}"/>
              </a:ext>
            </a:extLst>
          </p:cNvPr>
          <p:cNvSpPr txBox="1"/>
          <p:nvPr/>
        </p:nvSpPr>
        <p:spPr>
          <a:xfrm>
            <a:off x="1962966" y="1288239"/>
            <a:ext cx="2476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Собственные частоты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4029D-5A5F-4978-9F6B-75B5ADBDBD0D}"/>
              </a:ext>
            </a:extLst>
          </p:cNvPr>
          <p:cNvSpPr txBox="1"/>
          <p:nvPr/>
        </p:nvSpPr>
        <p:spPr>
          <a:xfrm>
            <a:off x="7665888" y="1288239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Жёсткости на изгиб и кручение</a:t>
            </a:r>
          </a:p>
        </p:txBody>
      </p:sp>
    </p:spTree>
    <p:extLst>
      <p:ext uri="{BB962C8B-B14F-4D97-AF65-F5344CB8AC3E}">
        <p14:creationId xmlns:p14="http://schemas.microsoft.com/office/powerpoint/2010/main" val="197925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93DBE3-4770-4991-A6C9-DE98B81FA47B}"/>
              </a:ext>
            </a:extLst>
          </p:cNvPr>
          <p:cNvSpPr txBox="1"/>
          <p:nvPr/>
        </p:nvSpPr>
        <p:spPr>
          <a:xfrm>
            <a:off x="2885440" y="692696"/>
            <a:ext cx="6421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cs typeface="Arial" panose="020B0604020202020204" pitchFamily="34" charset="0"/>
              </a:rPr>
              <a:t>Заключение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15E307-EA89-41B1-A024-3EF6C6C33914}"/>
              </a:ext>
            </a:extLst>
          </p:cNvPr>
          <p:cNvSpPr txBox="1"/>
          <p:nvPr/>
        </p:nvSpPr>
        <p:spPr>
          <a:xfrm>
            <a:off x="191344" y="1720840"/>
            <a:ext cx="118093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    В данной работе был разработан демонстратор технологии цифрового двойника второй стадии дюралюминиевого обтекателя БПЛА Гепард и была проведена оценка его прочностных характеристик вследствие листовой штамповки.</a:t>
            </a:r>
          </a:p>
          <a:p>
            <a:endParaRPr lang="ru-RU" sz="1600" dirty="0"/>
          </a:p>
          <a:p>
            <a:r>
              <a:rPr lang="ru-RU" sz="1600" dirty="0"/>
              <a:t>В результате:</a:t>
            </a:r>
          </a:p>
          <a:p>
            <a:pPr algn="just"/>
            <a:r>
              <a:rPr lang="ru-RU" sz="1600" dirty="0"/>
              <a:t>• был проведён подбор толщины дюралюминиевого обтекателя на основе сравнительного модального анализа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• было выполнено конечно-элементное моделирование процессов штамповки тестовой модели и модели обтекателя</a:t>
            </a:r>
          </a:p>
          <a:p>
            <a:pPr algn="just"/>
            <a:endParaRPr lang="ru-RU" sz="1600" dirty="0"/>
          </a:p>
          <a:p>
            <a:r>
              <a:rPr lang="ru-RU" sz="1600" dirty="0"/>
              <a:t>• были получены и перенесены на исходную модель поля толщин и НДС для дальнейшего рассмотрения </a:t>
            </a:r>
          </a:p>
          <a:p>
            <a:endParaRPr lang="ru-RU" sz="1600" dirty="0"/>
          </a:p>
          <a:p>
            <a:r>
              <a:rPr lang="ru-RU" sz="1600" dirty="0"/>
              <a:t>• была осуществлена оценка частот и жесткостей в сравнении с исходным композитным обтекателем и дюралюминиевым без учёта производства. </a:t>
            </a:r>
          </a:p>
          <a:p>
            <a:endParaRPr lang="ru-RU" sz="1600" dirty="0"/>
          </a:p>
          <a:p>
            <a:r>
              <a:rPr lang="ru-RU" sz="1600" dirty="0"/>
              <a:t>• были приобретены навыки работы с пре- (ANSA) и постпроцессором (META) BETA CAE Systems, а также освоены постановки задач в системах КЭ анализа LS-DYNA и NASTRAN.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119B6-B5EC-47ED-96E6-0FA41D30ABCB}"/>
              </a:ext>
            </a:extLst>
          </p:cNvPr>
          <p:cNvSpPr txBox="1"/>
          <p:nvPr/>
        </p:nvSpPr>
        <p:spPr>
          <a:xfrm>
            <a:off x="11450258" y="6381328"/>
            <a:ext cx="74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64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7CFDE-FC89-4722-BD54-E6E64F682D4C}"/>
              </a:ext>
            </a:extLst>
          </p:cNvPr>
          <p:cNvSpPr txBox="1"/>
          <p:nvPr/>
        </p:nvSpPr>
        <p:spPr>
          <a:xfrm>
            <a:off x="2886723" y="3075057"/>
            <a:ext cx="6418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99"/>
                </a:solidFill>
                <a:cs typeface="Arial" panose="020B0604020202020204" pitchFamily="34" charset="0"/>
              </a:rPr>
              <a:t>Спасибо за внимание!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5864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15E13D-DB87-4C47-8BBC-B91C796276D1}"/>
              </a:ext>
            </a:extLst>
          </p:cNvPr>
          <p:cNvSpPr txBox="1"/>
          <p:nvPr/>
        </p:nvSpPr>
        <p:spPr>
          <a:xfrm>
            <a:off x="2963652" y="6482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31ECE-2A48-485C-B6F8-CE4D62CE5396}"/>
              </a:ext>
            </a:extLst>
          </p:cNvPr>
          <p:cNvSpPr txBox="1"/>
          <p:nvPr/>
        </p:nvSpPr>
        <p:spPr>
          <a:xfrm>
            <a:off x="589934" y="1109937"/>
            <a:ext cx="11119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работы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разработка демонстратора технологии цифрового двойника второй стадии на примере обтекателя беспилотного летательного аппарата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Гепард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2945A5-09C5-4485-A44E-AE08E97241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9704" y="1546856"/>
            <a:ext cx="3957288" cy="2678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C69C86-5D94-4ECE-B453-81785A1D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235" y="4472936"/>
            <a:ext cx="4062754" cy="2300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D22941-61CA-4DC4-A50E-D7DC219BC4E4}"/>
              </a:ext>
            </a:extLst>
          </p:cNvPr>
          <p:cNvSpPr txBox="1"/>
          <p:nvPr/>
        </p:nvSpPr>
        <p:spPr>
          <a:xfrm>
            <a:off x="589934" y="1844824"/>
            <a:ext cx="6420678" cy="3741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работы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проводиться: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Модальный расчёт исходного композитного обтекателя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толщины дюралюминиевого обтекателя вследствие сравнения с собственными частотами обтекателя из композитного материала.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процесса штамповки обтекателя.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 толщин и НДС обтекателя на исходную геометрию модели.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штампованного обтекателя и обтекателя без учета процесса производства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8B3D2D-0DA8-42D0-86CE-2ED73EC22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816" y="4314028"/>
            <a:ext cx="2689183" cy="2543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742E69-BCB2-407A-A0F5-EF5EF78A0F19}"/>
              </a:ext>
            </a:extLst>
          </p:cNvPr>
          <p:cNvSpPr txBox="1"/>
          <p:nvPr/>
        </p:nvSpPr>
        <p:spPr>
          <a:xfrm>
            <a:off x="11540776" y="6488668"/>
            <a:ext cx="65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51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7947" y="548680"/>
            <a:ext cx="7056107" cy="492436"/>
          </a:xfrm>
          <a:prstGeom prst="rect">
            <a:avLst/>
          </a:prstGeom>
        </p:spPr>
        <p:txBody>
          <a:bodyPr wrap="square" lIns="121915" tIns="60957" rIns="121915" bIns="60957">
            <a:spAutoFit/>
          </a:bodyPr>
          <a:lstStyle/>
          <a:p>
            <a:pPr algn="ctr"/>
            <a:endParaRPr lang="ru-RU" sz="24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B7744-F5ED-48BD-8129-52C34081470E}"/>
              </a:ext>
            </a:extLst>
          </p:cNvPr>
          <p:cNvSpPr txBox="1"/>
          <p:nvPr/>
        </p:nvSpPr>
        <p:spPr>
          <a:xfrm>
            <a:off x="0" y="3095280"/>
            <a:ext cx="55564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Свойства материалов рассматриваемых обтекателей: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B23E30-3C59-4B0F-8692-104AD2AF37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86532" y="3241474"/>
            <a:ext cx="6005468" cy="3847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604B6BDD-53DC-41C5-8DFD-D0367E594B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190" y="3470332"/>
              <a:ext cx="2233464" cy="251943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16732">
                      <a:extLst>
                        <a:ext uri="{9D8B030D-6E8A-4147-A177-3AD203B41FA5}">
                          <a16:colId xmlns:a16="http://schemas.microsoft.com/office/drawing/2014/main" val="355269578"/>
                        </a:ext>
                      </a:extLst>
                    </a:gridCol>
                    <a:gridCol w="1116732">
                      <a:extLst>
                        <a:ext uri="{9D8B030D-6E8A-4147-A177-3AD203B41FA5}">
                          <a16:colId xmlns:a16="http://schemas.microsoft.com/office/drawing/2014/main" val="4052067176"/>
                        </a:ext>
                      </a:extLst>
                    </a:gridCol>
                  </a:tblGrid>
                  <a:tr h="32747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Стеклоткань 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T-10-14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b="0" dirty="0">
                            <a:solidFill>
                              <a:srgbClr val="343475"/>
                            </a:solidFill>
                            <a:latin typeface="+mn-lt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343475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343475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343475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3672727"/>
                      </a:ext>
                    </a:extLst>
                  </a:tr>
                  <a:tr h="2751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Е1,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45000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992504"/>
                      </a:ext>
                    </a:extLst>
                  </a:tr>
                  <a:tr h="258386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Е2,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9283901"/>
                      </a:ext>
                    </a:extLst>
                  </a:tr>
                  <a:tr h="313626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120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ru-RU" sz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b="0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кг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200" i="1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i="1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sz="1200" i="1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1800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7448600"/>
                      </a:ext>
                    </a:extLst>
                  </a:tr>
                  <a:tr h="238501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i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ru-RU" sz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5455337"/>
                      </a:ext>
                    </a:extLst>
                  </a:tr>
                  <a:tr h="293741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G12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994653"/>
                      </a:ext>
                    </a:extLst>
                  </a:tr>
                  <a:tr h="276973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G1z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4200646"/>
                      </a:ext>
                    </a:extLst>
                  </a:tr>
                  <a:tr h="181365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G2z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2832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604B6BDD-53DC-41C5-8DFD-D0367E594B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190" y="3470332"/>
              <a:ext cx="2233464" cy="251943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16732">
                      <a:extLst>
                        <a:ext uri="{9D8B030D-6E8A-4147-A177-3AD203B41FA5}">
                          <a16:colId xmlns:a16="http://schemas.microsoft.com/office/drawing/2014/main" val="355269578"/>
                        </a:ext>
                      </a:extLst>
                    </a:gridCol>
                    <a:gridCol w="1116732">
                      <a:extLst>
                        <a:ext uri="{9D8B030D-6E8A-4147-A177-3AD203B41FA5}">
                          <a16:colId xmlns:a16="http://schemas.microsoft.com/office/drawing/2014/main" val="4052067176"/>
                        </a:ext>
                      </a:extLst>
                    </a:gridCol>
                  </a:tblGrid>
                  <a:tr h="32747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Стеклоткань 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T-10-14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b="0" dirty="0">
                            <a:solidFill>
                              <a:srgbClr val="343475"/>
                            </a:solidFill>
                            <a:latin typeface="+mn-lt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343475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343475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343475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367272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Е1,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45000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9925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Е2,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9283901"/>
                      </a:ext>
                    </a:extLst>
                  </a:tr>
                  <a:tr h="36315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3" t="-258333" r="-100543" b="-3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1800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74486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3" t="-430000" r="-100543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54553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G12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99465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G1z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42006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G2z</a:t>
                          </a:r>
                          <a:r>
                            <a:rPr lang="ru-RU" sz="12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28326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88D97846-839D-4D81-A9FC-9D94763F2EC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46587" y="3470084"/>
              <a:ext cx="2141227" cy="251632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058163">
                      <a:extLst>
                        <a:ext uri="{9D8B030D-6E8A-4147-A177-3AD203B41FA5}">
                          <a16:colId xmlns:a16="http://schemas.microsoft.com/office/drawing/2014/main" val="3253723647"/>
                        </a:ext>
                      </a:extLst>
                    </a:gridCol>
                    <a:gridCol w="1083064">
                      <a:extLst>
                        <a:ext uri="{9D8B030D-6E8A-4147-A177-3AD203B41FA5}">
                          <a16:colId xmlns:a16="http://schemas.microsoft.com/office/drawing/2014/main" val="700320441"/>
                        </a:ext>
                      </a:extLst>
                    </a:gridCol>
                  </a:tblGrid>
                  <a:tr h="32436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Стеклоткань </a:t>
                          </a: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Aeroglass 110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b="0" dirty="0">
                            <a:solidFill>
                              <a:srgbClr val="343475"/>
                            </a:solidFill>
                            <a:latin typeface="+mn-lt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343475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343475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343475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7278838"/>
                      </a:ext>
                    </a:extLst>
                  </a:tr>
                  <a:tr h="286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Е1,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45000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7956476"/>
                      </a:ext>
                    </a:extLst>
                  </a:tr>
                  <a:tr h="286473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Е2,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742005"/>
                      </a:ext>
                    </a:extLst>
                  </a:tr>
                  <a:tr h="341321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кг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7348343"/>
                      </a:ext>
                    </a:extLst>
                  </a:tr>
                  <a:tr h="286473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7775754"/>
                      </a:ext>
                    </a:extLst>
                  </a:tr>
                  <a:tr h="286473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G12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0743490"/>
                      </a:ext>
                    </a:extLst>
                  </a:tr>
                  <a:tr h="286473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G1z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5180280"/>
                      </a:ext>
                    </a:extLst>
                  </a:tr>
                  <a:tr h="286473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G2z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1669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88D97846-839D-4D81-A9FC-9D94763F2EC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46587" y="3470084"/>
              <a:ext cx="2141227" cy="251632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058163">
                      <a:extLst>
                        <a:ext uri="{9D8B030D-6E8A-4147-A177-3AD203B41FA5}">
                          <a16:colId xmlns:a16="http://schemas.microsoft.com/office/drawing/2014/main" val="3253723647"/>
                        </a:ext>
                      </a:extLst>
                    </a:gridCol>
                    <a:gridCol w="1083064">
                      <a:extLst>
                        <a:ext uri="{9D8B030D-6E8A-4147-A177-3AD203B41FA5}">
                          <a16:colId xmlns:a16="http://schemas.microsoft.com/office/drawing/2014/main" val="700320441"/>
                        </a:ext>
                      </a:extLst>
                    </a:gridCol>
                  </a:tblGrid>
                  <a:tr h="32436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Стеклоткань </a:t>
                          </a: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Aeroglass 110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b="0" dirty="0">
                            <a:solidFill>
                              <a:srgbClr val="343475"/>
                            </a:solidFill>
                            <a:latin typeface="+mn-lt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343475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343475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343475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72788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Е1,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45000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795647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Е2,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742005"/>
                      </a:ext>
                    </a:extLst>
                  </a:tr>
                  <a:tr h="36315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5" t="-262712" r="-104023" b="-3491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734834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5" t="-419608" r="-104023" b="-3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777575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G12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074349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G1z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518028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G2z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МПа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1669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01D6FF37-EB70-43FF-A235-758DF751B13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30684" y="3470084"/>
              <a:ext cx="1945432" cy="137366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72716">
                      <a:extLst>
                        <a:ext uri="{9D8B030D-6E8A-4147-A177-3AD203B41FA5}">
                          <a16:colId xmlns:a16="http://schemas.microsoft.com/office/drawing/2014/main" val="2446014311"/>
                        </a:ext>
                      </a:extLst>
                    </a:gridCol>
                    <a:gridCol w="972716">
                      <a:extLst>
                        <a:ext uri="{9D8B030D-6E8A-4147-A177-3AD203B41FA5}">
                          <a16:colId xmlns:a16="http://schemas.microsoft.com/office/drawing/2014/main" val="2781714281"/>
                        </a:ext>
                      </a:extLst>
                    </a:gridCol>
                  </a:tblGrid>
                  <a:tr h="32436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Пенопласт ПВХ-115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b="0" dirty="0">
                            <a:solidFill>
                              <a:srgbClr val="343475"/>
                            </a:solidFill>
                            <a:latin typeface="+mn-lt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343475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343475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343475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44456"/>
                      </a:ext>
                    </a:extLst>
                  </a:tr>
                  <a:tr h="3255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Е,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45000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1283077"/>
                      </a:ext>
                    </a:extLst>
                  </a:tr>
                  <a:tr h="398236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кг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115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3681215"/>
                      </a:ext>
                    </a:extLst>
                  </a:tr>
                  <a:tr h="325533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2953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01D6FF37-EB70-43FF-A235-758DF751B13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30684" y="3470084"/>
              <a:ext cx="1945432" cy="137366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72716">
                      <a:extLst>
                        <a:ext uri="{9D8B030D-6E8A-4147-A177-3AD203B41FA5}">
                          <a16:colId xmlns:a16="http://schemas.microsoft.com/office/drawing/2014/main" val="2446014311"/>
                        </a:ext>
                      </a:extLst>
                    </a:gridCol>
                    <a:gridCol w="972716">
                      <a:extLst>
                        <a:ext uri="{9D8B030D-6E8A-4147-A177-3AD203B41FA5}">
                          <a16:colId xmlns:a16="http://schemas.microsoft.com/office/drawing/2014/main" val="2781714281"/>
                        </a:ext>
                      </a:extLst>
                    </a:gridCol>
                  </a:tblGrid>
                  <a:tr h="32436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Пенопласт ПВХ-115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b="0" dirty="0">
                            <a:solidFill>
                              <a:srgbClr val="343475"/>
                            </a:solidFill>
                            <a:latin typeface="+mn-lt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343475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343475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343475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44456"/>
                      </a:ext>
                    </a:extLst>
                  </a:tr>
                  <a:tr h="3255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Е,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45000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1283077"/>
                      </a:ext>
                    </a:extLst>
                  </a:tr>
                  <a:tr h="39823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25" t="-166154" r="-101250" b="-8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115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3681215"/>
                      </a:ext>
                    </a:extLst>
                  </a:tr>
                  <a:tr h="32553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25" t="-320370" r="-10125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29534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D8ED9452-AE97-41C6-9B95-16096FA442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30684" y="4865830"/>
              <a:ext cx="1943129" cy="1840827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86949">
                      <a:extLst>
                        <a:ext uri="{9D8B030D-6E8A-4147-A177-3AD203B41FA5}">
                          <a16:colId xmlns:a16="http://schemas.microsoft.com/office/drawing/2014/main" val="2695315803"/>
                        </a:ext>
                      </a:extLst>
                    </a:gridCol>
                    <a:gridCol w="956180">
                      <a:extLst>
                        <a:ext uri="{9D8B030D-6E8A-4147-A177-3AD203B41FA5}">
                          <a16:colId xmlns:a16="http://schemas.microsoft.com/office/drawing/2014/main" val="614680426"/>
                        </a:ext>
                      </a:extLst>
                    </a:gridCol>
                  </a:tblGrid>
                  <a:tr h="3465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Дюралюминий Д16Т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99340"/>
                      </a:ext>
                    </a:extLst>
                  </a:tr>
                  <a:tr h="346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Е,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72000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6998389"/>
                      </a:ext>
                    </a:extLst>
                  </a:tr>
                  <a:tr h="453652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кг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2800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929377"/>
                      </a:ext>
                    </a:extLst>
                  </a:tr>
                  <a:tr h="358100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4499968"/>
                      </a:ext>
                    </a:extLst>
                  </a:tr>
                  <a:tr h="335891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, 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290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540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D8ED9452-AE97-41C6-9B95-16096FA442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30684" y="4865830"/>
              <a:ext cx="1943129" cy="1840827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86949">
                      <a:extLst>
                        <a:ext uri="{9D8B030D-6E8A-4147-A177-3AD203B41FA5}">
                          <a16:colId xmlns:a16="http://schemas.microsoft.com/office/drawing/2014/main" val="2695315803"/>
                        </a:ext>
                      </a:extLst>
                    </a:gridCol>
                    <a:gridCol w="956180">
                      <a:extLst>
                        <a:ext uri="{9D8B030D-6E8A-4147-A177-3AD203B41FA5}">
                          <a16:colId xmlns:a16="http://schemas.microsoft.com/office/drawing/2014/main" val="614680426"/>
                        </a:ext>
                      </a:extLst>
                    </a:gridCol>
                  </a:tblGrid>
                  <a:tr h="3465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Дюралюминий Д16Т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99340"/>
                      </a:ext>
                    </a:extLst>
                  </a:tr>
                  <a:tr h="346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Е, МПа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72000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6998389"/>
                      </a:ext>
                    </a:extLst>
                  </a:tr>
                  <a:tr h="4536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17" t="-153333" r="-98765" b="-15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2800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929377"/>
                      </a:ext>
                    </a:extLst>
                  </a:tr>
                  <a:tr h="3581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17" t="-322034" r="-98765" b="-96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4499968"/>
                      </a:ext>
                    </a:extLst>
                  </a:tr>
                  <a:tr h="3358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17" t="-452727" r="-98765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290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5406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0BF847-0A3C-46B9-A1BE-2A928AD14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8178" y="712306"/>
            <a:ext cx="3282646" cy="2059576"/>
          </a:xfrm>
          <a:prstGeom prst="rect">
            <a:avLst/>
          </a:prstGeom>
        </p:spPr>
      </p:pic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C99C069F-FEB7-4DA8-BAA3-034979981EA1}"/>
              </a:ext>
            </a:extLst>
          </p:cNvPr>
          <p:cNvGraphicFramePr>
            <a:graphicFrameLocks noGrp="1"/>
          </p:cNvGraphicFramePr>
          <p:nvPr/>
        </p:nvGraphicFramePr>
        <p:xfrm>
          <a:off x="63190" y="1742094"/>
          <a:ext cx="4248471" cy="11277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6157">
                  <a:extLst>
                    <a:ext uri="{9D8B030D-6E8A-4147-A177-3AD203B41FA5}">
                      <a16:colId xmlns:a16="http://schemas.microsoft.com/office/drawing/2014/main" val="2582719356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val="902460066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val="298248431"/>
                    </a:ext>
                  </a:extLst>
                </a:gridCol>
              </a:tblGrid>
              <a:tr h="44376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Число конечных элементов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Число узлов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Количество точек интегрирования в каждом элементе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327983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8578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8731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519101"/>
                  </a:ext>
                </a:extLst>
              </a:tr>
            </a:tbl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F83F30-40E5-4AB2-A94E-1237CCEE20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0576" y="712306"/>
            <a:ext cx="401002" cy="329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A6B6D4-8B7E-4BC4-B5AE-C9FF463AB6AB}"/>
              </a:ext>
            </a:extLst>
          </p:cNvPr>
          <p:cNvSpPr txBox="1"/>
          <p:nvPr/>
        </p:nvSpPr>
        <p:spPr>
          <a:xfrm>
            <a:off x="0" y="1330300"/>
            <a:ext cx="40324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Конечно-элементная модель обтекателя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831FD1-3AB7-4ECA-BDAF-CA6B1CD972FA}"/>
                  </a:ext>
                </a:extLst>
              </p:cNvPr>
              <p:cNvSpPr txBox="1"/>
              <p:nvPr/>
            </p:nvSpPr>
            <p:spPr>
              <a:xfrm>
                <a:off x="8472264" y="2652199"/>
                <a:ext cx="4023359" cy="476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/>
                  <a:t>Граничные условия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831FD1-3AB7-4ECA-BDAF-CA6B1CD97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2652199"/>
                <a:ext cx="4023359" cy="4762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11237A8-8CB6-4992-9421-ACDB07BDF1FF}"/>
              </a:ext>
            </a:extLst>
          </p:cNvPr>
          <p:cNvSpPr txBox="1"/>
          <p:nvPr/>
        </p:nvSpPr>
        <p:spPr>
          <a:xfrm>
            <a:off x="6389428" y="3095280"/>
            <a:ext cx="357081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Расположение слоёв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композитного обтекателя: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15796B-F1F4-40F3-8766-E596DF064AE9}"/>
              </a:ext>
            </a:extLst>
          </p:cNvPr>
          <p:cNvSpPr txBox="1"/>
          <p:nvPr/>
        </p:nvSpPr>
        <p:spPr>
          <a:xfrm>
            <a:off x="2669174" y="578100"/>
            <a:ext cx="7440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Модальный расчёт обтекателя. Постановка задачи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3D5713C-A3F6-46F6-B740-85B980095A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3342" y="925734"/>
            <a:ext cx="2696738" cy="163271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3470834-4CA0-4EBE-ADE0-6FE9BF2C4188}"/>
              </a:ext>
            </a:extLst>
          </p:cNvPr>
          <p:cNvSpPr txBox="1"/>
          <p:nvPr/>
        </p:nvSpPr>
        <p:spPr>
          <a:xfrm>
            <a:off x="5290776" y="2620952"/>
            <a:ext cx="294335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  <a:latin typeface="Times New Roman"/>
              </a:rPr>
              <a:t>Характерный размер элемента 5мм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046AF-B7ED-4969-A878-BE07F4534916}"/>
              </a:ext>
            </a:extLst>
          </p:cNvPr>
          <p:cNvSpPr txBox="1"/>
          <p:nvPr/>
        </p:nvSpPr>
        <p:spPr>
          <a:xfrm>
            <a:off x="11568608" y="6488668"/>
            <a:ext cx="62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30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0C06B9A-ABA5-4473-815C-81DCE0569050}"/>
              </a:ext>
            </a:extLst>
          </p:cNvPr>
          <p:cNvSpPr txBox="1"/>
          <p:nvPr/>
        </p:nvSpPr>
        <p:spPr>
          <a:xfrm>
            <a:off x="857418" y="620142"/>
            <a:ext cx="10477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cs typeface="Arial" panose="020B0604020202020204" pitchFamily="34" charset="0"/>
              </a:rPr>
              <a:t>Результаты модального расчёта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2F633BF9-F04B-4EA4-8830-D79379852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75019"/>
              </p:ext>
            </p:extLst>
          </p:nvPr>
        </p:nvGraphicFramePr>
        <p:xfrm>
          <a:off x="407368" y="1484784"/>
          <a:ext cx="6840760" cy="25922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893">
                  <a:extLst>
                    <a:ext uri="{9D8B030D-6E8A-4147-A177-3AD203B41FA5}">
                      <a16:colId xmlns:a16="http://schemas.microsoft.com/office/drawing/2014/main" val="2904124157"/>
                    </a:ext>
                  </a:extLst>
                </a:gridCol>
                <a:gridCol w="1102404">
                  <a:extLst>
                    <a:ext uri="{9D8B030D-6E8A-4147-A177-3AD203B41FA5}">
                      <a16:colId xmlns:a16="http://schemas.microsoft.com/office/drawing/2014/main" val="1334005034"/>
                    </a:ext>
                  </a:extLst>
                </a:gridCol>
                <a:gridCol w="1129087">
                  <a:extLst>
                    <a:ext uri="{9D8B030D-6E8A-4147-A177-3AD203B41FA5}">
                      <a16:colId xmlns:a16="http://schemas.microsoft.com/office/drawing/2014/main" val="1259096221"/>
                    </a:ext>
                  </a:extLst>
                </a:gridCol>
                <a:gridCol w="1120156">
                  <a:extLst>
                    <a:ext uri="{9D8B030D-6E8A-4147-A177-3AD203B41FA5}">
                      <a16:colId xmlns:a16="http://schemas.microsoft.com/office/drawing/2014/main" val="3642326193"/>
                    </a:ext>
                  </a:extLst>
                </a:gridCol>
                <a:gridCol w="1112092">
                  <a:extLst>
                    <a:ext uri="{9D8B030D-6E8A-4147-A177-3AD203B41FA5}">
                      <a16:colId xmlns:a16="http://schemas.microsoft.com/office/drawing/2014/main" val="421053120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89216041"/>
                    </a:ext>
                  </a:extLst>
                </a:gridCol>
              </a:tblGrid>
              <a:tr h="67105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Номер частоты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КМ, Гц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Д16Т, Гц</a:t>
                      </a:r>
                    </a:p>
                    <a:p>
                      <a:pPr algn="ctr"/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Т=0.5мм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Д16Т, Гц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Т=0.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мм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Д16Т, Гц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Т=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мм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Д16Т, Гц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Т=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мм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427922"/>
                  </a:ext>
                </a:extLst>
              </a:tr>
              <a:tr h="3842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117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111</a:t>
                      </a: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160.98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184.72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205.40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678769"/>
                  </a:ext>
                </a:extLst>
              </a:tr>
              <a:tr h="38424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177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142</a:t>
                      </a: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215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88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257.39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296.29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779271"/>
                  </a:ext>
                </a:extLst>
              </a:tr>
              <a:tr h="38424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227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94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239</a:t>
                      </a: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67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345.88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394.22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421.35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146872"/>
                  </a:ext>
                </a:extLst>
              </a:tr>
              <a:tr h="384246">
                <a:tc>
                  <a:txBody>
                    <a:bodyPr/>
                    <a:lstStyle/>
                    <a:p>
                      <a:pPr marL="0" marR="0" lvl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242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284</a:t>
                      </a: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364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409.64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471.25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558799"/>
                  </a:ext>
                </a:extLst>
              </a:tr>
              <a:tr h="384246">
                <a:tc>
                  <a:txBody>
                    <a:bodyPr/>
                    <a:lstStyle/>
                    <a:p>
                      <a:pPr marL="0" marR="0" lvl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296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337</a:t>
                      </a: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474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558.76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641.16</a:t>
                      </a:r>
                    </a:p>
                  </a:txBody>
                  <a:tcPr marL="138385" marR="138385" marT="69193" marB="69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09897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34609C-7657-47AB-A8D6-485DFD9D1D26}"/>
              </a:ext>
            </a:extLst>
          </p:cNvPr>
          <p:cNvSpPr txBox="1"/>
          <p:nvPr/>
        </p:nvSpPr>
        <p:spPr>
          <a:xfrm>
            <a:off x="407368" y="1137101"/>
            <a:ext cx="27363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rgbClr val="000000"/>
                </a:solidFill>
                <a:latin typeface="Times New Roman"/>
              </a:rPr>
              <a:t>Собственные частоты обтекателей: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0C723-9975-4BC7-B74A-DD0FD438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827" y="4480047"/>
            <a:ext cx="3154475" cy="19392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225AD9-8FE1-4187-AF6B-9DD2073BE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18" y="4574161"/>
            <a:ext cx="2843043" cy="17459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657E59-4622-49EE-88FF-94946F0AE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468" y="2672255"/>
            <a:ext cx="2829949" cy="17459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40BCEA-CFBD-42F0-9433-84E79633C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468" y="764704"/>
            <a:ext cx="2787497" cy="17459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BD7885-9FF7-4E9B-B6AB-21250BC12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47" y="4480047"/>
            <a:ext cx="3152351" cy="19600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AB66C2-0E78-4F8B-9900-ABE8C3EE8849}"/>
              </a:ext>
            </a:extLst>
          </p:cNvPr>
          <p:cNvSpPr txBox="1"/>
          <p:nvPr/>
        </p:nvSpPr>
        <p:spPr>
          <a:xfrm>
            <a:off x="1631504" y="6448139"/>
            <a:ext cx="1278362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КМ обтекатель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83987B-024D-4436-B756-05FAE7484183}"/>
              </a:ext>
            </a:extLst>
          </p:cNvPr>
          <p:cNvSpPr txBox="1"/>
          <p:nvPr/>
        </p:nvSpPr>
        <p:spPr>
          <a:xfrm>
            <a:off x="5807968" y="6452382"/>
            <a:ext cx="127836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Д16Т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T=0.5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мм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F77051-DC28-4E02-9622-67C611B8C1B4}"/>
              </a:ext>
            </a:extLst>
          </p:cNvPr>
          <p:cNvSpPr txBox="1"/>
          <p:nvPr/>
        </p:nvSpPr>
        <p:spPr>
          <a:xfrm>
            <a:off x="9231500" y="6419273"/>
            <a:ext cx="148123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Д16Т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T=0.8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5143A3-43BE-4E83-A44C-8170D89C3C1A}"/>
              </a:ext>
            </a:extLst>
          </p:cNvPr>
          <p:cNvSpPr txBox="1"/>
          <p:nvPr/>
        </p:nvSpPr>
        <p:spPr>
          <a:xfrm>
            <a:off x="9360048" y="2442449"/>
            <a:ext cx="122413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Д16Т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T=1.2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39BE59-0377-438D-8249-5F355B5EA2BA}"/>
              </a:ext>
            </a:extLst>
          </p:cNvPr>
          <p:cNvSpPr txBox="1"/>
          <p:nvPr/>
        </p:nvSpPr>
        <p:spPr>
          <a:xfrm>
            <a:off x="9360571" y="4350806"/>
            <a:ext cx="122413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Д16Т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T=</a:t>
            </a:r>
            <a:r>
              <a:rPr lang="en-US" sz="1300" dirty="0">
                <a:solidFill>
                  <a:srgbClr val="000000"/>
                </a:solidFill>
                <a:latin typeface="Times New Roman"/>
              </a:rPr>
              <a:t>1.0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мм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52950-FF35-4962-A8DE-1CC4D2AC3643}"/>
              </a:ext>
            </a:extLst>
          </p:cNvPr>
          <p:cNvSpPr txBox="1"/>
          <p:nvPr/>
        </p:nvSpPr>
        <p:spPr>
          <a:xfrm>
            <a:off x="11496600" y="6320135"/>
            <a:ext cx="6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45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4DAF9-FC73-42F0-90D4-D055E546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4216"/>
            <a:ext cx="10972800" cy="1143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Конечно-элементное моделирование процесса штамповки тестовой модели.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B1A30E-3E60-4810-A200-E2BA61B8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707066"/>
            <a:ext cx="2952328" cy="577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E3FDD30-8CD3-4035-BF3C-3CC5324772AE}"/>
              </a:ext>
            </a:extLst>
          </p:cNvPr>
          <p:cNvSpPr txBox="1"/>
          <p:nvPr/>
        </p:nvSpPr>
        <p:spPr>
          <a:xfrm>
            <a:off x="9400281" y="4106157"/>
            <a:ext cx="2220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Контактное взаимодействие: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односторонний тип контакта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BA948F4-5211-407E-8FF3-C163B648C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4435483"/>
            <a:ext cx="3975550" cy="210840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CE789BE-6B08-428D-B683-6A355B1FE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789" y="1751313"/>
            <a:ext cx="3143672" cy="21962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2BEDC4-C846-4EF5-B226-401EE555D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706" y="4504913"/>
            <a:ext cx="3949427" cy="20389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AE1342E-2D62-45B4-AB5C-F3FFA8591D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22" y="1760345"/>
            <a:ext cx="4881878" cy="230791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AD1F8A9-16A0-4AC6-BFC2-3CCE4E062CB9}"/>
              </a:ext>
            </a:extLst>
          </p:cNvPr>
          <p:cNvSpPr txBox="1"/>
          <p:nvPr/>
        </p:nvSpPr>
        <p:spPr>
          <a:xfrm>
            <a:off x="134459" y="1137596"/>
            <a:ext cx="6420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Рассматривается холодная листовая штамповка закреплённой по краям круглой дюралюминиевой пластины  жёстким стальным пуансоном: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34A093-0371-4335-A209-131FFCF31640}"/>
              </a:ext>
            </a:extLst>
          </p:cNvPr>
          <p:cNvSpPr txBox="1"/>
          <p:nvPr/>
        </p:nvSpPr>
        <p:spPr>
          <a:xfrm>
            <a:off x="134459" y="1750942"/>
            <a:ext cx="38871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В процессе штамповки участвуют: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• Пуансон диметром 36мм и скоростью 0.5м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/c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• Заготовка диаметром 100мм и толщиной 1мм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• Прижим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для предотвращения складчатости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• Матрица, зафиксированная в пространстве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68BC7A-A5D1-4778-B0E2-CC302C81DD59}"/>
                  </a:ext>
                </a:extLst>
              </p:cNvPr>
              <p:cNvSpPr txBox="1"/>
              <p:nvPr/>
            </p:nvSpPr>
            <p:spPr>
              <a:xfrm>
                <a:off x="134459" y="3005583"/>
                <a:ext cx="6420896" cy="2429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Алгоритм адаптивного перестроения сетки: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sup>
                      </m:sSubSup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bSup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Sup>
                        <m:sSub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</m:sSubSup>
                      <m:sSubSup>
                        <m:sSub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+1</m:t>
                          </m:r>
                        </m:sup>
                      </m:sSubSup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ru-RU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bSup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kumimoji="0" lang="ru-RU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kumimoji="0" lang="ru-RU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4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kumimoji="0" lang="en-US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en-US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1+</m:t>
                                      </m:r>
                                      <m:sSubSup>
                                        <m:sSubSupPr>
                                          <m:ctrlPr>
                                            <a:rPr kumimoji="0" lang="ru-RU" sz="1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en-US" sz="1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kumimoji="0" lang="en-US" sz="1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kumimoji="0" lang="ru-RU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0" lang="ru-RU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Ω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kumimoji="0" lang="ru-RU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ru-RU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kumimoji="0" lang="ru-RU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ru-RU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kumimoji="0" lang="ru-RU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ru-RU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радиус-вектор узла i на n -м временном слое,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множество номеров соседних узлов для узла i,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  <m:r>
                      <a:rPr kumimoji="0" lang="ru-RU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 </m:t>
                    </m:r>
                  </m:oMath>
                </a14:m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узловые значения адаптационной функции,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ru-RU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sSubSup>
                      <m:sSubSupPr>
                        <m:ctrlP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kumimoji="0" lang="ru-RU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  <m:r>
                      <a:rPr kumimoji="0" lang="ru-RU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параметр релаксации.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68BC7A-A5D1-4778-B0E2-CC302C81D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59" y="3005583"/>
                <a:ext cx="6420896" cy="2429383"/>
              </a:xfrm>
              <a:prstGeom prst="rect">
                <a:avLst/>
              </a:prstGeom>
              <a:blipFill>
                <a:blip r:embed="rId8"/>
                <a:stretch>
                  <a:fillRect l="-285" t="-501" b="-1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5FB7F9E-13B1-48F4-9505-0EEC4BC4B4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6200" y="2075537"/>
            <a:ext cx="1197735" cy="4958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A6B8ED-4597-4477-A13B-DD4F9B5BF918}"/>
              </a:ext>
            </a:extLst>
          </p:cNvPr>
          <p:cNvSpPr txBox="1"/>
          <p:nvPr/>
        </p:nvSpPr>
        <p:spPr>
          <a:xfrm>
            <a:off x="3311862" y="6400306"/>
            <a:ext cx="64208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imes New Roman"/>
              </a:rPr>
              <a:t>Распределение эквивалентных напряжений по Мизесу</a:t>
            </a:r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1B184F-775B-4D15-91BE-2C84CFCDF59E}"/>
              </a:ext>
            </a:extLst>
          </p:cNvPr>
          <p:cNvSpPr txBox="1"/>
          <p:nvPr/>
        </p:nvSpPr>
        <p:spPr>
          <a:xfrm>
            <a:off x="9338835" y="6405388"/>
            <a:ext cx="2184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Пластические деформации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753553-D7C8-4A2E-9A0B-DE7D38B1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754" y="6385767"/>
            <a:ext cx="692501" cy="366183"/>
          </a:xfrm>
        </p:spPr>
        <p:txBody>
          <a:bodyPr/>
          <a:lstStyle/>
          <a:p>
            <a:pPr>
              <a:defRPr/>
            </a:pPr>
            <a:fld id="{87148B1F-D5C1-4D39-A2D9-463F3D319E6A}" type="slidenum">
              <a:rPr lang="ru-RU" smtClean="0"/>
              <a:pPr>
                <a:defRPr/>
              </a:pPr>
              <a:t>5</a:t>
            </a:fld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68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8F3020A-53DB-430E-8EE2-2D430E1B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2" y="1345172"/>
            <a:ext cx="3390698" cy="176935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ED774E4-EA61-4B34-930F-DC129904A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48" y="3463202"/>
            <a:ext cx="3391150" cy="171434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32FCFE7-1E00-4BE5-A036-DBA62C3D1E62}"/>
              </a:ext>
            </a:extLst>
          </p:cNvPr>
          <p:cNvSpPr txBox="1"/>
          <p:nvPr/>
        </p:nvSpPr>
        <p:spPr>
          <a:xfrm>
            <a:off x="2073066" y="19431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AE4420-D29F-46E5-BD17-762FF14EAF26}"/>
              </a:ext>
            </a:extLst>
          </p:cNvPr>
          <p:cNvSpPr txBox="1"/>
          <p:nvPr/>
        </p:nvSpPr>
        <p:spPr>
          <a:xfrm>
            <a:off x="1605079" y="3959441"/>
            <a:ext cx="288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7B4FA9-F004-453F-BB4D-05E50F175D30}"/>
              </a:ext>
            </a:extLst>
          </p:cNvPr>
          <p:cNvSpPr txBox="1"/>
          <p:nvPr/>
        </p:nvSpPr>
        <p:spPr>
          <a:xfrm>
            <a:off x="2502326" y="2075455"/>
            <a:ext cx="271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2DCC3A-1CAC-4F98-B90E-EBF2E2A69E37}"/>
              </a:ext>
            </a:extLst>
          </p:cNvPr>
          <p:cNvSpPr txBox="1"/>
          <p:nvPr/>
        </p:nvSpPr>
        <p:spPr>
          <a:xfrm>
            <a:off x="2955568" y="2073719"/>
            <a:ext cx="487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E553581-BC05-49BC-9F94-D735ED793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307" y="1173045"/>
            <a:ext cx="3174429" cy="175189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253C82D-278F-4E9D-9FB0-5A0D53958052}"/>
              </a:ext>
            </a:extLst>
          </p:cNvPr>
          <p:cNvSpPr txBox="1"/>
          <p:nvPr/>
        </p:nvSpPr>
        <p:spPr>
          <a:xfrm>
            <a:off x="2885552" y="483191"/>
            <a:ext cx="6420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Конечно-элементное </a:t>
            </a:r>
            <a:r>
              <a:rPr lang="ru-RU" b="1" dirty="0">
                <a:solidFill>
                  <a:srgbClr val="000099"/>
                </a:solidFill>
                <a:cs typeface="Arial" panose="020B0604020202020204" pitchFamily="34" charset="0"/>
              </a:rPr>
              <a:t>м</a:t>
            </a:r>
            <a:r>
              <a:rPr lang="ru-RU" sz="1800" b="1" dirty="0">
                <a:solidFill>
                  <a:srgbClr val="000099"/>
                </a:solidFill>
                <a:cs typeface="Arial" panose="020B0604020202020204" pitchFamily="34" charset="0"/>
              </a:rPr>
              <a:t>оделирование процесса штамповки обтекателя беспилотного летательного аппарата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D572B2-8F4E-46C2-83FE-E51089CFECEB}"/>
              </a:ext>
            </a:extLst>
          </p:cNvPr>
          <p:cNvSpPr txBox="1"/>
          <p:nvPr/>
        </p:nvSpPr>
        <p:spPr>
          <a:xfrm>
            <a:off x="-7261" y="1055362"/>
            <a:ext cx="3541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/>
                <a:cs typeface="Arial" panose="020B0604020202020204" pitchFamily="34" charset="0"/>
              </a:rPr>
              <a:t>Неудачный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вариант штамповки:</a:t>
            </a:r>
            <a:endParaRPr lang="ru-RU" sz="14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5F75EE-109A-4C8C-AE53-43B14B00F3F0}"/>
              </a:ext>
            </a:extLst>
          </p:cNvPr>
          <p:cNvSpPr txBox="1"/>
          <p:nvPr/>
        </p:nvSpPr>
        <p:spPr>
          <a:xfrm>
            <a:off x="-20085" y="3155425"/>
            <a:ext cx="3250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cs typeface="Arial" panose="020B0604020202020204" pitchFamily="34" charset="0"/>
              </a:rPr>
              <a:t>Успешный вариант штамповки:</a:t>
            </a:r>
            <a:endParaRPr lang="ru-RU" sz="1400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0F3F46A-674D-470B-A360-6EC9C327C043}"/>
              </a:ext>
            </a:extLst>
          </p:cNvPr>
          <p:cNvSpPr txBox="1"/>
          <p:nvPr/>
        </p:nvSpPr>
        <p:spPr>
          <a:xfrm>
            <a:off x="30897" y="4955906"/>
            <a:ext cx="30151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В процессе штамповки участвуют: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1-пуансон со скоростью 1м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/c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2-заготовка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толщиной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0.5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3-прижим для уменьшения складчатости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4-фиксированная матрица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469E354-22D6-453D-900F-DD569871DD86}"/>
                  </a:ext>
                </a:extLst>
              </p:cNvPr>
              <p:cNvSpPr txBox="1"/>
              <p:nvPr/>
            </p:nvSpPr>
            <p:spPr>
              <a:xfrm>
                <a:off x="3175655" y="1056161"/>
                <a:ext cx="2662476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/>
                  <a:t>Основные различия:</a:t>
                </a:r>
              </a:p>
              <a:p>
                <a:r>
                  <a:rPr lang="ru-RU" sz="1200" b="1" dirty="0"/>
                  <a:t>• </a:t>
                </a:r>
                <a:r>
                  <a:rPr lang="ru-RU" sz="1200" dirty="0"/>
                  <a:t>Штамповка половины обтекателя </a:t>
                </a:r>
                <a:endParaRPr lang="ru-RU" sz="1200" b="1" dirty="0"/>
              </a:p>
              <a:p>
                <a:r>
                  <a:rPr lang="ru-RU" sz="1200" b="1" dirty="0"/>
                  <a:t>• </a:t>
                </a:r>
                <a:r>
                  <a:rPr lang="ru-RU" sz="1200" dirty="0"/>
                  <a:t>Наклон в плоскости сечения 20</a:t>
                </a:r>
                <a14:m>
                  <m:oMath xmlns:m="http://schemas.openxmlformats.org/officeDocument/2006/math">
                    <m:r>
                      <a:rPr lang="ru-RU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1200" b="1" dirty="0"/>
                  <a:t> </a:t>
                </a:r>
              </a:p>
              <a:p>
                <a:pPr algn="ctr"/>
                <a:r>
                  <a:rPr lang="ru-RU" sz="1200" b="1" dirty="0"/>
                  <a:t>Результат:</a:t>
                </a:r>
              </a:p>
              <a:p>
                <a:r>
                  <a:rPr lang="ru-RU" sz="1200" b="1" dirty="0"/>
                  <a:t>• </a:t>
                </a:r>
                <a:r>
                  <a:rPr lang="ru-RU" sz="1200" dirty="0"/>
                  <a:t>Разрыв материала по центру детали</a:t>
                </a:r>
                <a:endParaRPr lang="ru-RU" sz="1200" b="1" dirty="0"/>
              </a:p>
              <a:p>
                <a:pPr algn="ctr"/>
                <a:endParaRPr lang="ru-RU" sz="1400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469E354-22D6-453D-900F-DD569871D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55" y="1056161"/>
                <a:ext cx="2662476" cy="1231106"/>
              </a:xfrm>
              <a:prstGeom prst="rect">
                <a:avLst/>
              </a:prstGeom>
              <a:blipFill>
                <a:blip r:embed="rId6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32CC925-5136-4F01-B9D7-D1155B25527E}"/>
                  </a:ext>
                </a:extLst>
              </p:cNvPr>
              <p:cNvSpPr txBox="1"/>
              <p:nvPr/>
            </p:nvSpPr>
            <p:spPr>
              <a:xfrm>
                <a:off x="3217858" y="3146234"/>
                <a:ext cx="242664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dirty="0">
                    <a:solidFill>
                      <a:srgbClr val="000000"/>
                    </a:solidFill>
                    <a:latin typeface="Times New Roman"/>
                  </a:rPr>
                  <a:t>Основные р</a:t>
                </a: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азличия: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• </a:t>
                </a:r>
                <a:r>
                  <a:rPr kumimoji="0" lang="ru-RU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Штамповка с учётом симметрии</a:t>
                </a:r>
                <a:endPara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• </a:t>
                </a: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Наклон в плоскости сечения 5</a:t>
                </a:r>
                <a14:m>
                  <m:oMath xmlns:m="http://schemas.openxmlformats.org/officeDocument/2006/math">
                    <m:r>
                      <a:rPr kumimoji="0" lang="ru-RU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dirty="0">
                    <a:solidFill>
                      <a:srgbClr val="000000"/>
                    </a:solidFill>
                    <a:latin typeface="Times New Roman"/>
                  </a:rPr>
                  <a:t>Результат: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• </a:t>
                </a:r>
                <a:r>
                  <a:rPr kumimoji="0" lang="ru-RU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Штампованная деталь, готовая к вырезанию из заготовки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32CC925-5136-4F01-B9D7-D1155B255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858" y="3146234"/>
                <a:ext cx="2426646" cy="1200329"/>
              </a:xfrm>
              <a:prstGeom prst="rect">
                <a:avLst/>
              </a:prstGeom>
              <a:blipFill>
                <a:blip r:embed="rId7"/>
                <a:stretch>
                  <a:fillRect l="-251" r="-251" b="-3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40CA1695-4DA4-4814-859E-ABFD6891C4A7}"/>
              </a:ext>
            </a:extLst>
          </p:cNvPr>
          <p:cNvSpPr txBox="1"/>
          <p:nvPr/>
        </p:nvSpPr>
        <p:spPr>
          <a:xfrm>
            <a:off x="6511526" y="2799237"/>
            <a:ext cx="17836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Распределение толщин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E42161C5-1411-4E37-B8D4-2B961C6A8E2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3106" y="4990855"/>
            <a:ext cx="3799947" cy="160814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2B083395-214F-4FC0-9CF2-DE2379808B1C}"/>
              </a:ext>
            </a:extLst>
          </p:cNvPr>
          <p:cNvSpPr txBox="1"/>
          <p:nvPr/>
        </p:nvSpPr>
        <p:spPr>
          <a:xfrm>
            <a:off x="2174355" y="4248832"/>
            <a:ext cx="351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E3536DB-8521-494E-A185-C12F863ABB30}"/>
              </a:ext>
            </a:extLst>
          </p:cNvPr>
          <p:cNvSpPr txBox="1"/>
          <p:nvPr/>
        </p:nvSpPr>
        <p:spPr>
          <a:xfrm>
            <a:off x="2791645" y="4269337"/>
            <a:ext cx="508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B7B480-F873-47D4-8CD5-D3B43ED5D4B6}"/>
              </a:ext>
            </a:extLst>
          </p:cNvPr>
          <p:cNvSpPr txBox="1"/>
          <p:nvPr/>
        </p:nvSpPr>
        <p:spPr>
          <a:xfrm>
            <a:off x="1038645" y="4370666"/>
            <a:ext cx="428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331B6D55-02B7-4010-AF63-916192347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5736" y="3085568"/>
            <a:ext cx="3339003" cy="1769359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E7A40274-D484-49CA-AC30-2A78B244AC20}"/>
              </a:ext>
            </a:extLst>
          </p:cNvPr>
          <p:cNvSpPr txBox="1"/>
          <p:nvPr/>
        </p:nvSpPr>
        <p:spPr>
          <a:xfrm>
            <a:off x="553579" y="2352009"/>
            <a:ext cx="423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BB5CC67-3858-45D4-AE28-017D56E30E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3668" y="1264493"/>
            <a:ext cx="3390083" cy="1660448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E49E9C9-8403-4AB3-939A-B01A4B8B9FEC}"/>
              </a:ext>
            </a:extLst>
          </p:cNvPr>
          <p:cNvSpPr txBox="1"/>
          <p:nvPr/>
        </p:nvSpPr>
        <p:spPr>
          <a:xfrm>
            <a:off x="9278233" y="4601498"/>
            <a:ext cx="28591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Напряжения по Мизесу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0A096B4-97A9-4AF2-9E7B-98E80F47D671}"/>
              </a:ext>
            </a:extLst>
          </p:cNvPr>
          <p:cNvSpPr txBox="1"/>
          <p:nvPr/>
        </p:nvSpPr>
        <p:spPr>
          <a:xfrm>
            <a:off x="9674277" y="2804990"/>
            <a:ext cx="2067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Напряжения по Мизесу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39C163F4-0F24-4539-9C1C-7D3A4DF36A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0807" y="3085568"/>
            <a:ext cx="3180761" cy="1641011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62312C93-304F-4245-AF1A-8DD9DF88C4D9}"/>
              </a:ext>
            </a:extLst>
          </p:cNvPr>
          <p:cNvSpPr txBox="1"/>
          <p:nvPr/>
        </p:nvSpPr>
        <p:spPr>
          <a:xfrm>
            <a:off x="5937803" y="4597411"/>
            <a:ext cx="29311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Распределение толщин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5CC96C-6D89-4961-9411-8C93B2B4A523}"/>
              </a:ext>
            </a:extLst>
          </p:cNvPr>
          <p:cNvSpPr txBox="1"/>
          <p:nvPr/>
        </p:nvSpPr>
        <p:spPr>
          <a:xfrm>
            <a:off x="7471421" y="6586506"/>
            <a:ext cx="48033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Кривые деформирования Д16Т для различных скоростей деформации</a:t>
            </a:r>
          </a:p>
        </p:txBody>
      </p: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DA847DD7-8C1F-4595-A374-198052192D70}"/>
              </a:ext>
            </a:extLst>
          </p:cNvPr>
          <p:cNvCxnSpPr>
            <a:cxnSpLocks/>
          </p:cNvCxnSpPr>
          <p:nvPr/>
        </p:nvCxnSpPr>
        <p:spPr bwMode="auto">
          <a:xfrm>
            <a:off x="0" y="3087539"/>
            <a:ext cx="12192000" cy="10826"/>
          </a:xfrm>
          <a:prstGeom prst="line">
            <a:avLst/>
          </a:prstGeom>
          <a:ln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FE4E8AF5-5077-4179-ACE3-ABA578512369}"/>
              </a:ext>
            </a:extLst>
          </p:cNvPr>
          <p:cNvCxnSpPr>
            <a:cxnSpLocks/>
          </p:cNvCxnSpPr>
          <p:nvPr/>
        </p:nvCxnSpPr>
        <p:spPr bwMode="auto">
          <a:xfrm>
            <a:off x="-7261" y="4950224"/>
            <a:ext cx="12192000" cy="10826"/>
          </a:xfrm>
          <a:prstGeom prst="line">
            <a:avLst/>
          </a:prstGeom>
          <a:ln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3924AA8-6BD3-4293-A0F7-E96EE1A1A33C}"/>
                  </a:ext>
                </a:extLst>
              </p:cNvPr>
              <p:cNvSpPr txBox="1"/>
              <p:nvPr/>
            </p:nvSpPr>
            <p:spPr>
              <a:xfrm>
                <a:off x="2946873" y="4955637"/>
                <a:ext cx="4614548" cy="2231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ru-RU" sz="1100" b="1" dirty="0"/>
                  <a:t>Модель  материала заготовки</a:t>
                </a:r>
                <a:r>
                  <a:rPr lang="ru-RU" sz="1100" dirty="0"/>
                  <a:t>:</a:t>
                </a:r>
              </a:p>
              <a:p>
                <a:pPr marL="0" indent="0" algn="just">
                  <a:buNone/>
                </a:pPr>
                <a:r>
                  <a:rPr lang="ru-RU" sz="1100" dirty="0"/>
                  <a:t> Модель </a:t>
                </a:r>
                <a:r>
                  <a:rPr lang="ru-RU" sz="1100" dirty="0">
                    <a:cs typeface="Arial" panose="020B0604020202020204" pitchFamily="34" charset="0"/>
                  </a:rPr>
                  <a:t>для моделирования изотропного и кинематического упрочнения пластичных материалов с возможностью включения эффектов скорости. Скорость деформации учитывается с использованием модели Купера и Саймондса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ru-RU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т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~1+</m:t>
                    </m:r>
                    <m:sSup>
                      <m:sSupPr>
                        <m:ctrlP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̇"/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𝜀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den>
                        </m:f>
                      </m:sup>
                    </m:sSup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1100" dirty="0"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ru-RU" sz="1100" dirty="0">
                    <a:solidFill>
                      <a:schemeClr val="bg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где </m:t>
                        </m:r>
                        <m:r>
                          <a:rPr lang="ru-RU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ru-RU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т</m:t>
                        </m:r>
                      </m:sub>
                    </m:sSub>
                    <m:r>
                      <a:rPr lang="ru-RU" sz="1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−предел текучести </m:t>
                    </m:r>
                    <m:d>
                      <m:dPr>
                        <m:ctrlPr>
                          <a:rPr lang="ru-RU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МПа</m:t>
                        </m:r>
                      </m:e>
                    </m:d>
                  </m:oMath>
                </a14:m>
                <a:endParaRPr lang="ru-RU" sz="11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</m:acc>
                    <m:r>
                      <a:rPr lang="ru-RU" sz="1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−скорость деформации</m:t>
                    </m:r>
                  </m:oMath>
                </a14:m>
                <a:r>
                  <a:rPr lang="ru-RU" sz="11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(1/с)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−параметры скорости деформации</m:t>
                    </m:r>
                  </m:oMath>
                </a14:m>
                <a:r>
                  <a:rPr lang="ru-RU" sz="11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, определяемые из свойств рассматриваемого материала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3924AA8-6BD3-4293-A0F7-E96EE1A1A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873" y="4955637"/>
                <a:ext cx="4614548" cy="22317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335253-B77A-485B-823E-CFE7DD8EEC1C}"/>
              </a:ext>
            </a:extLst>
          </p:cNvPr>
          <p:cNvSpPr txBox="1"/>
          <p:nvPr/>
        </p:nvSpPr>
        <p:spPr>
          <a:xfrm>
            <a:off x="11568608" y="6259470"/>
            <a:ext cx="6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6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0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385212-6A34-4CAD-B5B5-2EDE72193842}"/>
              </a:ext>
            </a:extLst>
          </p:cNvPr>
          <p:cNvSpPr txBox="1"/>
          <p:nvPr/>
        </p:nvSpPr>
        <p:spPr>
          <a:xfrm>
            <a:off x="1703512" y="683175"/>
            <a:ext cx="8784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 полей толщин и НДС обтекателя на исходную геометрию модели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4CC113-8D7C-4A65-9BA0-55E4F4DC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" y="1091536"/>
            <a:ext cx="2694225" cy="26942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CF2444-CC60-4C8A-9CC9-02C2D0190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716" y="1967290"/>
            <a:ext cx="936104" cy="942719"/>
          </a:xfrm>
          <a:prstGeom prst="rect">
            <a:avLst/>
          </a:prstGeom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20D4B663-7818-4F7D-A03C-A16448599995}"/>
              </a:ext>
            </a:extLst>
          </p:cNvPr>
          <p:cNvSpPr/>
          <p:nvPr/>
        </p:nvSpPr>
        <p:spPr bwMode="auto">
          <a:xfrm>
            <a:off x="2787790" y="2222624"/>
            <a:ext cx="504056" cy="432048"/>
          </a:xfrm>
          <a:prstGeom prst="rightArrow">
            <a:avLst>
              <a:gd name="adj1" fmla="val 50000"/>
              <a:gd name="adj2" fmla="val 57705"/>
            </a:avLst>
          </a:prstGeom>
          <a:solidFill>
            <a:schemeClr val="bg1"/>
          </a:solidFill>
          <a:ln w="38100" cap="flat" cmpd="sng" algn="ctr">
            <a:solidFill>
              <a:srgbClr val="0000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86C02-2F60-4B57-9DAE-5C7A07D1AA0C}"/>
              </a:ext>
            </a:extLst>
          </p:cNvPr>
          <p:cNvSpPr txBox="1"/>
          <p:nvPr/>
        </p:nvSpPr>
        <p:spPr>
          <a:xfrm>
            <a:off x="177932" y="4203329"/>
            <a:ext cx="52197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Процесс включает в себя: </a:t>
            </a:r>
            <a:endParaRPr lang="en-US" sz="1600" b="1" dirty="0"/>
          </a:p>
          <a:p>
            <a:pPr marL="228600" indent="-228600" algn="just">
              <a:buAutoNum type="arabicParenR"/>
            </a:pPr>
            <a:r>
              <a:rPr lang="ru-RU" sz="1600" dirty="0"/>
              <a:t>Написание скрипта на языке программирования </a:t>
            </a:r>
            <a:r>
              <a:rPr lang="en-US" sz="1600" dirty="0"/>
              <a:t>Python </a:t>
            </a:r>
            <a:r>
              <a:rPr lang="ru-RU" sz="1600" dirty="0"/>
              <a:t>для переноса и форматирования данных из выходного массива штамповки</a:t>
            </a:r>
            <a:r>
              <a:rPr lang="en-US" sz="1600" dirty="0"/>
              <a:t> </a:t>
            </a:r>
            <a:r>
              <a:rPr lang="ru-RU" sz="1600" dirty="0"/>
              <a:t> во входной формата </a:t>
            </a:r>
            <a:r>
              <a:rPr lang="en-US" sz="1600" dirty="0"/>
              <a:t>“.key” </a:t>
            </a:r>
            <a:r>
              <a:rPr lang="ru-RU" sz="1600" dirty="0"/>
              <a:t>для последующего применения в </a:t>
            </a:r>
            <a:r>
              <a:rPr lang="en-US" sz="1600" dirty="0"/>
              <a:t>LS-DYNA</a:t>
            </a:r>
            <a:r>
              <a:rPr lang="ru-RU" sz="1600" dirty="0"/>
              <a:t>.</a:t>
            </a:r>
            <a:endParaRPr lang="en-US" sz="1600" dirty="0"/>
          </a:p>
          <a:p>
            <a:pPr marL="228600" indent="-228600" algn="just">
              <a:buAutoNum type="arabicParenR"/>
            </a:pPr>
            <a:r>
              <a:rPr lang="ru-RU" sz="1600" dirty="0"/>
              <a:t>Интерполирование данных на готовую КЭ модель обтекателя</a:t>
            </a:r>
            <a:endParaRPr lang="en-US" sz="1600" dirty="0"/>
          </a:p>
          <a:p>
            <a:pPr marL="228600" indent="-228600">
              <a:buAutoNum type="arabicParenR"/>
            </a:pPr>
            <a:endParaRPr lang="ru-RU" sz="12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8F5DFB-461D-47A9-ACC7-EB5EFEAD6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056" y="1328707"/>
            <a:ext cx="3779902" cy="22198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CBA404-21BD-4AC9-8E19-F0B30553F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556" y="1328706"/>
            <a:ext cx="3610605" cy="22198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7AD7D05-D3C3-4167-B063-92F386CDF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362" y="3821003"/>
            <a:ext cx="3650297" cy="22198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844B033-8B8C-4B05-B188-440F6DED5E6B}"/>
              </a:ext>
            </a:extLst>
          </p:cNvPr>
          <p:cNvSpPr txBox="1"/>
          <p:nvPr/>
        </p:nvSpPr>
        <p:spPr>
          <a:xfrm>
            <a:off x="6099949" y="3422975"/>
            <a:ext cx="1687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Распределение толщин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C7E7B3-F401-4E54-BC32-DA001460E48C}"/>
              </a:ext>
            </a:extLst>
          </p:cNvPr>
          <p:cNvSpPr txBox="1"/>
          <p:nvPr/>
        </p:nvSpPr>
        <p:spPr>
          <a:xfrm>
            <a:off x="9912424" y="3428999"/>
            <a:ext cx="18312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Напряжения по Мизесу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E1CA77-5B49-41C9-A3EE-948E4F8A150B}"/>
              </a:ext>
            </a:extLst>
          </p:cNvPr>
          <p:cNvSpPr txBox="1"/>
          <p:nvPr/>
        </p:nvSpPr>
        <p:spPr>
          <a:xfrm>
            <a:off x="7787193" y="6155159"/>
            <a:ext cx="2160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Пластические деформации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01882-70D6-41D1-9CF5-7C678EBBD14F}"/>
              </a:ext>
            </a:extLst>
          </p:cNvPr>
          <p:cNvSpPr txBox="1"/>
          <p:nvPr/>
        </p:nvSpPr>
        <p:spPr>
          <a:xfrm>
            <a:off x="11491662" y="6203877"/>
            <a:ext cx="70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39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EC2E31-CE17-4B58-A7CF-79318801AEB9}"/>
              </a:ext>
            </a:extLst>
          </p:cNvPr>
          <p:cNvSpPr txBox="1"/>
          <p:nvPr/>
        </p:nvSpPr>
        <p:spPr>
          <a:xfrm>
            <a:off x="2886723" y="692696"/>
            <a:ext cx="6418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Сравнение обтекателей. Модальный расчёт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EBB7A8FA-FB2D-4FF6-990B-C8244A874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404814"/>
                  </p:ext>
                </p:extLst>
              </p:nvPr>
            </p:nvGraphicFramePr>
            <p:xfrm>
              <a:off x="2999656" y="1258870"/>
              <a:ext cx="6264696" cy="302433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88473">
                      <a:extLst>
                        <a:ext uri="{9D8B030D-6E8A-4147-A177-3AD203B41FA5}">
                          <a16:colId xmlns:a16="http://schemas.microsoft.com/office/drawing/2014/main" val="3964775987"/>
                        </a:ext>
                      </a:extLst>
                    </a:gridCol>
                    <a:gridCol w="1535940">
                      <a:extLst>
                        <a:ext uri="{9D8B030D-6E8A-4147-A177-3AD203B41FA5}">
                          <a16:colId xmlns:a16="http://schemas.microsoft.com/office/drawing/2014/main" val="1509987940"/>
                        </a:ext>
                      </a:extLst>
                    </a:gridCol>
                    <a:gridCol w="1573116">
                      <a:extLst>
                        <a:ext uri="{9D8B030D-6E8A-4147-A177-3AD203B41FA5}">
                          <a16:colId xmlns:a16="http://schemas.microsoft.com/office/drawing/2014/main" val="4155955907"/>
                        </a:ext>
                      </a:extLst>
                    </a:gridCol>
                    <a:gridCol w="1667167">
                      <a:extLst>
                        <a:ext uri="{9D8B030D-6E8A-4147-A177-3AD203B41FA5}">
                          <a16:colId xmlns:a16="http://schemas.microsoft.com/office/drawing/2014/main" val="529726649"/>
                        </a:ext>
                      </a:extLst>
                    </a:gridCol>
                  </a:tblGrid>
                  <a:tr h="1000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Номер частоты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КМ, Гц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Д16Т, Гц</a:t>
                          </a:r>
                        </a:p>
                        <a:p>
                          <a:pPr algn="ctr"/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Т=0.5мм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Д16Т штампованный, Гц</a:t>
                          </a:r>
                        </a:p>
                        <a:p>
                          <a:pPr algn="ctr"/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Т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1" i="1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0.5мм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8478665"/>
                      </a:ext>
                    </a:extLst>
                  </a:tr>
                  <a:tr h="404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117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19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111</a:t>
                          </a: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42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189.0</a:t>
                          </a:r>
                          <a:endParaRPr lang="en-US" sz="14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6781281"/>
                      </a:ext>
                    </a:extLst>
                  </a:tr>
                  <a:tr h="404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177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142</a:t>
                          </a: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97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234.5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3685027"/>
                      </a:ext>
                    </a:extLst>
                  </a:tr>
                  <a:tr h="404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227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94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239</a:t>
                          </a: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67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397.5</a:t>
                          </a:r>
                          <a:endParaRPr lang="en-US" sz="14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4859053"/>
                      </a:ext>
                    </a:extLst>
                  </a:tr>
                  <a:tr h="404767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  <a:endParaRPr lang="ru-RU" sz="140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242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284</a:t>
                          </a: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01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489.2</a:t>
                          </a:r>
                          <a:endParaRPr lang="en-US" sz="14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361909"/>
                      </a:ext>
                    </a:extLst>
                  </a:tr>
                  <a:tr h="404767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296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337</a:t>
                          </a: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49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571.9</a:t>
                          </a:r>
                          <a:endParaRPr lang="en-US" sz="14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4704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EBB7A8FA-FB2D-4FF6-990B-C8244A874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404814"/>
                  </p:ext>
                </p:extLst>
              </p:nvPr>
            </p:nvGraphicFramePr>
            <p:xfrm>
              <a:off x="2999656" y="1258870"/>
              <a:ext cx="6264696" cy="302433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88473">
                      <a:extLst>
                        <a:ext uri="{9D8B030D-6E8A-4147-A177-3AD203B41FA5}">
                          <a16:colId xmlns:a16="http://schemas.microsoft.com/office/drawing/2014/main" val="3964775987"/>
                        </a:ext>
                      </a:extLst>
                    </a:gridCol>
                    <a:gridCol w="1535940">
                      <a:extLst>
                        <a:ext uri="{9D8B030D-6E8A-4147-A177-3AD203B41FA5}">
                          <a16:colId xmlns:a16="http://schemas.microsoft.com/office/drawing/2014/main" val="1509987940"/>
                        </a:ext>
                      </a:extLst>
                    </a:gridCol>
                    <a:gridCol w="1573116">
                      <a:extLst>
                        <a:ext uri="{9D8B030D-6E8A-4147-A177-3AD203B41FA5}">
                          <a16:colId xmlns:a16="http://schemas.microsoft.com/office/drawing/2014/main" val="4155955907"/>
                        </a:ext>
                      </a:extLst>
                    </a:gridCol>
                    <a:gridCol w="1667167">
                      <a:extLst>
                        <a:ext uri="{9D8B030D-6E8A-4147-A177-3AD203B41FA5}">
                          <a16:colId xmlns:a16="http://schemas.microsoft.com/office/drawing/2014/main" val="529726649"/>
                        </a:ext>
                      </a:extLst>
                    </a:gridCol>
                  </a:tblGrid>
                  <a:tr h="1000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Номер частоты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КМ, Гц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Д16Т, Гц</a:t>
                          </a:r>
                        </a:p>
                        <a:p>
                          <a:pPr algn="ctr"/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Т=0.5мм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5547" t="-610" r="-730" b="-204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8478665"/>
                      </a:ext>
                    </a:extLst>
                  </a:tr>
                  <a:tr h="404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117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19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111</a:t>
                          </a: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42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189.0</a:t>
                          </a:r>
                          <a:endParaRPr lang="en-US" sz="14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6781281"/>
                      </a:ext>
                    </a:extLst>
                  </a:tr>
                  <a:tr h="404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177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142</a:t>
                          </a: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97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234.5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3685027"/>
                      </a:ext>
                    </a:extLst>
                  </a:tr>
                  <a:tr h="404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227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94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239</a:t>
                          </a: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67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397.5</a:t>
                          </a:r>
                          <a:endParaRPr lang="en-US" sz="14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4859053"/>
                      </a:ext>
                    </a:extLst>
                  </a:tr>
                  <a:tr h="404767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  <a:endParaRPr lang="ru-RU" sz="140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242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284</a:t>
                          </a: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01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489.2</a:t>
                          </a:r>
                          <a:endParaRPr lang="en-US" sz="14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361909"/>
                      </a:ext>
                    </a:extLst>
                  </a:tr>
                  <a:tr h="404767">
                    <a:tc>
                      <a:txBody>
                        <a:bodyPr/>
                        <a:lstStyle/>
                        <a:p>
                          <a:pPr marL="0" marR="0" lvl="0" indent="0" algn="ctr" defTabSz="91428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296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33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337</a:t>
                          </a:r>
                          <a:r>
                            <a:rPr lang="ru-RU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US" sz="1400" b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49</a:t>
                          </a: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n-lt"/>
                            </a:rPr>
                            <a:t>571.9</a:t>
                          </a:r>
                          <a:endParaRPr lang="en-US" sz="14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38385" marR="138385" marT="69193" marB="6919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470452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5E04A3-74D5-4C1C-8B5B-DB0CD2FC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7" y="4480047"/>
            <a:ext cx="3152351" cy="1960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7BAD1-8648-4800-8C64-6E217D7BD60C}"/>
              </a:ext>
            </a:extLst>
          </p:cNvPr>
          <p:cNvSpPr txBox="1"/>
          <p:nvPr/>
        </p:nvSpPr>
        <p:spPr>
          <a:xfrm>
            <a:off x="1703512" y="6408831"/>
            <a:ext cx="12800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КМ обтекатель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E589D-6AFA-418F-9EEC-C29D2A9A3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827" y="4480047"/>
            <a:ext cx="3154475" cy="1939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ABBA3C-8B14-46C2-9B30-D57D0035D025}"/>
              </a:ext>
            </a:extLst>
          </p:cNvPr>
          <p:cNvSpPr txBox="1"/>
          <p:nvPr/>
        </p:nvSpPr>
        <p:spPr>
          <a:xfrm>
            <a:off x="5663952" y="6408831"/>
            <a:ext cx="138806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Д16Т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T=0.5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771066-75FB-452B-AF4E-2C7FA1CDE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044" y="4363059"/>
            <a:ext cx="3336501" cy="1939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E76F42-BFF1-4B2E-8114-7558175BA734}"/>
                  </a:ext>
                </a:extLst>
              </p:cNvPr>
              <p:cNvSpPr txBox="1"/>
              <p:nvPr/>
            </p:nvSpPr>
            <p:spPr>
              <a:xfrm>
                <a:off x="9552384" y="6302285"/>
                <a:ext cx="138806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Д16Т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</a:t>
                </a:r>
                <a14:m>
                  <m:oMath xmlns:m="http://schemas.openxmlformats.org/officeDocument/2006/math">
                    <m:r>
                      <a:rPr lang="ru-RU" sz="1200" b="1" i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0.5</a:t>
                </a:r>
                <a:r>
                  <a:rPr kumimoji="0" lang="ru-R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мм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300" dirty="0">
                    <a:solidFill>
                      <a:srgbClr val="000000"/>
                    </a:solidFill>
                    <a:latin typeface="Times New Roman"/>
                  </a:rPr>
                  <a:t>штампованный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E76F42-BFF1-4B2E-8114-7558175BA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6302285"/>
                <a:ext cx="1388067" cy="492443"/>
              </a:xfrm>
              <a:prstGeom prst="rect">
                <a:avLst/>
              </a:prstGeom>
              <a:blipFill>
                <a:blip r:embed="rId6"/>
                <a:stretch>
                  <a:fillRect l="-877" t="-1235"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ADCA5AA-38AC-4C35-ABDA-DC626E1187D1}"/>
              </a:ext>
            </a:extLst>
          </p:cNvPr>
          <p:cNvSpPr txBox="1"/>
          <p:nvPr/>
        </p:nvSpPr>
        <p:spPr>
          <a:xfrm>
            <a:off x="11574524" y="6331887"/>
            <a:ext cx="61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50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58692F-082A-4CA8-BA48-6517F560D3F6}"/>
              </a:ext>
            </a:extLst>
          </p:cNvPr>
          <p:cNvSpPr txBox="1"/>
          <p:nvPr/>
        </p:nvSpPr>
        <p:spPr>
          <a:xfrm>
            <a:off x="1339584" y="711517"/>
            <a:ext cx="9494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cs typeface="Arial" panose="020B0604020202020204" pitchFamily="34" charset="0"/>
              </a:rPr>
              <a:t>Тесты на изгибную жёсткость</a:t>
            </a:r>
            <a:endParaRPr lang="ru-RU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C6D040-9CE9-4281-B79B-3462C55C9097}"/>
                  </a:ext>
                </a:extLst>
              </p:cNvPr>
              <p:cNvSpPr txBox="1"/>
              <p:nvPr/>
            </p:nvSpPr>
            <p:spPr>
              <a:xfrm>
                <a:off x="10072723" y="1368454"/>
                <a:ext cx="19131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0.046мм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C6D040-9CE9-4281-B79B-3462C55C9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723" y="1368454"/>
                <a:ext cx="1913133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F3AABA-CDD3-46A4-B3B7-F259D9C058F4}"/>
                  </a:ext>
                </a:extLst>
              </p:cNvPr>
              <p:cNvSpPr txBox="1"/>
              <p:nvPr/>
            </p:nvSpPr>
            <p:spPr>
              <a:xfrm>
                <a:off x="9797555" y="1700507"/>
                <a:ext cx="2291366" cy="530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ru-RU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𝟕𝟑𝟗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ru-RU" sz="1400" b="0" i="0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F3AABA-CDD3-46A4-B3B7-F259D9C0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555" y="1700507"/>
                <a:ext cx="2291366" cy="530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9D78F4F-9B4A-42F4-9004-F473A9FDD999}"/>
              </a:ext>
            </a:extLst>
          </p:cNvPr>
          <p:cNvSpPr txBox="1"/>
          <p:nvPr/>
        </p:nvSpPr>
        <p:spPr>
          <a:xfrm>
            <a:off x="551384" y="48573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85F8FB-1E69-4F93-9B18-F92AB0D20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68" y="1184221"/>
            <a:ext cx="4581602" cy="27499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12211E-4099-4C61-9453-E5B583027BB6}"/>
                  </a:ext>
                </a:extLst>
              </p:cNvPr>
              <p:cNvSpPr txBox="1"/>
              <p:nvPr/>
            </p:nvSpPr>
            <p:spPr>
              <a:xfrm>
                <a:off x="3694648" y="3140968"/>
                <a:ext cx="9148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=1</a:t>
                </a:r>
                <a:r>
                  <a:rPr lang="ru-RU" dirty="0"/>
                  <a:t>Н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12211E-4099-4C61-9453-E5B583027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648" y="3140968"/>
                <a:ext cx="914886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CBECB5-6B9B-4BB8-923C-18C8700F8D93}"/>
                  </a:ext>
                </a:extLst>
              </p:cNvPr>
              <p:cNvSpPr txBox="1"/>
              <p:nvPr/>
            </p:nvSpPr>
            <p:spPr>
              <a:xfrm>
                <a:off x="551384" y="1796655"/>
                <a:ext cx="16872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𝑓𝑖𝑥𝑒𝑑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𝑑𝑜𝑓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:123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CBECB5-6B9B-4BB8-923C-18C8700F8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796655"/>
                <a:ext cx="1687244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839FB3-74E5-41BA-937A-F44EDAD80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866" y="1348968"/>
            <a:ext cx="3992838" cy="2161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BE5548-C389-4E72-B715-E9E5D2559772}"/>
                  </a:ext>
                </a:extLst>
              </p:cNvPr>
              <p:cNvSpPr txBox="1"/>
              <p:nvPr/>
            </p:nvSpPr>
            <p:spPr>
              <a:xfrm>
                <a:off x="4050734" y="4696492"/>
                <a:ext cx="2229223" cy="530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𝟐𝟎𝟎𝟎𝟎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ru-RU" sz="1400" b="0" i="0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BE5548-C389-4E72-B715-E9E5D2559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734" y="4696492"/>
                <a:ext cx="2229223" cy="5308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6CA102-B042-46D1-AA36-FB5F0AE6C02B}"/>
                  </a:ext>
                </a:extLst>
              </p:cNvPr>
              <p:cNvSpPr txBox="1"/>
              <p:nvPr/>
            </p:nvSpPr>
            <p:spPr>
              <a:xfrm>
                <a:off x="10175787" y="4336702"/>
                <a:ext cx="19131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0.52мм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6CA102-B042-46D1-AA36-FB5F0AE6C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787" y="4336702"/>
                <a:ext cx="191313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7ED5AA-6938-4729-8622-38D533F5657F}"/>
                  </a:ext>
                </a:extLst>
              </p:cNvPr>
              <p:cNvSpPr txBox="1"/>
              <p:nvPr/>
            </p:nvSpPr>
            <p:spPr>
              <a:xfrm>
                <a:off x="10072708" y="4693031"/>
                <a:ext cx="2119292" cy="530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𝟏𝟗𝟐𝟑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ru-RU" sz="1400" b="0" i="0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7ED5AA-6938-4729-8622-38D533F56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708" y="4693031"/>
                <a:ext cx="2119292" cy="5308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BC9099E-0247-49F0-8596-D23C56696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368" y="4120615"/>
            <a:ext cx="3992773" cy="220653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4838C01-3A1A-4776-A8AF-7C549A039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1751" y="3934124"/>
            <a:ext cx="4144036" cy="2613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C89C84-E249-42BA-BB71-5E8CA7F337B4}"/>
                  </a:ext>
                </a:extLst>
              </p:cNvPr>
              <p:cNvSpPr txBox="1"/>
              <p:nvPr/>
            </p:nvSpPr>
            <p:spPr>
              <a:xfrm>
                <a:off x="4027062" y="4336702"/>
                <a:ext cx="205974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=0.</m:t>
                      </m:r>
                      <m:r>
                        <a:rPr kumimoji="0" lang="ru-RU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05мм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C89C84-E249-42BA-BB71-5E8CA7F33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062" y="4336702"/>
                <a:ext cx="205974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1B3409B6-0498-4F7C-B629-80D4BA27234F}"/>
              </a:ext>
            </a:extLst>
          </p:cNvPr>
          <p:cNvSpPr txBox="1"/>
          <p:nvPr/>
        </p:nvSpPr>
        <p:spPr>
          <a:xfrm>
            <a:off x="1270534" y="6308101"/>
            <a:ext cx="3122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Д16Т без учёта производства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5236C1-7B68-4296-BC3F-7E8100D25D26}"/>
              </a:ext>
            </a:extLst>
          </p:cNvPr>
          <p:cNvSpPr txBox="1"/>
          <p:nvPr/>
        </p:nvSpPr>
        <p:spPr>
          <a:xfrm>
            <a:off x="7032104" y="632714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Д16Т штампованный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1AC732-85C2-40CF-A167-876189D6A2B1}"/>
              </a:ext>
            </a:extLst>
          </p:cNvPr>
          <p:cNvSpPr txBox="1"/>
          <p:nvPr/>
        </p:nvSpPr>
        <p:spPr>
          <a:xfrm>
            <a:off x="7536160" y="3578001"/>
            <a:ext cx="2119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КМ модель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C8A78-706C-4D9C-8078-CC53BBFC8B2C}"/>
              </a:ext>
            </a:extLst>
          </p:cNvPr>
          <p:cNvSpPr txBox="1"/>
          <p:nvPr/>
        </p:nvSpPr>
        <p:spPr>
          <a:xfrm>
            <a:off x="11503108" y="6380491"/>
            <a:ext cx="68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9850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9790</TotalTime>
  <Words>1288</Words>
  <Application>Microsoft Office PowerPoint</Application>
  <PresentationFormat>Широкоэкранный</PresentationFormat>
  <Paragraphs>324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Конечно-элементное моделирование процесса штамповки тестовой модели.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Погосян Диана</cp:lastModifiedBy>
  <cp:revision>505</cp:revision>
  <dcterms:created xsi:type="dcterms:W3CDTF">2016-02-05T10:58:30Z</dcterms:created>
  <dcterms:modified xsi:type="dcterms:W3CDTF">2021-06-28T07:07:41Z</dcterms:modified>
</cp:coreProperties>
</file>