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8" r:id="rId2"/>
  </p:sldMasterIdLst>
  <p:notesMasterIdLst>
    <p:notesMasterId r:id="rId19"/>
  </p:notesMasterIdLst>
  <p:sldIdLst>
    <p:sldId id="336" r:id="rId3"/>
    <p:sldId id="320" r:id="rId4"/>
    <p:sldId id="337" r:id="rId5"/>
    <p:sldId id="338" r:id="rId6"/>
    <p:sldId id="308" r:id="rId7"/>
    <p:sldId id="333" r:id="rId8"/>
    <p:sldId id="339" r:id="rId9"/>
    <p:sldId id="340" r:id="rId10"/>
    <p:sldId id="341" r:id="rId11"/>
    <p:sldId id="342" r:id="rId12"/>
    <p:sldId id="343" r:id="rId13"/>
    <p:sldId id="345" r:id="rId14"/>
    <p:sldId id="344" r:id="rId15"/>
    <p:sldId id="346" r:id="rId16"/>
    <p:sldId id="348" r:id="rId17"/>
    <p:sldId id="34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6" autoAdjust="0"/>
    <p:restoredTop sz="90400" autoAdjust="0"/>
  </p:normalViewPr>
  <p:slideViewPr>
    <p:cSldViewPr>
      <p:cViewPr>
        <p:scale>
          <a:sx n="66" d="100"/>
          <a:sy n="66" d="100"/>
        </p:scale>
        <p:origin x="1920" y="1146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4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17068"/>
            <a:ext cx="12214789" cy="512208"/>
            <a:chOff x="-20194" y="17092"/>
            <a:chExt cx="9161092" cy="512208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409575" y="30702"/>
              <a:ext cx="4233863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100" b="1" dirty="0">
                  <a:solidFill>
                    <a:srgbClr val="000099"/>
                  </a:solidFill>
                  <a:latin typeface="Arial Narrow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100" b="1" dirty="0">
                  <a:solidFill>
                    <a:srgbClr val="000099"/>
                  </a:solidFill>
                  <a:latin typeface="Arial Narrow" pitchFamily="34" charset="0"/>
                </a:rPr>
              </a:br>
              <a:r>
                <a:rPr lang="ru-RU" sz="1100" b="1" dirty="0">
                  <a:solidFill>
                    <a:srgbClr val="000099"/>
                  </a:solidFill>
                  <a:latin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4971951" y="30678"/>
              <a:ext cx="4064546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dirty="0">
                  <a:solidFill>
                    <a:srgbClr val="000099"/>
                  </a:solidFill>
                  <a:latin typeface="Arial" pitchFamily="34" charset="0"/>
                </a:rPr>
                <a:t>Кафедра </a:t>
              </a:r>
              <a:br>
                <a:rPr lang="ru-RU" sz="1100" b="1" dirty="0">
                  <a:solidFill>
                    <a:srgbClr val="000099"/>
                  </a:solidFill>
                  <a:latin typeface="Arial" pitchFamily="34" charset="0"/>
                </a:rPr>
              </a:br>
              <a:r>
                <a:rPr lang="ru-RU" sz="1100" b="1" dirty="0">
                  <a:solidFill>
                    <a:srgbClr val="000099"/>
                  </a:solidFill>
                  <a:latin typeface="Arial" pitchFamily="34" charset="0"/>
                </a:rPr>
                <a:t>«Механика и процессы управления»</a:t>
              </a:r>
              <a:endParaRPr lang="en-US" sz="11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2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3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32419D-1C05-48D9-8FE1-2CC439B0A540}"/>
              </a:ext>
            </a:extLst>
          </p:cNvPr>
          <p:cNvSpPr/>
          <p:nvPr/>
        </p:nvSpPr>
        <p:spPr>
          <a:xfrm>
            <a:off x="1343472" y="786135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Нелинейная динамика микромеханического волнового твердотельного гироскопа с дисковым резонатором при параметрическом возбуждении колебаний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40F522-B72A-4AE0-B20B-56FBC4D14DA2}"/>
              </a:ext>
            </a:extLst>
          </p:cNvPr>
          <p:cNvSpPr/>
          <p:nvPr/>
        </p:nvSpPr>
        <p:spPr>
          <a:xfrm>
            <a:off x="2789329" y="557109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Санкт-Петербургский политехнический университет Петра Великого (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СПбПУ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ИПММ Высшая школа механики и процессов управления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616257-B15A-4326-B0CB-DD2EC34982BF}"/>
              </a:ext>
            </a:extLst>
          </p:cNvPr>
          <p:cNvSpPr/>
          <p:nvPr/>
        </p:nvSpPr>
        <p:spPr>
          <a:xfrm>
            <a:off x="2855640" y="623825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78D24C-EAB1-4411-812D-FC6FAD5ED1FB}"/>
              </a:ext>
            </a:extLst>
          </p:cNvPr>
          <p:cNvSpPr/>
          <p:nvPr/>
        </p:nvSpPr>
        <p:spPr>
          <a:xfrm>
            <a:off x="2982111" y="40769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Выполнил студент  гр. 3641503/90101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4B4B8E-3730-4920-BFC8-F6618D019EB3}"/>
              </a:ext>
            </a:extLst>
          </p:cNvPr>
          <p:cNvSpPr/>
          <p:nvPr/>
        </p:nvSpPr>
        <p:spPr>
          <a:xfrm>
            <a:off x="8616280" y="4856993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Лукин А.В.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DA42C4-160F-4EFB-9216-61C92F79E370}"/>
              </a:ext>
            </a:extLst>
          </p:cNvPr>
          <p:cNvSpPr/>
          <p:nvPr/>
        </p:nvSpPr>
        <p:spPr>
          <a:xfrm>
            <a:off x="3403695" y="4471530"/>
            <a:ext cx="492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проф., д. ф.-м. н., зав. ВШ МП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0BB72C-079B-4BD9-B62A-7B1A2B271C09}"/>
              </a:ext>
            </a:extLst>
          </p:cNvPr>
          <p:cNvSpPr/>
          <p:nvPr/>
        </p:nvSpPr>
        <p:spPr>
          <a:xfrm>
            <a:off x="8060703" y="4064013"/>
            <a:ext cx="2139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Заворотнева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Е.В.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3FDB95-C994-4863-BCD4-16C471DCDFB5}"/>
              </a:ext>
            </a:extLst>
          </p:cNvPr>
          <p:cNvSpPr/>
          <p:nvPr/>
        </p:nvSpPr>
        <p:spPr>
          <a:xfrm>
            <a:off x="8204308" y="4429758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Д.А. Индейцев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EAC249-2914-49A1-9220-2CC0ED7DB5F4}"/>
              </a:ext>
            </a:extLst>
          </p:cNvPr>
          <p:cNvSpPr/>
          <p:nvPr/>
        </p:nvSpPr>
        <p:spPr>
          <a:xfrm>
            <a:off x="5151229" y="4865462"/>
            <a:ext cx="36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Консультант ассистент ВШ МПУ </a:t>
            </a:r>
          </a:p>
        </p:txBody>
      </p:sp>
    </p:spTree>
    <p:extLst>
      <p:ext uri="{BB962C8B-B14F-4D97-AF65-F5344CB8AC3E}">
        <p14:creationId xmlns:p14="http://schemas.microsoft.com/office/powerpoint/2010/main" val="307572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756259-9A53-48AD-9D1A-29DE063E25AD}"/>
              </a:ext>
            </a:extLst>
          </p:cNvPr>
          <p:cNvSpPr/>
          <p:nvPr/>
        </p:nvSpPr>
        <p:spPr>
          <a:xfrm>
            <a:off x="-31330" y="548680"/>
            <a:ext cx="10735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Нелинейные колебания подвижного резонатора при параметрическом возбуждении колебаний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BF0453F-07FD-43CB-A125-5CC994255F10}"/>
                  </a:ext>
                </a:extLst>
              </p:cNvPr>
              <p:cNvSpPr/>
              <p:nvPr/>
            </p:nvSpPr>
            <p:spPr>
              <a:xfrm>
                <a:off x="-18468" y="880705"/>
                <a:ext cx="8476556" cy="64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sz="160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 sz="16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sz="1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BF0453F-07FD-43CB-A125-5CC994255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68" y="880705"/>
                <a:ext cx="8476556" cy="648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01F3BD-138D-402D-9BEC-E9AB3772FF65}"/>
              </a:ext>
            </a:extLst>
          </p:cNvPr>
          <p:cNvSpPr txBox="1"/>
          <p:nvPr/>
        </p:nvSpPr>
        <p:spPr>
          <a:xfrm>
            <a:off x="9078" y="1440444"/>
            <a:ext cx="343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в первом приближении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EEDE310-85F4-41D2-8046-DE644767D120}"/>
                  </a:ext>
                </a:extLst>
              </p:cNvPr>
              <p:cNvSpPr/>
              <p:nvPr/>
            </p:nvSpPr>
            <p:spPr>
              <a:xfrm>
                <a:off x="-1623032" y="3280415"/>
                <a:ext cx="10081120" cy="5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2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EEDE310-85F4-41D2-8046-DE644767D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3032" y="3280415"/>
                <a:ext cx="10081120" cy="507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4AC6E7D-C746-4419-ADE4-C7291E6A2093}"/>
                  </a:ext>
                </a:extLst>
              </p:cNvPr>
              <p:cNvSpPr/>
              <p:nvPr/>
            </p:nvSpPr>
            <p:spPr>
              <a:xfrm>
                <a:off x="-1623031" y="3825102"/>
                <a:ext cx="10081119" cy="5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Sup>
                        <m:sSubSup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4AC6E7D-C746-4419-ADE4-C7291E6A2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3031" y="3825102"/>
                <a:ext cx="10081119" cy="507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880360D-A734-411E-BF3C-314E8A856B8C}"/>
                  </a:ext>
                </a:extLst>
              </p:cNvPr>
              <p:cNvSpPr/>
              <p:nvPr/>
            </p:nvSpPr>
            <p:spPr>
              <a:xfrm>
                <a:off x="-2721042" y="4430447"/>
                <a:ext cx="10337339" cy="935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ru-RU" sz="1200" i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2+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ru-RU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880360D-A734-411E-BF3C-314E8A856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1042" y="4430447"/>
                <a:ext cx="10337339" cy="9353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D9A27B-4178-4882-AF76-0447C38EDB9B}"/>
                  </a:ext>
                </a:extLst>
              </p:cNvPr>
              <p:cNvSpPr/>
              <p:nvPr/>
            </p:nvSpPr>
            <p:spPr>
              <a:xfrm>
                <a:off x="-1327668" y="5420139"/>
                <a:ext cx="7550591" cy="935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ru-RU" sz="1200" i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2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2+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ru-RU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u-RU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u-RU" sz="12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2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D9A27B-4178-4882-AF76-0447C38ED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7668" y="5420139"/>
                <a:ext cx="7550591" cy="935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CEAA6AD-9C75-4A7C-949D-6BE08B586800}"/>
              </a:ext>
            </a:extLst>
          </p:cNvPr>
          <p:cNvSpPr txBox="1"/>
          <p:nvPr/>
        </p:nvSpPr>
        <p:spPr>
          <a:xfrm>
            <a:off x="9078" y="2833781"/>
            <a:ext cx="388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Уравнения в медленных переменных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45D04DC-2E96-4C0E-AC63-861703042A60}"/>
                  </a:ext>
                </a:extLst>
              </p:cNvPr>
              <p:cNvSpPr/>
              <p:nvPr/>
            </p:nvSpPr>
            <p:spPr>
              <a:xfrm>
                <a:off x="-220135" y="2057171"/>
                <a:ext cx="4439945" cy="803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9875" algn="just">
                  <a:lnSpc>
                    <a:spcPts val="12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</m:t>
                          </m:r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45D04DC-2E96-4C0E-AC63-861703042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135" y="2057171"/>
                <a:ext cx="4439945" cy="803040"/>
              </a:xfrm>
              <a:prstGeom prst="rect">
                <a:avLst/>
              </a:prstGeom>
              <a:blipFill>
                <a:blip r:embed="rId7"/>
                <a:stretch>
                  <a:fillRect t="-28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DC6109-76F0-4053-B1CB-AF8DF006C9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11" r="9043"/>
          <a:stretch/>
        </p:blipFill>
        <p:spPr>
          <a:xfrm>
            <a:off x="6588132" y="1492169"/>
            <a:ext cx="5562742" cy="4601128"/>
          </a:xfrm>
          <a:prstGeom prst="rect">
            <a:avLst/>
          </a:prstGeom>
        </p:spPr>
      </p:pic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009B67A2-3DF6-4107-95EE-D0DDE2EB69FA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EF935DF-6761-448F-9576-1D6E81A62FF5}"/>
                  </a:ext>
                </a:extLst>
              </p:cNvPr>
              <p:cNvSpPr/>
              <p:nvPr/>
            </p:nvSpPr>
            <p:spPr>
              <a:xfrm>
                <a:off x="32792" y="1815980"/>
                <a:ext cx="5231904" cy="1659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	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EF935DF-6761-448F-9576-1D6E81A62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" y="1815980"/>
                <a:ext cx="5231904" cy="1659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6810061-FCA8-4924-A58E-8CA859CB382A}"/>
                  </a:ext>
                </a:extLst>
              </p:cNvPr>
              <p:cNvSpPr/>
              <p:nvPr/>
            </p:nvSpPr>
            <p:spPr>
              <a:xfrm>
                <a:off x="141352" y="692696"/>
                <a:ext cx="8476556" cy="64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sz="160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 sz="16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sz="1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6810061-FCA8-4924-A58E-8CA859CB3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2" y="692696"/>
                <a:ext cx="8476556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5E091D-738F-41D2-BDE2-76972F7B0EBE}"/>
              </a:ext>
            </a:extLst>
          </p:cNvPr>
          <p:cNvSpPr/>
          <p:nvPr/>
        </p:nvSpPr>
        <p:spPr>
          <a:xfrm>
            <a:off x="217924" y="1409188"/>
            <a:ext cx="3738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Метод усреднения Крылова-Боголюбова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944234D-7A34-4C70-9A3B-DFB1B69BAE92}"/>
                  </a:ext>
                </a:extLst>
              </p:cNvPr>
              <p:cNvSpPr/>
              <p:nvPr/>
            </p:nvSpPr>
            <p:spPr>
              <a:xfrm>
                <a:off x="1844001" y="3861048"/>
                <a:ext cx="2112511" cy="170533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944234D-7A34-4C70-9A3B-DFB1B69BA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01" y="3861048"/>
                <a:ext cx="2112511" cy="1705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1DCD54-BC1F-425D-85DB-542B1358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521" y="1398100"/>
            <a:ext cx="5691750" cy="5287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CD9E21-4ED3-4CDA-A8E0-8004FAC5CC4B}"/>
              </a:ext>
            </a:extLst>
          </p:cNvPr>
          <p:cNvSpPr txBox="1"/>
          <p:nvPr/>
        </p:nvSpPr>
        <p:spPr>
          <a:xfrm>
            <a:off x="1199456" y="3429000"/>
            <a:ext cx="366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Система в медленных переменных 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19D73A84-F35F-4307-801B-DAD01BC67E4F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7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32C6FE2-279F-4947-B7BB-F6B8B8BD1D41}"/>
                  </a:ext>
                </a:extLst>
              </p:cNvPr>
              <p:cNvSpPr/>
              <p:nvPr/>
            </p:nvSpPr>
            <p:spPr>
              <a:xfrm>
                <a:off x="145325" y="1571684"/>
                <a:ext cx="43175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=5.5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=−1.401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32C6FE2-279F-4947-B7BB-F6B8B8BD1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5" y="1571684"/>
                <a:ext cx="4317529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922335DD-EBA0-461D-AE4B-583CA9053744}"/>
                  </a:ext>
                </a:extLst>
              </p:cNvPr>
              <p:cNvSpPr/>
              <p:nvPr/>
            </p:nvSpPr>
            <p:spPr>
              <a:xfrm>
                <a:off x="6382106" y="919512"/>
                <a:ext cx="220445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922335DD-EBA0-461D-AE4B-583CA9053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06" y="919512"/>
                <a:ext cx="220445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B734AB-0C08-4D03-B1B2-3B3C3A4FD026}"/>
              </a:ext>
            </a:extLst>
          </p:cNvPr>
          <p:cNvSpPr txBox="1"/>
          <p:nvPr/>
        </p:nvSpPr>
        <p:spPr>
          <a:xfrm>
            <a:off x="6240016" y="612984"/>
            <a:ext cx="234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Свободные колебания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038130B-1FB6-4218-81AD-945F3E74CC05}"/>
                  </a:ext>
                </a:extLst>
              </p:cNvPr>
              <p:cNvSpPr/>
              <p:nvPr/>
            </p:nvSpPr>
            <p:spPr>
              <a:xfrm>
                <a:off x="9028964" y="1040314"/>
                <a:ext cx="1055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038130B-1FB6-4218-81AD-945F3E74C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964" y="1040314"/>
                <a:ext cx="1055289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AD3E2-95DF-432E-A52F-A2319FD468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0"/>
          <a:stretch/>
        </p:blipFill>
        <p:spPr>
          <a:xfrm>
            <a:off x="127343" y="2027976"/>
            <a:ext cx="5963746" cy="44699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FBADF9-940D-4E44-8B56-207F74E24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967" y="1756351"/>
            <a:ext cx="6441993" cy="5013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D5963A8-B765-49CA-BA40-2CFFC13484C8}"/>
                  </a:ext>
                </a:extLst>
              </p:cNvPr>
              <p:cNvSpPr/>
              <p:nvPr/>
            </p:nvSpPr>
            <p:spPr>
              <a:xfrm>
                <a:off x="139042" y="633709"/>
                <a:ext cx="5788188" cy="48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ru-RU" dirty="0"/>
                  <a:t>- напряжение на электродах</a:t>
                </a: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D5963A8-B765-49CA-BA40-2CFFC1348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42" y="633709"/>
                <a:ext cx="5788188" cy="484363"/>
              </a:xfrm>
              <a:prstGeom prst="rect">
                <a:avLst/>
              </a:prstGeom>
              <a:blipFill>
                <a:blip r:embed="rId7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85569083-2316-413F-9C92-CBC07CEDBAB8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6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15E580-ED35-4B07-9DC2-DDE6684D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340768"/>
            <a:ext cx="6126040" cy="44644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5E9C24-3DDF-47C4-A3EC-032082017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39" y="1096981"/>
            <a:ext cx="5832648" cy="4708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34D267F-6ABA-465F-9750-9F3748D4BEC0}"/>
                  </a:ext>
                </a:extLst>
              </p:cNvPr>
              <p:cNvSpPr/>
              <p:nvPr/>
            </p:nvSpPr>
            <p:spPr>
              <a:xfrm>
                <a:off x="1775520" y="789495"/>
                <a:ext cx="3331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=−1.401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34D267F-6ABA-465F-9750-9F3748D4B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789495"/>
                <a:ext cx="3331361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1398B54-90D7-4883-8960-605D54275D9E}"/>
                  </a:ext>
                </a:extLst>
              </p:cNvPr>
              <p:cNvSpPr/>
              <p:nvPr/>
            </p:nvSpPr>
            <p:spPr>
              <a:xfrm>
                <a:off x="207518" y="789495"/>
                <a:ext cx="1717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=10 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𝑟𝑎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1398B54-90D7-4883-8960-605D54275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8" y="789495"/>
                <a:ext cx="1717970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7C871013-CDFB-4F66-B9FD-0A94EA7A20EF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E7BF29-C25F-45EB-8F50-155E8EE9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41"/>
          <a:stretch/>
        </p:blipFill>
        <p:spPr>
          <a:xfrm>
            <a:off x="-2746" y="1833396"/>
            <a:ext cx="6097258" cy="422637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BFCB0-4EAB-46BE-BEF1-65F80464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438554"/>
            <a:ext cx="5999206" cy="5016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AAB4D5B-6EF6-444C-83EE-7CBC5DEDC206}"/>
                  </a:ext>
                </a:extLst>
              </p:cNvPr>
              <p:cNvSpPr/>
              <p:nvPr/>
            </p:nvSpPr>
            <p:spPr>
              <a:xfrm>
                <a:off x="2135744" y="798227"/>
                <a:ext cx="31935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=5.5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=−1.401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AAB4D5B-6EF6-444C-83EE-7CBC5DEDC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44" y="798227"/>
                <a:ext cx="31935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3EDF15D-3D59-4E00-831D-761D15FB0DB2}"/>
                  </a:ext>
                </a:extLst>
              </p:cNvPr>
              <p:cNvSpPr/>
              <p:nvPr/>
            </p:nvSpPr>
            <p:spPr>
              <a:xfrm>
                <a:off x="767408" y="686737"/>
                <a:ext cx="151766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=10 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3EDF15D-3D59-4E00-831D-761D15FB0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686737"/>
                <a:ext cx="151766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D6A41CAA-11FB-4B73-9428-D2CE59DD9B48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4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DDE4D-7F88-4F26-AD42-0D09D54BFACE}"/>
              </a:ext>
            </a:extLst>
          </p:cNvPr>
          <p:cNvSpPr txBox="1"/>
          <p:nvPr/>
        </p:nvSpPr>
        <p:spPr>
          <a:xfrm>
            <a:off x="119336" y="764704"/>
            <a:ext cx="14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17CE2F-B441-45FF-B209-3745E90DA100}"/>
              </a:ext>
            </a:extLst>
          </p:cNvPr>
          <p:cNvSpPr/>
          <p:nvPr/>
        </p:nvSpPr>
        <p:spPr>
          <a:xfrm>
            <a:off x="191344" y="1340768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работе представлена математическая модель МТВГ с дисковым резонатором.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593148-DD4E-49A2-8342-26EBE3F09471}"/>
              </a:ext>
            </a:extLst>
          </p:cNvPr>
          <p:cNvSpPr/>
          <p:nvPr/>
        </p:nvSpPr>
        <p:spPr>
          <a:xfrm>
            <a:off x="191344" y="1987099"/>
            <a:ext cx="1072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Исследована нелинейная динамика системы в области главного параметрического резонанса.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4592CC-0979-4187-AA62-0E03642FC07F}"/>
              </a:ext>
            </a:extLst>
          </p:cNvPr>
          <p:cNvSpPr/>
          <p:nvPr/>
        </p:nvSpPr>
        <p:spPr>
          <a:xfrm>
            <a:off x="158622" y="3317861"/>
            <a:ext cx="11914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Построены резонансные кривые резонатора, исследована устойчивость найденных стационарных решений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E4A44B-BB1E-4D01-BAC0-78894F9B1CB6}"/>
              </a:ext>
            </a:extLst>
          </p:cNvPr>
          <p:cNvSpPr/>
          <p:nvPr/>
        </p:nvSpPr>
        <p:spPr>
          <a:xfrm>
            <a:off x="163216" y="2633430"/>
            <a:ext cx="11117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конкретных параметров возможной конструкции МТВГ выполнена оценка пусковых напряжений.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72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D2FFDB-4354-4473-9CBF-B21C41DD69BE}"/>
              </a:ext>
            </a:extLst>
          </p:cNvPr>
          <p:cNvSpPr txBox="1"/>
          <p:nvPr/>
        </p:nvSpPr>
        <p:spPr>
          <a:xfrm>
            <a:off x="3100340" y="2852936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41AFB3D6-6EC6-435E-ACC2-B0AD99416D0D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4" y="1441710"/>
            <a:ext cx="4277208" cy="2512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336" y="52457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работы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9336" y="942147"/>
            <a:ext cx="375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Схема ВТГ с дисковым резонатором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19808" t="29571" r="14487" b="18037"/>
          <a:stretch/>
        </p:blipFill>
        <p:spPr>
          <a:xfrm>
            <a:off x="7620467" y="618983"/>
            <a:ext cx="4296009" cy="19268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536223" y="2602704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Изображение волнового твердотельного гироскопа и емкостного зазора, реализованного с помощью MEMS с комбинированными поли и монокристаллическим кремнием (HARPSS).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5578FD-9624-4045-B412-395391D62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188" y="1450094"/>
            <a:ext cx="2103476" cy="714177"/>
          </a:xfrm>
          <a:prstGeom prst="rect">
            <a:avLst/>
          </a:prstGeom>
          <a:ln w="38100">
            <a:solidFill>
              <a:schemeClr val="accent3">
                <a:lumMod val="6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92A92-1E63-4C27-8235-CDDBA902B774}"/>
              </a:ext>
            </a:extLst>
          </p:cNvPr>
          <p:cNvSpPr txBox="1"/>
          <p:nvPr/>
        </p:nvSpPr>
        <p:spPr>
          <a:xfrm>
            <a:off x="4594395" y="860806"/>
            <a:ext cx="18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Эффект Брайана</a:t>
            </a:r>
          </a:p>
        </p:txBody>
      </p:sp>
      <p:sp>
        <p:nvSpPr>
          <p:cNvPr id="20" name="Segnaposto numero diapositiva 4">
            <a:extLst>
              <a:ext uri="{FF2B5EF4-FFF2-40B4-BE49-F238E27FC236}">
                <a16:creationId xmlns:a16="http://schemas.microsoft.com/office/drawing/2014/main" id="{BC4121A7-B1F8-47DC-9E4B-1D352859817C}"/>
              </a:ext>
            </a:extLst>
          </p:cNvPr>
          <p:cNvSpPr txBox="1">
            <a:spLocks/>
          </p:cNvSpPr>
          <p:nvPr/>
        </p:nvSpPr>
        <p:spPr>
          <a:xfrm>
            <a:off x="11784632" y="645108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C0BE74-A356-41DE-82DE-D6641E359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4024876"/>
            <a:ext cx="5072225" cy="2500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4195FE-586D-46E5-B860-CC5A5458C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12" y="3286462"/>
            <a:ext cx="6208861" cy="2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0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9BCD9C-B9C1-4A30-82EF-20080FB9D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9" t="3937" r="15383" b="5443"/>
          <a:stretch/>
        </p:blipFill>
        <p:spPr>
          <a:xfrm>
            <a:off x="134891" y="785167"/>
            <a:ext cx="2407089" cy="17934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0C94DD0-4FB9-49E4-B233-11F5C4950A9D}"/>
                  </a:ext>
                </a:extLst>
              </p:cNvPr>
              <p:cNvSpPr/>
              <p:nvPr/>
            </p:nvSpPr>
            <p:spPr>
              <a:xfrm>
                <a:off x="-916254" y="2794000"/>
                <a:ext cx="6888088" cy="57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2 </m:t>
                          </m:r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 </m:t>
                                      </m:r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 </m:t>
                                  </m:r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 </m:t>
                                          </m:r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+ 2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 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𝑟𝑑𝑟</m:t>
                              </m:r>
                            </m:e>
                          </m:nary>
                        </m:e>
                      </m:nary>
                      <m:r>
                        <a:rPr lang="ru-RU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ru-RU" sz="1400" i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0C94DD0-4FB9-49E4-B233-11F5C4950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6254" y="2794000"/>
                <a:ext cx="6888088" cy="576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59F67AB-E184-4B94-AE7F-B11FFF6BAE2A}"/>
                  </a:ext>
                </a:extLst>
              </p:cNvPr>
              <p:cNvSpPr/>
              <p:nvPr/>
            </p:nvSpPr>
            <p:spPr>
              <a:xfrm>
                <a:off x="23393" y="3505118"/>
                <a:ext cx="3739742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sub>
                                  </m:s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𝑟𝑑𝑟</m:t>
                              </m:r>
                            </m:e>
                          </m:nary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59F67AB-E184-4B94-AE7F-B11FFF6BA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3" y="3505118"/>
                <a:ext cx="3739742" cy="576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DB69E0A-F9DD-4550-B22E-0495C2C76003}"/>
                  </a:ext>
                </a:extLst>
              </p:cNvPr>
              <p:cNvSpPr/>
              <p:nvPr/>
            </p:nvSpPr>
            <p:spPr>
              <a:xfrm>
                <a:off x="2283947" y="1518841"/>
                <a:ext cx="6048672" cy="12155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ru-RU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𝑢𝑣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400" dirty="0"/>
              </a:p>
              <a:p>
                <a:endParaRPr lang="ru-RU" sz="1600" dirty="0"/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DB69E0A-F9DD-4550-B22E-0495C2C76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47" y="1518841"/>
                <a:ext cx="6048672" cy="1215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FA05E102-6466-416A-BAE5-E95CCF4FBE32}"/>
              </a:ext>
            </a:extLst>
          </p:cNvPr>
          <p:cNvSpPr txBox="1">
            <a:spLocks/>
          </p:cNvSpPr>
          <p:nvPr/>
        </p:nvSpPr>
        <p:spPr>
          <a:xfrm>
            <a:off x="11784632" y="645108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B4FB49-0FC8-4216-ADFD-B58EEB50A7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965"/>
          <a:stretch/>
        </p:blipFill>
        <p:spPr>
          <a:xfrm>
            <a:off x="8685482" y="527591"/>
            <a:ext cx="3457806" cy="3362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6618C5C-8E5F-4B1B-BFC4-830C7041A5F9}"/>
                  </a:ext>
                </a:extLst>
              </p:cNvPr>
              <p:cNvSpPr/>
              <p:nvPr/>
            </p:nvSpPr>
            <p:spPr>
              <a:xfrm>
                <a:off x="6014093" y="940909"/>
                <a:ext cx="2807499" cy="55406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ru-RU" sz="1600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6618C5C-8E5F-4B1B-BFC4-830C7041A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093" y="940909"/>
                <a:ext cx="2807499" cy="5540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DA7BF4E-C847-4449-A28B-66B3CE1F6FB2}"/>
                  </a:ext>
                </a:extLst>
              </p:cNvPr>
              <p:cNvSpPr/>
              <p:nvPr/>
            </p:nvSpPr>
            <p:spPr>
              <a:xfrm>
                <a:off x="6650424" y="3664462"/>
                <a:ext cx="3028330" cy="59465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</a:rPr>
                        <m:t>𝑑𝐶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600" i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ru-RU" sz="1600" i="1"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600" i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h𝑎</m:t>
                          </m:r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ru-RU" sz="1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DA7BF4E-C847-4449-A28B-66B3CE1F6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24" y="3664462"/>
                <a:ext cx="3028330" cy="5946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479CD64C-62C8-478B-B207-850C47DC1C7B}"/>
                  </a:ext>
                </a:extLst>
              </p:cNvPr>
              <p:cNvSpPr/>
              <p:nvPr/>
            </p:nvSpPr>
            <p:spPr>
              <a:xfrm>
                <a:off x="6668118" y="4727950"/>
                <a:ext cx="4306948" cy="5754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479CD64C-62C8-478B-B207-850C47DC1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18" y="4727950"/>
                <a:ext cx="4306948" cy="5754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1DAB87D-7046-4900-A82B-07D67D90E4F4}"/>
              </a:ext>
            </a:extLst>
          </p:cNvPr>
          <p:cNvSpPr txBox="1"/>
          <p:nvPr/>
        </p:nvSpPr>
        <p:spPr>
          <a:xfrm>
            <a:off x="5935429" y="544720"/>
            <a:ext cx="283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Напряжение на электродах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D392476-B98E-48F6-84BC-E7FB28C53DAF}"/>
              </a:ext>
            </a:extLst>
          </p:cNvPr>
          <p:cNvSpPr/>
          <p:nvPr/>
        </p:nvSpPr>
        <p:spPr>
          <a:xfrm>
            <a:off x="6586217" y="3298166"/>
            <a:ext cx="244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Емкость конденсатора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4F84AE0-E6E8-4696-B196-C1042C27CD53}"/>
              </a:ext>
            </a:extLst>
          </p:cNvPr>
          <p:cNvSpPr/>
          <p:nvPr/>
        </p:nvSpPr>
        <p:spPr>
          <a:xfrm>
            <a:off x="6629508" y="4294342"/>
            <a:ext cx="127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Ряд Фурье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512AA816-AAB0-42A5-9A2D-75AEB4A0912A}"/>
                  </a:ext>
                </a:extLst>
              </p:cNvPr>
              <p:cNvSpPr/>
              <p:nvPr/>
            </p:nvSpPr>
            <p:spPr>
              <a:xfrm>
                <a:off x="149794" y="4420057"/>
                <a:ext cx="2156231" cy="42377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512AA816-AAB0-42A5-9A2D-75AEB4A0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4" y="4420057"/>
                <a:ext cx="2156231" cy="423770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1D31FD1-ABEB-4927-8ACB-C558B84FF40D}"/>
              </a:ext>
            </a:extLst>
          </p:cNvPr>
          <p:cNvSpPr/>
          <p:nvPr/>
        </p:nvSpPr>
        <p:spPr>
          <a:xfrm>
            <a:off x="34915" y="4023909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Лагранжиан системы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3C38AC-925C-4B33-A520-CF58A7B81E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186" y="4104825"/>
            <a:ext cx="3823615" cy="89024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F2510A-C35A-4056-9337-0169CCE0E928}"/>
              </a:ext>
            </a:extLst>
          </p:cNvPr>
          <p:cNvSpPr/>
          <p:nvPr/>
        </p:nvSpPr>
        <p:spPr>
          <a:xfrm>
            <a:off x="4837020" y="2411439"/>
            <a:ext cx="349839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Электрическая энергия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6813F3E-5569-4722-9083-28C91B4394D2}"/>
              </a:ext>
            </a:extLst>
          </p:cNvPr>
          <p:cNvSpPr/>
          <p:nvPr/>
        </p:nvSpPr>
        <p:spPr bwMode="auto">
          <a:xfrm>
            <a:off x="82310" y="5747898"/>
            <a:ext cx="9533420" cy="8592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CDA368D-DA80-4F66-9BE1-DFDD08535B0E}"/>
              </a:ext>
            </a:extLst>
          </p:cNvPr>
          <p:cNvSpPr/>
          <p:nvPr/>
        </p:nvSpPr>
        <p:spPr>
          <a:xfrm>
            <a:off x="37864" y="2539080"/>
            <a:ext cx="247907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Кинетическая энергия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B33B5FC-7045-4B06-97E7-1A9B2C24D3E0}"/>
              </a:ext>
            </a:extLst>
          </p:cNvPr>
          <p:cNvSpPr/>
          <p:nvPr/>
        </p:nvSpPr>
        <p:spPr>
          <a:xfrm>
            <a:off x="34791" y="3236642"/>
            <a:ext cx="478098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Потенциальная энергия упругих деформаций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F0E4DE6-0834-4066-8FD7-C4F864B2E084}"/>
                  </a:ext>
                </a:extLst>
              </p:cNvPr>
              <p:cNvSpPr/>
              <p:nvPr/>
            </p:nvSpPr>
            <p:spPr>
              <a:xfrm>
                <a:off x="-1896888" y="4926813"/>
                <a:ext cx="7730283" cy="1173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F0E4DE6-0834-4066-8FD7-C4F864B2E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6888" y="4926813"/>
                <a:ext cx="7730283" cy="11734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9BA185B-C4F2-4C76-9742-AC8226647B53}"/>
                  </a:ext>
                </a:extLst>
              </p:cNvPr>
              <p:cNvSpPr/>
              <p:nvPr/>
            </p:nvSpPr>
            <p:spPr>
              <a:xfrm>
                <a:off x="6116995" y="2693160"/>
                <a:ext cx="1783245" cy="546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sup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𝑑𝐶</m:t>
                          </m:r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9BA185B-C4F2-4C76-9742-AC8226647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995" y="2693160"/>
                <a:ext cx="1783245" cy="546816"/>
              </a:xfrm>
              <a:prstGeom prst="rect">
                <a:avLst/>
              </a:prstGeom>
              <a:blipFill>
                <a:blip r:embed="rId13"/>
                <a:stretch>
                  <a:fillRect l="-5119" t="-158427" r="-7167" b="-230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FF63227-ACA6-48FC-9E02-DC4D2E7D049F}"/>
                  </a:ext>
                </a:extLst>
              </p:cNvPr>
              <p:cNvSpPr/>
              <p:nvPr/>
            </p:nvSpPr>
            <p:spPr>
              <a:xfrm>
                <a:off x="-505421" y="5751308"/>
                <a:ext cx="1064240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CFF63227-ACA6-48FC-9E02-DC4D2E7D0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421" y="5751308"/>
                <a:ext cx="10642403" cy="404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26915204-CFC1-4F80-8F9C-21CF809E1EA9}"/>
                  </a:ext>
                </a:extLst>
              </p:cNvPr>
              <p:cNvSpPr/>
              <p:nvPr/>
            </p:nvSpPr>
            <p:spPr>
              <a:xfrm>
                <a:off x="-1113305" y="6175352"/>
                <a:ext cx="1185817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26915204-CFC1-4F80-8F9C-21CF809E1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3305" y="6175352"/>
                <a:ext cx="11858170" cy="4049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8A150233-525F-420D-AC6E-7DF2E241A443}"/>
                  </a:ext>
                </a:extLst>
              </p:cNvPr>
              <p:cNvSpPr/>
              <p:nvPr/>
            </p:nvSpPr>
            <p:spPr>
              <a:xfrm>
                <a:off x="2599136" y="833097"/>
                <a:ext cx="1991443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8A150233-525F-420D-AC6E-7DF2E241A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136" y="833097"/>
                <a:ext cx="1991443" cy="618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41CC3517-F68C-4CDF-8DEA-8B47AF9A11ED}"/>
                  </a:ext>
                </a:extLst>
              </p:cNvPr>
              <p:cNvSpPr/>
              <p:nvPr/>
            </p:nvSpPr>
            <p:spPr>
              <a:xfrm>
                <a:off x="2541980" y="1334318"/>
                <a:ext cx="2970621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41CC3517-F68C-4CDF-8DEA-8B47AF9A1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980" y="1334318"/>
                <a:ext cx="2970621" cy="618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EB1E7AD-A29F-4CD5-B10F-99BD1761CB7E}"/>
              </a:ext>
            </a:extLst>
          </p:cNvPr>
          <p:cNvSpPr txBox="1"/>
          <p:nvPr/>
        </p:nvSpPr>
        <p:spPr>
          <a:xfrm>
            <a:off x="18513" y="513534"/>
            <a:ext cx="274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Математическая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26300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9438A8-57CE-4CCB-9937-921145E7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5" y="1866329"/>
            <a:ext cx="5603679" cy="46963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156CD9-37A4-47F6-B855-21B2BB7EE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373" y="1957524"/>
            <a:ext cx="5461908" cy="4581128"/>
          </a:xfrm>
          <a:prstGeom prst="rect">
            <a:avLst/>
          </a:prstGeom>
        </p:spPr>
      </p:pic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FD451733-72F7-4613-8D0C-B6526AC41ECE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252C67-3ECF-4319-AF98-F469B7859818}"/>
              </a:ext>
            </a:extLst>
          </p:cNvPr>
          <p:cNvSpPr/>
          <p:nvPr/>
        </p:nvSpPr>
        <p:spPr bwMode="auto">
          <a:xfrm>
            <a:off x="85081" y="634708"/>
            <a:ext cx="9533420" cy="8592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CFC939-B4E2-4865-8B6F-CE78805F2A59}"/>
                  </a:ext>
                </a:extLst>
              </p:cNvPr>
              <p:cNvSpPr/>
              <p:nvPr/>
            </p:nvSpPr>
            <p:spPr>
              <a:xfrm>
                <a:off x="-528736" y="659352"/>
                <a:ext cx="1064240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CFC939-B4E2-4865-8B6F-CE78805F2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8736" y="659352"/>
                <a:ext cx="10642403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C366A4E-420A-4454-9C37-A0F89967BB4E}"/>
                  </a:ext>
                </a:extLst>
              </p:cNvPr>
              <p:cNvSpPr/>
              <p:nvPr/>
            </p:nvSpPr>
            <p:spPr>
              <a:xfrm>
                <a:off x="-1176808" y="1048660"/>
                <a:ext cx="1185817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C366A4E-420A-4454-9C37-A0F89967B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6808" y="1048660"/>
                <a:ext cx="11858170" cy="404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60DF5BE-9D34-4240-A8B5-833EC7A23CF8}"/>
                  </a:ext>
                </a:extLst>
              </p:cNvPr>
              <p:cNvSpPr/>
              <p:nvPr/>
            </p:nvSpPr>
            <p:spPr>
              <a:xfrm>
                <a:off x="7544140" y="1772858"/>
                <a:ext cx="1652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 при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60DF5BE-9D34-4240-A8B5-833EC7A23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40" y="1772858"/>
                <a:ext cx="1652375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62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0704" y="547933"/>
            <a:ext cx="11125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спектральной задачи для идеального резонатора на неподвижном основании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-1176808" y="2337127"/>
                <a:ext cx="9172737" cy="153041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  <a:p>
                <a:r>
                  <a:rPr lang="ru-RU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  <m:r>
                        <a:rPr lang="ru-RU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  <a:p>
                <a:endParaRPr lang="ru-RU" sz="1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6808" y="2337127"/>
                <a:ext cx="9172737" cy="1530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104406" y="1735681"/>
                <a:ext cx="1411092" cy="523220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τ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𝑟𝑟</m:t>
                        </m:r>
                      </m:sub>
                    </m:sSub>
                  </m:oMath>
                </a14:m>
                <a:r>
                  <a:rPr lang="en-US" sz="1400" dirty="0"/>
                  <a:t>(a)=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τ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𝑟𝑟</m:t>
                        </m:r>
                      </m:sub>
                    </m:sSub>
                  </m:oMath>
                </a14:m>
                <a:r>
                  <a:rPr lang="en-US" sz="1400" dirty="0"/>
                  <a:t>(b)=0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𝑟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400" dirty="0"/>
                  <a:t>(a)=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𝑟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𝜃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r>
                      <a:rPr lang="en-US" sz="1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1400" dirty="0"/>
                  <a:t>=0</a:t>
                </a:r>
                <a:endParaRPr lang="ru-RU" sz="14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06" y="1735681"/>
                <a:ext cx="1411092" cy="523220"/>
              </a:xfrm>
              <a:prstGeom prst="rect">
                <a:avLst/>
              </a:prstGeom>
              <a:blipFill>
                <a:blip r:embed="rId3"/>
                <a:stretch>
                  <a:fillRect t="-1136" b="-9091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9253" y="4929745"/>
            <a:ext cx="246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4383" y="1926023"/>
            <a:ext cx="4065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Уравнения свободных колебаний диска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42264DC-B8DE-44D4-83AC-3774D1C9AA86}"/>
                  </a:ext>
                </a:extLst>
              </p:cNvPr>
              <p:cNvSpPr/>
              <p:nvPr/>
            </p:nvSpPr>
            <p:spPr>
              <a:xfrm>
                <a:off x="6384032" y="1464977"/>
                <a:ext cx="2520280" cy="592470"/>
              </a:xfrm>
              <a:prstGeom prst="rect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1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u-RU" sz="11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sz="1100" i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=2,3,…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42264DC-B8DE-44D4-83AC-3774D1C9A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1464977"/>
                <a:ext cx="2520280" cy="592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BB5397-F159-4A80-AEBA-7B3BB977910C}"/>
              </a:ext>
            </a:extLst>
          </p:cNvPr>
          <p:cNvSpPr/>
          <p:nvPr/>
        </p:nvSpPr>
        <p:spPr>
          <a:xfrm>
            <a:off x="6076156" y="939332"/>
            <a:ext cx="301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Собственная частота кольца </a:t>
            </a:r>
          </a:p>
        </p:txBody>
      </p:sp>
      <p:sp>
        <p:nvSpPr>
          <p:cNvPr id="25" name="Segnaposto numero diapositiva 4">
            <a:extLst>
              <a:ext uri="{FF2B5EF4-FFF2-40B4-BE49-F238E27FC236}">
                <a16:creationId xmlns:a16="http://schemas.microsoft.com/office/drawing/2014/main" id="{5B613DFA-BCA4-4552-8EA9-F6466BBF8C83}"/>
              </a:ext>
            </a:extLst>
          </p:cNvPr>
          <p:cNvSpPr txBox="1">
            <a:spLocks/>
          </p:cNvSpPr>
          <p:nvPr/>
        </p:nvSpPr>
        <p:spPr>
          <a:xfrm>
            <a:off x="11784632" y="645108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CBB21EB-8873-41FC-8357-DC7D85E1DA1F}"/>
                  </a:ext>
                </a:extLst>
              </p:cNvPr>
              <p:cNvSpPr/>
              <p:nvPr/>
            </p:nvSpPr>
            <p:spPr>
              <a:xfrm>
                <a:off x="-1795732" y="994500"/>
                <a:ext cx="7730283" cy="1173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CBB21EB-8873-41FC-8357-DC7D85E1D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5732" y="994500"/>
                <a:ext cx="7730283" cy="1173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41454-9B50-4A9D-9345-E13F327F8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530" y="2467410"/>
            <a:ext cx="5197517" cy="43432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D4421CF-F78E-4B4D-AB40-E3DE065ADD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699" t="3937" r="15383" b="5443"/>
          <a:stretch/>
        </p:blipFill>
        <p:spPr>
          <a:xfrm>
            <a:off x="9353793" y="972191"/>
            <a:ext cx="2181727" cy="16255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D7E51-D918-4CA0-9FAC-8CE8D00F72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997" y="3665479"/>
            <a:ext cx="5834035" cy="30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3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C5EBC9B-26ED-499A-8F84-5A941601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t="4310" r="7143" b="3309"/>
          <a:stretch/>
        </p:blipFill>
        <p:spPr>
          <a:xfrm>
            <a:off x="93864" y="2338064"/>
            <a:ext cx="5498080" cy="45226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05EA810-029E-452A-ABEB-101AF42E2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0"/>
          <a:stretch/>
        </p:blipFill>
        <p:spPr>
          <a:xfrm>
            <a:off x="6023992" y="1951203"/>
            <a:ext cx="5871096" cy="4853476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1E289EA-9ECB-492C-B604-ADE9A3533D1A}"/>
              </a:ext>
            </a:extLst>
          </p:cNvPr>
          <p:cNvSpPr txBox="1">
            <a:spLocks/>
          </p:cNvSpPr>
          <p:nvPr/>
        </p:nvSpPr>
        <p:spPr>
          <a:xfrm>
            <a:off x="0" y="616348"/>
            <a:ext cx="3621581" cy="35170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1800" b="1" dirty="0"/>
              <a:t>Влияние только сил Кориолиса</a:t>
            </a:r>
            <a:endParaRPr lang="ru-RU" sz="1800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085212B-C05E-4BDC-9773-222C6FA474E3}"/>
                  </a:ext>
                </a:extLst>
              </p:cNvPr>
              <p:cNvSpPr/>
              <p:nvPr/>
            </p:nvSpPr>
            <p:spPr>
              <a:xfrm>
                <a:off x="2478905" y="1632483"/>
                <a:ext cx="2285351" cy="728854"/>
              </a:xfrm>
              <a:prstGeom prst="rect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ru-RU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085212B-C05E-4BDC-9773-222C6FA47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05" y="1632483"/>
                <a:ext cx="2285351" cy="72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CC5554-BA1A-40EC-8AA1-E071E778B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088" y="1261901"/>
            <a:ext cx="3537655" cy="64206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B6E6F29E-4DF1-46EC-A183-1E55453D4F1A}"/>
              </a:ext>
            </a:extLst>
          </p:cNvPr>
          <p:cNvSpPr txBox="1">
            <a:spLocks/>
          </p:cNvSpPr>
          <p:nvPr/>
        </p:nvSpPr>
        <p:spPr>
          <a:xfrm>
            <a:off x="11784632" y="646673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5F784F1-3FB5-4A13-83F9-7A43F1112D6B}"/>
                  </a:ext>
                </a:extLst>
              </p:cNvPr>
              <p:cNvSpPr/>
              <p:nvPr/>
            </p:nvSpPr>
            <p:spPr>
              <a:xfrm>
                <a:off x="105309" y="1663229"/>
                <a:ext cx="2088232" cy="66736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>
                          <a:latin typeface="Cambria Math" panose="02040503050406030204" pitchFamily="18" charset="0"/>
                        </a:rPr>
                        <m:t>+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ru-RU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5F784F1-3FB5-4A13-83F9-7A43F1112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" y="1663229"/>
                <a:ext cx="2088232" cy="6673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2AB69BD-F97C-4FF1-9156-3C76646DBA1A}"/>
                  </a:ext>
                </a:extLst>
              </p:cNvPr>
              <p:cNvSpPr/>
              <p:nvPr/>
            </p:nvSpPr>
            <p:spPr>
              <a:xfrm>
                <a:off x="-18468" y="880705"/>
                <a:ext cx="8476556" cy="64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sz="160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 sz="16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+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160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r>
                        <a:rPr lang="ru-RU" sz="1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2AB69BD-F97C-4FF1-9156-3C76646DB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68" y="880705"/>
                <a:ext cx="8476556" cy="648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DDBBF74-E079-4437-8C34-CC2BF1596FF2}"/>
              </a:ext>
            </a:extLst>
          </p:cNvPr>
          <p:cNvSpPr txBox="1"/>
          <p:nvPr/>
        </p:nvSpPr>
        <p:spPr>
          <a:xfrm>
            <a:off x="8974231" y="821359"/>
            <a:ext cx="22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для кольца</a:t>
            </a:r>
            <a:r>
              <a:rPr lang="en-US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08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C8B849-C495-4FB8-A9E2-D0D878EF8CDD}"/>
                  </a:ext>
                </a:extLst>
              </p:cNvPr>
              <p:cNvSpPr/>
              <p:nvPr/>
            </p:nvSpPr>
            <p:spPr>
              <a:xfrm>
                <a:off x="0" y="826337"/>
                <a:ext cx="3898183" cy="347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C8B849-C495-4FB8-A9E2-D0D878EF8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6337"/>
                <a:ext cx="3898183" cy="3479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7AC29A3-8AA3-43E0-B55C-C8869EB54EA3}"/>
                  </a:ext>
                </a:extLst>
              </p:cNvPr>
              <p:cNvSpPr/>
              <p:nvPr/>
            </p:nvSpPr>
            <p:spPr>
              <a:xfrm>
                <a:off x="-45307" y="1097808"/>
                <a:ext cx="3844706" cy="347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7AC29A3-8AA3-43E0-B55C-C8869EB54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307" y="1097808"/>
                <a:ext cx="3844706" cy="347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390450-0AEE-47C3-99F6-619141736130}"/>
              </a:ext>
            </a:extLst>
          </p:cNvPr>
          <p:cNvSpPr/>
          <p:nvPr/>
        </p:nvSpPr>
        <p:spPr>
          <a:xfrm>
            <a:off x="4417" y="529792"/>
            <a:ext cx="5754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Динамика свободных колебаний вращающегося резонатора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A9182C6-12F4-4208-AAF8-95A91B053079}"/>
                  </a:ext>
                </a:extLst>
              </p:cNvPr>
              <p:cNvSpPr/>
              <p:nvPr/>
            </p:nvSpPr>
            <p:spPr>
              <a:xfrm>
                <a:off x="4204817" y="1066397"/>
                <a:ext cx="21569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A9182C6-12F4-4208-AAF8-95A91B053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17" y="1066397"/>
                <a:ext cx="215693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A8156A1-EB16-4AD5-AE73-C257CDAA55F9}"/>
                  </a:ext>
                </a:extLst>
              </p:cNvPr>
              <p:cNvSpPr/>
              <p:nvPr/>
            </p:nvSpPr>
            <p:spPr>
              <a:xfrm>
                <a:off x="4204817" y="1313356"/>
                <a:ext cx="21015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ru-RU" sz="1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A8156A1-EB16-4AD5-AE73-C257CDAA5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17" y="1313356"/>
                <a:ext cx="210153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8CA2CC-4AA1-404F-9A8B-515F043DCA06}"/>
              </a:ext>
            </a:extLst>
          </p:cNvPr>
          <p:cNvSpPr/>
          <p:nvPr/>
        </p:nvSpPr>
        <p:spPr>
          <a:xfrm>
            <a:off x="3863752" y="743391"/>
            <a:ext cx="3738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Метод усреднения Крылова-Боголюбова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3854922-E1C3-4C20-8A94-1C3C544E4EEB}"/>
                  </a:ext>
                </a:extLst>
              </p:cNvPr>
              <p:cNvSpPr/>
              <p:nvPr/>
            </p:nvSpPr>
            <p:spPr>
              <a:xfrm>
                <a:off x="-45307" y="1619263"/>
                <a:ext cx="5328592" cy="1851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	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ru-RU" sz="11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	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1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	−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p>
                      <m:sSup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p>
                      <m:sSup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p>
                      <m:sSup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11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p>
                      <m:sSup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1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3854922-E1C3-4C20-8A94-1C3C544E4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307" y="1619263"/>
                <a:ext cx="5328592" cy="1851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1424EAB-87E7-46B9-B7A5-CAFE0E0C3FEF}"/>
              </a:ext>
            </a:extLst>
          </p:cNvPr>
          <p:cNvSpPr txBox="1"/>
          <p:nvPr/>
        </p:nvSpPr>
        <p:spPr>
          <a:xfrm>
            <a:off x="0" y="1328190"/>
            <a:ext cx="36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Система в медленных </a:t>
            </a:r>
            <a:r>
              <a:rPr lang="ru-RU" sz="1600" dirty="0"/>
              <a:t>переменных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EDCB4F-CC71-4EBD-AA75-335D0B7D2E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1"/>
          <a:stretch/>
        </p:blipFill>
        <p:spPr>
          <a:xfrm>
            <a:off x="287033" y="3178418"/>
            <a:ext cx="4968552" cy="3679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3082726-8D7B-46BA-8644-BA87A6ECCDF2}"/>
                  </a:ext>
                </a:extLst>
              </p:cNvPr>
              <p:cNvSpPr/>
              <p:nvPr/>
            </p:nvSpPr>
            <p:spPr>
              <a:xfrm>
                <a:off x="7392144" y="1201916"/>
                <a:ext cx="4297691" cy="157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3082726-8D7B-46BA-8644-BA87A6ECC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1201916"/>
                <a:ext cx="4297691" cy="157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536D787-88D4-4D1A-8CBC-54C00CDC5D92}"/>
              </a:ext>
            </a:extLst>
          </p:cNvPr>
          <p:cNvSpPr txBox="1"/>
          <p:nvPr/>
        </p:nvSpPr>
        <p:spPr>
          <a:xfrm>
            <a:off x="9294669" y="699069"/>
            <a:ext cx="196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Элементы орбиты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19D01F-0B7D-4946-8D48-FE1D7D294A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97" t="1931" r="2283"/>
          <a:stretch/>
        </p:blipFill>
        <p:spPr>
          <a:xfrm>
            <a:off x="8040306" y="2696594"/>
            <a:ext cx="4087668" cy="38223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82413AE-EE05-438D-B9A4-54DD24269BA7}"/>
                  </a:ext>
                </a:extLst>
              </p:cNvPr>
              <p:cNvSpPr/>
              <p:nvPr/>
            </p:nvSpPr>
            <p:spPr>
              <a:xfrm>
                <a:off x="5859908" y="3471021"/>
                <a:ext cx="2127590" cy="176059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ru-RU" i="1">
                          <a:latin typeface="Cambria Math" panose="02040503050406030204" pitchFamily="18" charset="0"/>
                        </a:rPr>
                        <m:t>𝑘𝑟</m:t>
                      </m:r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acc>
                        <m:accPr>
                          <m:chr m:val="̃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82413AE-EE05-438D-B9A4-54DD24269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908" y="3471021"/>
                <a:ext cx="2127590" cy="17605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67BF7F-E084-4BF1-B7C6-51E4C89B7A63}"/>
              </a:ext>
            </a:extLst>
          </p:cNvPr>
          <p:cNvSpPr/>
          <p:nvPr/>
        </p:nvSpPr>
        <p:spPr>
          <a:xfrm>
            <a:off x="47328" y="620688"/>
            <a:ext cx="5455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Нахождение зон параметрического резонанса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2F0DC7F-5FEE-435D-882D-7F740F503D44}"/>
                  </a:ext>
                </a:extLst>
              </p:cNvPr>
              <p:cNvSpPr/>
              <p:nvPr/>
            </p:nvSpPr>
            <p:spPr>
              <a:xfrm>
                <a:off x="47328" y="991066"/>
                <a:ext cx="531863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/>
                            <m:t>C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ε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ε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2F0DC7F-5FEE-435D-882D-7F740F503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991066"/>
                <a:ext cx="5318635" cy="404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10115B9-C9C3-4178-A620-45EFDBFC7D4C}"/>
                  </a:ext>
                </a:extLst>
              </p:cNvPr>
              <p:cNvSpPr/>
              <p:nvPr/>
            </p:nvSpPr>
            <p:spPr>
              <a:xfrm>
                <a:off x="16818" y="1759412"/>
                <a:ext cx="36817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1600" i="0">
                          <a:latin typeface="Cambria Math" panose="02040503050406030204" pitchFamily="18" charset="0"/>
                        </a:rPr>
                        <m:t>ε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10115B9-C9C3-4178-A620-45EFDBFC7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" y="1759412"/>
                <a:ext cx="368171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4C00A9-C7FC-45A6-A375-9E8C771433AA}"/>
              </a:ext>
            </a:extLst>
          </p:cNvPr>
          <p:cNvSpPr txBox="1"/>
          <p:nvPr/>
        </p:nvSpPr>
        <p:spPr>
          <a:xfrm>
            <a:off x="118512" y="1381476"/>
            <a:ext cx="278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 многих масштабов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7534F3B-A8A7-4C55-A9B6-6651DAF71B8C}"/>
                  </a:ext>
                </a:extLst>
              </p:cNvPr>
              <p:cNvSpPr/>
              <p:nvPr/>
            </p:nvSpPr>
            <p:spPr>
              <a:xfrm>
                <a:off x="3734324" y="1601947"/>
                <a:ext cx="4004751" cy="861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7534F3B-A8A7-4C55-A9B6-6651DAF71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324" y="1601947"/>
                <a:ext cx="4004751" cy="861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201FF6F-00D4-4856-A1E2-7A79EFEA07EF}"/>
                  </a:ext>
                </a:extLst>
              </p:cNvPr>
              <p:cNvSpPr/>
              <p:nvPr/>
            </p:nvSpPr>
            <p:spPr>
              <a:xfrm>
                <a:off x="7763587" y="1020798"/>
                <a:ext cx="4161588" cy="65601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ru-R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u-RU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ru-RU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201FF6F-00D4-4856-A1E2-7A79EFEA0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87" y="1020798"/>
                <a:ext cx="4161588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2F032E-BB82-45CD-91D3-6FB3AFBB8D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65" t="6701"/>
          <a:stretch/>
        </p:blipFill>
        <p:spPr>
          <a:xfrm>
            <a:off x="183890" y="2334925"/>
            <a:ext cx="5441411" cy="4420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E44A64-3F10-4DEC-9297-E42DD3C6FA2C}"/>
              </a:ext>
            </a:extLst>
          </p:cNvPr>
          <p:cNvSpPr txBox="1"/>
          <p:nvPr/>
        </p:nvSpPr>
        <p:spPr>
          <a:xfrm>
            <a:off x="3883437" y="1390080"/>
            <a:ext cx="337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Решение</a:t>
            </a:r>
            <a:r>
              <a:rPr lang="ru-RU" dirty="0"/>
              <a:t> в первом приближении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6D09A-9B16-4178-B930-DC22B011DB40}"/>
              </a:ext>
            </a:extLst>
          </p:cNvPr>
          <p:cNvSpPr txBox="1"/>
          <p:nvPr/>
        </p:nvSpPr>
        <p:spPr>
          <a:xfrm>
            <a:off x="8908383" y="651466"/>
            <a:ext cx="210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Зоны устойчивости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54C4F2-90CC-426C-A7D8-D9883C219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976" y="2247522"/>
            <a:ext cx="5657124" cy="4507632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FC892E30-AB63-462A-9B8C-38CCFA8B30D2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B4A41B-3FFE-41D3-BA15-078E7C4DE778}"/>
              </a:ext>
            </a:extLst>
          </p:cNvPr>
          <p:cNvSpPr/>
          <p:nvPr/>
        </p:nvSpPr>
        <p:spPr>
          <a:xfrm>
            <a:off x="0" y="548680"/>
            <a:ext cx="772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Анализ нелинейной динамики МТВГ на неподвижном основании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9A68052-DA8F-45B8-9410-6C31118819BE}"/>
                  </a:ext>
                </a:extLst>
              </p:cNvPr>
              <p:cNvSpPr/>
              <p:nvPr/>
            </p:nvSpPr>
            <p:spPr>
              <a:xfrm>
                <a:off x="40092" y="886327"/>
                <a:ext cx="3121880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≠0,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≠0,</m:t>
                      </m:r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=0,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39A68052-DA8F-45B8-9410-6C3111881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" y="886327"/>
                <a:ext cx="3121880" cy="379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A615C5F-D488-4B79-A9AA-B2BB621BCEF6}"/>
                  </a:ext>
                </a:extLst>
              </p:cNvPr>
              <p:cNvSpPr/>
              <p:nvPr/>
            </p:nvSpPr>
            <p:spPr>
              <a:xfrm>
                <a:off x="119336" y="1317602"/>
                <a:ext cx="6398752" cy="40498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A615C5F-D488-4B79-A9AA-B2BB621BC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317602"/>
                <a:ext cx="6398752" cy="404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5A1F845-E24F-4145-9F4A-05D07E9DAB10}"/>
                  </a:ext>
                </a:extLst>
              </p:cNvPr>
              <p:cNvSpPr/>
              <p:nvPr/>
            </p:nvSpPr>
            <p:spPr>
              <a:xfrm>
                <a:off x="3379874" y="1799280"/>
                <a:ext cx="2609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5A1F845-E24F-4145-9F4A-05D07E9DA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74" y="1799280"/>
                <a:ext cx="2609882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8FCADB-D1C5-4D7F-BF80-2640BCF24B1A}"/>
              </a:ext>
            </a:extLst>
          </p:cNvPr>
          <p:cNvSpPr txBox="1"/>
          <p:nvPr/>
        </p:nvSpPr>
        <p:spPr>
          <a:xfrm>
            <a:off x="17190" y="1799280"/>
            <a:ext cx="343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в первом приближении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2AB8076-3704-4C46-BA26-4C5EACCAF468}"/>
                  </a:ext>
                </a:extLst>
              </p:cNvPr>
              <p:cNvSpPr/>
              <p:nvPr/>
            </p:nvSpPr>
            <p:spPr>
              <a:xfrm>
                <a:off x="5780817" y="847312"/>
                <a:ext cx="6498426" cy="1062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 </m:t>
                      </m:r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1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 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	−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func>
                      <m:func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ru-RU" sz="16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 </m:t>
                    </m:r>
                    <m:func>
                      <m:func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ru-RU" sz="16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ru-RU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2AB8076-3704-4C46-BA26-4C5EACCAF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817" y="847312"/>
                <a:ext cx="6498426" cy="1062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BF84A0-94EE-46F6-A3D2-CCD4F8693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76" y="2145395"/>
            <a:ext cx="5906963" cy="4702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6E44E4A-30CE-4811-8C36-A3801289F29D}"/>
                  </a:ext>
                </a:extLst>
              </p:cNvPr>
              <p:cNvSpPr/>
              <p:nvPr/>
            </p:nvSpPr>
            <p:spPr>
              <a:xfrm>
                <a:off x="6649624" y="1867672"/>
                <a:ext cx="160646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	</m:t>
                      </m:r>
                      <m:r>
                        <m:rPr>
                          <m:sty m:val="p"/>
                        </m:rPr>
                        <a:rPr lang="ru-RU" sz="1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ψ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ru-RU" sz="1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6E44E4A-30CE-4811-8C36-A3801289F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24" y="1867672"/>
                <a:ext cx="1606465" cy="4583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E6DE12-54FE-47E3-A451-4CA511723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2244255"/>
            <a:ext cx="5760640" cy="4617747"/>
          </a:xfrm>
          <a:prstGeom prst="rect">
            <a:avLst/>
          </a:prstGeom>
        </p:spPr>
      </p:pic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30AE5BB5-2BA4-4BF7-8D00-B782986471C5}"/>
              </a:ext>
            </a:extLst>
          </p:cNvPr>
          <p:cNvSpPr txBox="1">
            <a:spLocks/>
          </p:cNvSpPr>
          <p:nvPr/>
        </p:nvSpPr>
        <p:spPr>
          <a:xfrm>
            <a:off x="11856640" y="645469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3F8AB9-A994-483C-B99F-B5DF1909891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223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20058</TotalTime>
  <Words>847</Words>
  <Application>Microsoft Office PowerPoint</Application>
  <PresentationFormat>Широкоэкранный</PresentationFormat>
  <Paragraphs>146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Tahoma</vt:lpstr>
      <vt:lpstr>Times New Roman</vt:lpstr>
      <vt:lpstr>Default Theme</vt:lpstr>
      <vt:lpstr>1_Default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ZEV</cp:lastModifiedBy>
  <cp:revision>582</cp:revision>
  <dcterms:created xsi:type="dcterms:W3CDTF">2016-02-05T10:58:30Z</dcterms:created>
  <dcterms:modified xsi:type="dcterms:W3CDTF">2021-06-21T08:14:21Z</dcterms:modified>
</cp:coreProperties>
</file>