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23" autoAdjust="0"/>
    <p:restoredTop sz="90400" autoAdjust="0"/>
  </p:normalViewPr>
  <p:slideViewPr>
    <p:cSldViewPr>
      <p:cViewPr varScale="1">
        <p:scale>
          <a:sx n="86" d="100"/>
          <a:sy n="86" d="100"/>
        </p:scale>
        <p:origin x="917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247" y="932400"/>
            <a:ext cx="11838393" cy="129036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Численное моделирование поведения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саморасширяющегося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b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покрытого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эндобилиарного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стента</a:t>
            </a:r>
            <a:b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7365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 студент гр. 3631503/70302	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Охотников А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247" y="395394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доцент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Антонова О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684" y="46866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консультант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	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Охотников О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83999" y="5444763"/>
            <a:ext cx="11089232" cy="13220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2021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548680"/>
            <a:ext cx="12192000" cy="40297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решения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196752"/>
            <a:ext cx="615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эквивалентных напряжений по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Мизесу</a:t>
            </a:r>
            <a:endParaRPr lang="ru-RU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144" y="1196752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полных деформаций</a:t>
            </a:r>
          </a:p>
        </p:txBody>
      </p:sp>
      <p:pic>
        <p:nvPicPr>
          <p:cNvPr id="6" name="Изображение 5" descr="3%20глава/3%20new/maximumstress%20radius%20scale4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" y="1811185"/>
            <a:ext cx="5425440" cy="12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3%20глава/3%20new/25mm%20stress%20scale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061"/>
            <a:ext cx="5535168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../Desktop/диплом/3%20глава/popravki/stress30m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" y="4768124"/>
            <a:ext cx="5535168" cy="147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../Desktop/диплом/3%20глава/popravki/raspred%20deform%20radia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39" y="1666464"/>
            <a:ext cx="5192014" cy="158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Изображение 9" descr="3%20глава/3%20new/25mm%20deform%20scale%204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050882"/>
            <a:ext cx="5638165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10" descr="3%20глава/3%20new/30mmdeformation%2077%20scal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52" y="4714328"/>
            <a:ext cx="5257165" cy="1405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8B84A4-9F64-443D-8BA6-AE260195BB6F}"/>
              </a:ext>
            </a:extLst>
          </p:cNvPr>
          <p:cNvSpPr txBox="1"/>
          <p:nvPr/>
        </p:nvSpPr>
        <p:spPr>
          <a:xfrm>
            <a:off x="11424591" y="6275602"/>
            <a:ext cx="52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833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672"/>
            <a:ext cx="12192000" cy="36639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71893"/>
            <a:ext cx="464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эквивалентных напряжений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 descr="3%20глава/3%20new/50mm%20stress%2030%20sc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" y="1665988"/>
            <a:ext cx="4511824" cy="934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178" y="2393383"/>
            <a:ext cx="3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Рассматриваемая точка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" name="Изображение 5" descr="../Desktop/диплом/3%20глава/popravki/point%20stress%2050m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40" y="2730502"/>
            <a:ext cx="4086829" cy="1088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37969" y="3752497"/>
            <a:ext cx="367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напряжений в рассматриваемой точке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7" descr="../Desktop/диплом/3%20глава/stress.50mm%20in%20poin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69" y="4467593"/>
            <a:ext cx="3612923" cy="23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203692" y="1077952"/>
            <a:ext cx="430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суммарных деформаций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Изображение 9" descr="3%20глава/3%20new/50mmdeformation%2070%20sca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47" y="1435774"/>
            <a:ext cx="4551153" cy="10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204628" y="2277497"/>
            <a:ext cx="3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Рассматриваемая точка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2" name="Изображение 11" descr="../Desktop/диплом/3%20глава/popravki/point%20deform50mm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28" y="2666194"/>
            <a:ext cx="4233607" cy="115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304323" y="3752496"/>
            <a:ext cx="3910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деформаций в рассматриваемой точке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Изображение 13" descr="../Desktop/диплом/3%20глава/deform50mmin%20poin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28" y="4398827"/>
            <a:ext cx="3840114" cy="23893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617019" y="3290831"/>
            <a:ext cx="320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Деформированная модель в разные моменты времени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Изображение 15" descr="3%20глава/3%20new/50mm%203sec%20deformatio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94" y="4409900"/>
            <a:ext cx="4606754" cy="91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Изображение 16" descr="3%20глава/3%20new/50mm%20deformation%204%20sec%2070%20scal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10" y="5412391"/>
            <a:ext cx="4606754" cy="92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630854-051F-413D-98B4-41227D1D6D19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0516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344" y="467849"/>
            <a:ext cx="12192000" cy="45173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14" y="1363340"/>
            <a:ext cx="2943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В результате были получены значения максимальных деформаций и напряжений для 3 условий установки </a:t>
            </a:r>
            <a:r>
              <a:rPr lang="ru-RU" sz="2000" dirty="0" err="1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стента</a:t>
            </a:r>
            <a:r>
              <a:rPr lang="ru-RU" sz="200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– 25%, 30% и 50% активной части </a:t>
            </a:r>
            <a:r>
              <a:rPr lang="ru-RU" sz="2000" dirty="0" err="1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стента</a:t>
            </a:r>
            <a:r>
              <a:rPr lang="ru-RU" sz="200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0390"/>
              </p:ext>
            </p:extLst>
          </p:nvPr>
        </p:nvGraphicFramePr>
        <p:xfrm>
          <a:off x="3694019" y="1366970"/>
          <a:ext cx="8461332" cy="28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776">
                <a:tc>
                  <a:txBody>
                    <a:bodyPr/>
                    <a:lstStyle/>
                    <a:p>
                      <a:r>
                        <a:rPr lang="ru-RU" sz="2000" b="1" dirty="0"/>
                        <a:t>Активная</a:t>
                      </a:r>
                      <a:r>
                        <a:rPr lang="ru-RU" sz="2000" b="1" baseline="0" dirty="0"/>
                        <a:t> часть </a:t>
                      </a:r>
                      <a:r>
                        <a:rPr lang="ru-RU" sz="2000" b="1" baseline="0" dirty="0" err="1"/>
                        <a:t>стента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en-US" sz="2000" b="1" baseline="0" dirty="0"/>
                        <a:t>, %.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25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30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50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768">
                <a:tc>
                  <a:txBody>
                    <a:bodyPr/>
                    <a:lstStyle/>
                    <a:p>
                      <a:r>
                        <a:rPr lang="ru-RU" sz="2000" b="1" dirty="0"/>
                        <a:t>Максимальное</a:t>
                      </a:r>
                      <a:r>
                        <a:rPr lang="ru-RU" sz="2000" b="1" baseline="0" dirty="0"/>
                        <a:t> напряжение по </a:t>
                      </a:r>
                      <a:r>
                        <a:rPr lang="ru-RU" sz="2000" b="1" baseline="0" dirty="0" err="1"/>
                        <a:t>Мизесу</a:t>
                      </a:r>
                      <a:r>
                        <a:rPr lang="en-US" sz="2000" b="1" baseline="0" dirty="0"/>
                        <a:t>,</a:t>
                      </a:r>
                      <a:r>
                        <a:rPr lang="ru-RU" sz="2000" b="1" baseline="0" dirty="0"/>
                        <a:t> МПа</a:t>
                      </a:r>
                      <a:r>
                        <a:rPr lang="en-US" sz="2000" b="1" baseline="0" dirty="0"/>
                        <a:t>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7,98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7,09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18,99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768">
                <a:tc>
                  <a:txBody>
                    <a:bodyPr/>
                    <a:lstStyle/>
                    <a:p>
                      <a:r>
                        <a:rPr lang="ru-RU" sz="2000" b="1" dirty="0"/>
                        <a:t>Максимальная полная</a:t>
                      </a:r>
                      <a:r>
                        <a:rPr lang="ru-RU" sz="2000" b="1" baseline="0" dirty="0"/>
                        <a:t> деформация</a:t>
                      </a:r>
                      <a:r>
                        <a:rPr lang="en-US" sz="2000" b="1" baseline="0" dirty="0"/>
                        <a:t>,</a:t>
                      </a:r>
                      <a:r>
                        <a:rPr lang="ru-RU" sz="2000" b="1" baseline="0" dirty="0"/>
                        <a:t>мм</a:t>
                      </a:r>
                      <a:r>
                        <a:rPr lang="en-US" sz="2000" b="1" baseline="0" dirty="0"/>
                        <a:t>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0,034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0,028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0,231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78" y="4365104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значение напряжений и деформаций наблюдаются в последней постановке </a:t>
            </a:r>
            <a:r>
              <a:rPr lang="ru-RU" sz="2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соответствующая 50% длины активной части. </a:t>
            </a:r>
            <a:endParaRPr 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рефлюкса содержимого двенадцатиперстной кишки при такой установке минимален, что говорит о выборе такого типа установки, как самой безопасной для пациента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точки зрения повреждения со временем, риск максимален.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89078-D607-4BE5-9589-AC7A02BC0805}"/>
              </a:ext>
            </a:extLst>
          </p:cNvPr>
          <p:cNvSpPr txBox="1"/>
          <p:nvPr/>
        </p:nvSpPr>
        <p:spPr>
          <a:xfrm>
            <a:off x="11424591" y="6275602"/>
            <a:ext cx="73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4877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882" y="525546"/>
            <a:ext cx="12192000" cy="4851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в развитие данной тематики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36" y="1412776"/>
            <a:ext cx="6112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гидродинамики, которая состоит в изучении зависимости</a:t>
            </a: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заброса содержимого 12-пкишки</a:t>
            </a: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 длины активной части </a:t>
            </a:r>
            <a:r>
              <a:rPr lang="ru-RU" sz="2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charset="0"/>
              <a:buChar char="•"/>
            </a:pPr>
            <a:endParaRPr lang="en-US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2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многоцикловой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устойчивости </a:t>
            </a:r>
            <a:r>
              <a:rPr lang="ru-RU" sz="2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разрушению</a:t>
            </a:r>
          </a:p>
        </p:txBody>
      </p:sp>
      <p:pic>
        <p:nvPicPr>
          <p:cNvPr id="5" name="Изображение 4" descr="Macintosh HD:Users:olegohotnikov:Documents:фото наука:осложнения:гайдуков перекушенный стент:6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060848"/>
            <a:ext cx="3616693" cy="38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19497" y="1412776"/>
            <a:ext cx="356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Перелом </a:t>
            </a:r>
            <a:r>
              <a:rPr lang="ru-RU" sz="28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endParaRPr lang="ru-RU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C1112-BF9E-416D-8D92-2F51037736D4}"/>
              </a:ext>
            </a:extLst>
          </p:cNvPr>
          <p:cNvSpPr txBox="1"/>
          <p:nvPr/>
        </p:nvSpPr>
        <p:spPr>
          <a:xfrm>
            <a:off x="11424592" y="627560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3905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3432" y="2636912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en-US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2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82398"/>
            <a:ext cx="12180175" cy="646811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стентов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-50240" y="1340768"/>
            <a:ext cx="5519841" cy="53400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Злокачественные опухоли </a:t>
            </a:r>
            <a:r>
              <a:rPr lang="ru-RU" sz="24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перипапиллярной</a:t>
            </a:r>
            <a:r>
              <a:rPr lang="ru-RU" sz="24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зоны (головка поджелудочной железы, 12-перстная кишка, общий желчный проток, большой дуоденальный сосочек 12-п кишки) </a:t>
            </a:r>
          </a:p>
          <a:p>
            <a:pPr algn="just"/>
            <a:r>
              <a:rPr lang="ru-RU" sz="24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радикального хирургического лечения </a:t>
            </a:r>
            <a:r>
              <a:rPr lang="ru-RU" sz="24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перипапиллярных</a:t>
            </a:r>
            <a:r>
              <a:rPr lang="en-US" sz="24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злокачественных опухолей ограничены, и большинство пациентов получают паллиативное лечение, направленное на продление жизни, но не на излечение, а также улучшение качества остаточной жизни.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6976" y="1136054"/>
            <a:ext cx="279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Синдром механической желтухи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342039" y="2114768"/>
            <a:ext cx="647700" cy="7217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442960" y="2114768"/>
            <a:ext cx="0" cy="746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144489" y="2084605"/>
            <a:ext cx="629412" cy="807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2399" y="3069346"/>
            <a:ext cx="185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Нарушение функции печени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40115" y="2988621"/>
            <a:ext cx="190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Нарушение функции почек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14582" y="2948228"/>
            <a:ext cx="223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Нарушение функций </a:t>
            </a:r>
            <a:r>
              <a:rPr lang="ru-RU"/>
              <a:t>головного мозга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0517461" y="4260448"/>
            <a:ext cx="514350" cy="6942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491091" y="4082827"/>
            <a:ext cx="6096" cy="6942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42039" y="4197686"/>
            <a:ext cx="505968" cy="7494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53139" y="5301208"/>
            <a:ext cx="456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Смерть от </a:t>
            </a:r>
            <a:r>
              <a:rPr lang="ru-RU" dirty="0" err="1"/>
              <a:t>полиорганной</a:t>
            </a:r>
            <a:r>
              <a:rPr lang="ru-RU" dirty="0"/>
              <a:t> недостаточности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EE151-FB48-4834-BC8A-9BFF8F7D109A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09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0" y="1221644"/>
            <a:ext cx="2880320" cy="222894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87" y="1183986"/>
            <a:ext cx="3136348" cy="230425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9376" y="3620305"/>
            <a:ext cx="3720009" cy="46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Область установки </a:t>
            </a:r>
            <a:r>
              <a:rPr lang="ru-RU" sz="2400" b="1" dirty="0" err="1"/>
              <a:t>стента</a:t>
            </a:r>
            <a:endParaRPr lang="ru-RU" sz="2400" b="1" dirty="0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085497"/>
            <a:ext cx="3614905" cy="25031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47312" y="3623832"/>
            <a:ext cx="507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Виды нагрузок на </a:t>
            </a:r>
            <a:r>
              <a:rPr lang="ru-RU" sz="2400" b="1" dirty="0" err="1">
                <a:latin typeface="+mj-lt"/>
              </a:rPr>
              <a:t>стент</a:t>
            </a:r>
            <a:endParaRPr lang="ru-RU" sz="2400" dirty="0">
              <a:latin typeface="+mj-lt"/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60" y="4221088"/>
            <a:ext cx="4267202" cy="250425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-168696" y="551435"/>
            <a:ext cx="12191999" cy="4006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эндобилиарных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стентов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9ECA1-5D9B-4002-A12C-64F614CE9156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60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672"/>
            <a:ext cx="12192000" cy="65437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материалов с ЭПФ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 txBox="1">
                <a:spLocks/>
              </p:cNvSpPr>
              <p:nvPr/>
            </p:nvSpPr>
            <p:spPr>
              <a:xfrm>
                <a:off x="479376" y="1131050"/>
                <a:ext cx="4424119" cy="5763524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ru-RU" i="1" ker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i="1" kern="0">
                            <a:latin typeface="Cambria Math" charset="0"/>
                          </a:rPr>
                          <m:t>𝑒</m:t>
                        </m:r>
                      </m:sup>
                    </m:sSubSup>
                    <m:r>
                      <a:rPr lang="ru-RU" i="1" kern="0">
                        <a:latin typeface="Cambria Math" charset="0"/>
                      </a:rPr>
                      <m:t>+ </m:t>
                    </m:r>
                    <m:sSubSup>
                      <m:sSub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i="1" kern="0">
                            <a:latin typeface="Cambria Math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ru-RU" kern="0" dirty="0"/>
                  <a:t>                   (1)</a:t>
                </a:r>
              </a:p>
              <a:p>
                <a:pPr marL="0" indent="0">
                  <a:buFontTx/>
                  <a:buNone/>
                </a:pPr>
                <a:r>
                  <a:rPr lang="ru-RU" kern="0" dirty="0"/>
                  <a:t>В данном соотношении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p>
                        <m:r>
                          <a:rPr lang="ru-RU" i="1" kern="0">
                            <a:latin typeface="Cambria Math" charset="0"/>
                          </a:rPr>
                          <m:t>𝑒</m:t>
                        </m:r>
                      </m:sup>
                    </m:sSup>
                    <m:r>
                      <a:rPr lang="ru-RU" i="1" ker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p>
                        <m:r>
                          <a:rPr lang="ru-RU" i="1" kern="0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ru-RU" kern="0" dirty="0"/>
                  <a:t>- тензоры упругой и фазовой деформации соответственно. </a:t>
                </a:r>
                <a:endParaRPr lang="en-US" kern="0" dirty="0"/>
              </a:p>
              <a:p>
                <a:pPr marL="0" indent="0">
                  <a:buFontTx/>
                  <a:buNone/>
                </a:pPr>
                <a:r>
                  <a:rPr lang="ru-RU" kern="0" dirty="0"/>
                  <a:t>Соотношения для фазовой деформации имеют следующий вид (2), (3).</a:t>
                </a:r>
                <a:endParaRPr lang="en-US" i="1" kern="0" dirty="0"/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charset="0"/>
                      </a:rPr>
                      <m:t>𝑑</m:t>
                    </m:r>
                    <m:sSubSup>
                      <m:sSub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i="1" kern="0">
                            <a:latin typeface="Cambria Math" charset="0"/>
                          </a:rPr>
                          <m:t>𝑝</m:t>
                        </m:r>
                      </m:sup>
                    </m:sSubSup>
                    <m:r>
                      <a:rPr lang="ru-RU" i="1" ker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i="1" ker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ru-RU" i="1" ker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r>
                          <a:rPr lang="ru-RU" i="1" ker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 kern="0">
                                <a:latin typeface="Cambria Math" charset="0"/>
                              </a:rPr>
                              <m:t>𝑝</m:t>
                            </m:r>
                          </m:sup>
                        </m:sSubSup>
                      </m:e>
                    </m:d>
                    <m:r>
                      <a:rPr lang="en-US" i="1" kern="0">
                        <a:latin typeface="Cambria Math" charset="0"/>
                      </a:rPr>
                      <m:t>𝑑𝑞</m:t>
                    </m:r>
                    <m:r>
                      <a:rPr lang="ru-RU" i="1" kern="0">
                        <a:latin typeface="Cambria Math" charset="0"/>
                      </a:rPr>
                      <m:t>,   </m:t>
                    </m:r>
                    <m:r>
                      <a:rPr lang="en-US" i="1" kern="0">
                        <a:latin typeface="Cambria Math" charset="0"/>
                      </a:rPr>
                      <m:t>𝑑𝑞</m:t>
                    </m:r>
                    <m:r>
                      <a:rPr lang="ru-RU" i="1" kern="0">
                        <a:latin typeface="Cambria Math" charset="0"/>
                      </a:rPr>
                      <m:t>&gt;0,</m:t>
                    </m:r>
                  </m:oMath>
                </a14:m>
                <a:r>
                  <a:rPr lang="ru-RU" i="1" kern="0" dirty="0"/>
                  <a:t> </a:t>
                </a:r>
                <a:r>
                  <a:rPr lang="ru-RU" kern="0" dirty="0"/>
                  <a:t>                            (2)</a:t>
                </a: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charset="0"/>
                      </a:rPr>
                      <m:t>𝑑</m:t>
                    </m:r>
                    <m:sSubSup>
                      <m:sSub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i="1" kern="0" smtClean="0">
                            <a:latin typeface="Cambria Math" charset="0"/>
                          </a:rPr>
                          <m:t>𝑝</m:t>
                        </m:r>
                      </m:sup>
                    </m:sSubSup>
                    <m:r>
                      <a:rPr lang="ru-RU" i="1" ker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i="1" ker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latin typeface="Cambria Math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d>
                                  <m:d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 kern="0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latin typeface="Cambria Math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i="1" ker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kern="0">
                                                <a:latin typeface="Cambria Math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ru-RU" i="1" kern="0">
                                                <a:latin typeface="Cambria Math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ru-RU" i="1" kern="0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ru-RU" i="1" ker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 ker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 kern="0">
                                <a:latin typeface="Cambria Math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i="1" ker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 kern="0">
                        <a:latin typeface="Cambria Math" charset="0"/>
                      </a:rPr>
                      <m:t>𝑑𝑞</m:t>
                    </m:r>
                    <m:r>
                      <a:rPr lang="ru-RU" i="1" kern="0">
                        <a:latin typeface="Cambria Math" charset="0"/>
                      </a:rPr>
                      <m:t>,   </m:t>
                    </m:r>
                    <m:r>
                      <a:rPr lang="en-US" i="1" kern="0">
                        <a:latin typeface="Cambria Math" charset="0"/>
                      </a:rPr>
                      <m:t>𝑑𝑞</m:t>
                    </m:r>
                    <m:r>
                      <a:rPr lang="ru-RU" i="1" kern="0">
                        <a:latin typeface="Cambria Math" charset="0"/>
                      </a:rPr>
                      <m:t>&lt;0</m:t>
                    </m:r>
                  </m:oMath>
                </a14:m>
                <a:r>
                  <a:rPr lang="ru-RU" kern="0" dirty="0"/>
                  <a:t>       (3)</a:t>
                </a:r>
                <a:endParaRPr lang="en-US" kern="0" dirty="0"/>
              </a:p>
              <a:p>
                <a:pPr marL="0" indent="0">
                  <a:buFontTx/>
                  <a:buNone/>
                </a:pPr>
                <a:r>
                  <a:rPr lang="ru-RU" kern="0" dirty="0"/>
                  <a:t>Для упругой деформации соотношение имеет вид:</a:t>
                </a: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 kern="0">
                                <a:latin typeface="Cambria Math" charset="0"/>
                              </a:rPr>
                              <m:t>𝑒</m:t>
                            </m:r>
                          </m:sup>
                        </m:sSubSup>
                      </m:e>
                      <m:sup>
                        <m:r>
                          <a:rPr lang="ru-RU" i="1" ker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ru-RU" i="1" ker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ru-RU" i="1" ker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ru-RU" i="1" kern="0">
                            <a:latin typeface="Cambria Math" charset="0"/>
                          </a:rPr>
                          <m:t>2</m:t>
                        </m:r>
                        <m:r>
                          <a:rPr lang="en-US" i="1" kern="0">
                            <a:latin typeface="Cambria Math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ru-RU" kern="0" dirty="0"/>
                  <a:t>, </a:t>
                </a:r>
                <a14:m>
                  <m:oMath xmlns:m="http://schemas.openxmlformats.org/officeDocument/2006/math">
                    <m:r>
                      <a:rPr lang="ru-RU" i="1" kern="0">
                        <a:latin typeface="Cambria Math" charset="0"/>
                      </a:rPr>
                      <m:t>   </m:t>
                    </m:r>
                    <m:sSubSup>
                      <m:sSubSup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 kern="0">
                            <a:latin typeface="Cambria Math" charset="0"/>
                          </a:rPr>
                          <m:t>𝑖𝑖</m:t>
                        </m:r>
                      </m:sub>
                      <m:sup>
                        <m:r>
                          <a:rPr lang="en-US" i="1" kern="0">
                            <a:latin typeface="Cambria Math" charset="0"/>
                          </a:rPr>
                          <m:t>𝑒</m:t>
                        </m:r>
                      </m:sup>
                    </m:sSubSup>
                    <m:r>
                      <a:rPr lang="ru-RU" i="1" ker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kern="0">
                                <a:latin typeface="Cambria Math" charset="0"/>
                              </a:rPr>
                              <m:t>𝑖𝑖</m:t>
                            </m:r>
                          </m:sub>
                        </m:sSub>
                      </m:num>
                      <m:den>
                        <m:r>
                          <a:rPr lang="en-US" i="1" kern="0">
                            <a:latin typeface="Cambria Math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ru-RU" kern="0" dirty="0"/>
                  <a:t>         (4)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/>
                  <a:t>G</a:t>
                </a:r>
                <a:r>
                  <a:rPr lang="ru-RU" kern="0" dirty="0"/>
                  <a:t>-модуль сдвига, 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/>
                  <a:t>K</a:t>
                </a:r>
                <a:r>
                  <a:rPr lang="ru-RU" kern="0" dirty="0"/>
                  <a:t>-модуль объемного сжатия. </a:t>
                </a: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ru-RU" i="1" ker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ru-RU" i="1" kern="0">
                        <a:latin typeface="Cambria Math" charset="0"/>
                      </a:rPr>
                      <m:t>=</m:t>
                    </m:r>
                    <m:r>
                      <a:rPr lang="en-US" i="1" kern="0">
                        <a:latin typeface="Cambria Math" charset="0"/>
                      </a:rPr>
                      <m:t>𝑐𝑜𝑠</m:t>
                    </m:r>
                    <m:d>
                      <m:dPr>
                        <m:begChr m:val="["/>
                        <m:endChr m:val="]"/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 ker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 kern="0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 ker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 kern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ru-RU" i="1" ker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 kern="0">
                                <a:latin typeface="Cambria Math" charset="0"/>
                              </a:rPr>
                              <m:t>𝑘</m:t>
                            </m:r>
                            <m:rad>
                              <m:radPr>
                                <m:degHide m:val="on"/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𝑖𝑗</m:t>
                                    </m:r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ru-RU" i="1" ker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charset="0"/>
                                  </a:rPr>
                                  <m:t>𝑓</m:t>
                                </m:r>
                                <m:r>
                                  <a:rPr lang="en-US" i="1" kern="0">
                                    <a:latin typeface="Cambria Math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 ker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kern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i="1" kern="0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ru-RU" i="1" ker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kern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i="1" kern="0">
                                    <a:latin typeface="Cambria Math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ru-RU" i="1" kern="0">
                            <a:latin typeface="Cambria Math" charset="0"/>
                          </a:rPr>
                          <m:t>) </m:t>
                        </m:r>
                      </m:e>
                    </m:d>
                    <m:r>
                      <a:rPr lang="ru-RU" i="1" kern="0">
                        <a:latin typeface="Cambria Math" charset="0"/>
                      </a:rPr>
                      <m:t>,   </m:t>
                    </m:r>
                    <m:r>
                      <a:rPr lang="en-US" i="1" kern="0">
                        <a:latin typeface="Cambria Math" charset="0"/>
                      </a:rPr>
                      <m:t>𝑞</m:t>
                    </m:r>
                    <m:r>
                      <a:rPr lang="ru-RU" i="1" ker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ru-RU" kern="0" dirty="0"/>
                  <a:t>       (5)</a:t>
                </a: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ru-RU" i="1" ker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ru-RU" i="1" kern="0">
                        <a:latin typeface="Cambria Math" charset="0"/>
                      </a:rPr>
                      <m:t>=</m:t>
                    </m:r>
                    <m:r>
                      <a:rPr lang="en-US" i="1" kern="0">
                        <a:latin typeface="Cambria Math" charset="0"/>
                      </a:rPr>
                      <m:t>𝑐𝑜𝑠</m:t>
                    </m:r>
                    <m:d>
                      <m:dPr>
                        <m:begChr m:val="["/>
                        <m:endChr m:val="]"/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i="1" ker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 kern="0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ru-RU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 ker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i="1" kern="0">
                                <a:latin typeface="Cambria Math" charset="0"/>
                              </a:rPr>
                              <m:t>𝑇</m:t>
                            </m:r>
                            <m:r>
                              <a:rPr lang="ru-RU" i="1" ker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 kern="0">
                                <a:latin typeface="Cambria Math" charset="0"/>
                              </a:rPr>
                              <m:t>𝑘</m:t>
                            </m:r>
                            <m:rad>
                              <m:radPr>
                                <m:degHide m:val="on"/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𝑖𝑗</m:t>
                                    </m:r>
                                    <m:r>
                                      <a:rPr lang="en-US" i="1" kern="0">
                                        <a:latin typeface="Cambria Math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ru-RU" i="1" ker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charset="0"/>
                                  </a:rPr>
                                  <m:t>𝑠</m:t>
                                </m:r>
                                <m:r>
                                  <a:rPr lang="en-US" i="1" kern="0">
                                    <a:latin typeface="Cambria Math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 ker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ker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 kern="0">
                                    <a:latin typeface="Cambria Math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ru-RU" i="1" ker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ker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 kern="0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ru-RU" i="1" kern="0">
                            <a:latin typeface="Cambria Math" charset="0"/>
                          </a:rPr>
                          <m:t>) </m:t>
                        </m:r>
                      </m:e>
                    </m:d>
                    <m:r>
                      <a:rPr lang="ru-RU" i="1" kern="0">
                        <a:latin typeface="Cambria Math" charset="0"/>
                      </a:rPr>
                      <m:t>,   </m:t>
                    </m:r>
                    <m:r>
                      <a:rPr lang="en-US" i="1" kern="0">
                        <a:latin typeface="Cambria Math" charset="0"/>
                      </a:rPr>
                      <m:t>𝑞</m:t>
                    </m:r>
                    <m:r>
                      <a:rPr lang="ru-RU" i="1" kern="0">
                        <a:latin typeface="Cambria Math" charset="0"/>
                      </a:rPr>
                      <m:t>&lt;0</m:t>
                    </m:r>
                  </m:oMath>
                </a14:m>
                <a:r>
                  <a:rPr lang="ru-RU" kern="0" dirty="0"/>
                  <a:t>      (6)</a:t>
                </a:r>
                <a:endParaRPr lang="en-US" kern="0" dirty="0"/>
              </a:p>
              <a:p>
                <a:pPr marL="0" indent="0">
                  <a:buFontTx/>
                  <a:buNone/>
                </a:pPr>
                <a:r>
                  <a:rPr lang="ru-RU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ru-RU" i="1" ker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ru-RU" i="1" ker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ru-RU" i="1" ker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ru-RU" i="1" kern="0">
                        <a:latin typeface="Cambria Math" charset="0"/>
                      </a:rPr>
                      <m:t>−</m:t>
                    </m:r>
                  </m:oMath>
                </a14:m>
                <a:r>
                  <a:rPr lang="ru-RU" kern="0" dirty="0"/>
                  <a:t>доля аустенита и мартенсита,</a:t>
                </a:r>
              </a:p>
              <a:p>
                <a:pPr marL="0" indent="0">
                  <a:buFontTx/>
                  <a:buNone/>
                </a:pPr>
                <a:r>
                  <a:rPr lang="ru-RU" kern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ru-RU" i="1" ker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kern="0" dirty="0"/>
                  <a:t>, </a:t>
                </a:r>
                <a:r>
                  <a:rPr lang="en-US" kern="0" dirty="0"/>
                  <a:t>k</a:t>
                </a:r>
                <a:r>
                  <a:rPr lang="ru-RU" kern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kern="0">
                            <a:latin typeface="Cambria Math" charset="0"/>
                          </a:rPr>
                          <m:t>c</m:t>
                        </m:r>
                      </m:e>
                      <m:sub>
                        <m:r>
                          <a:rPr lang="ru-RU" ker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kern="0" dirty="0"/>
                  <a:t>- коэффициенты материала, получаемые из эксперимента прямого превращения. </a:t>
                </a:r>
              </a:p>
              <a:p>
                <a:pPr marL="0" indent="0">
                  <a:buFontTx/>
                  <a:buNone/>
                </a:pPr>
                <a:endParaRPr lang="ru-RU" kern="0" dirty="0"/>
              </a:p>
              <a:p>
                <a:endParaRPr lang="ru-RU" kern="0" dirty="0"/>
              </a:p>
            </p:txBody>
          </p:sp>
        </mc:Choice>
        <mc:Fallback xmlns=""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131050"/>
                <a:ext cx="4424119" cy="5763524"/>
              </a:xfrm>
              <a:prstGeom prst="rect">
                <a:avLst/>
              </a:prstGeom>
              <a:blipFill rotWithShape="0">
                <a:blip r:embed="rId2"/>
                <a:stretch>
                  <a:fillRect l="-552" t="-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19936" y="1556792"/>
            <a:ext cx="6136665" cy="4115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19D2D-85B4-45D7-B865-619E4C49BD74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776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8232" y="476672"/>
            <a:ext cx="12192000" cy="60182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ЭПФ в программном комплексе </a:t>
            </a:r>
            <a:r>
              <a:rPr lang="en-US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096" y="1421332"/>
            <a:ext cx="3342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памяти формы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0" y="2420888"/>
            <a:ext cx="34628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Параметр упрочнения.</a:t>
            </a:r>
          </a:p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Эталонная температура.</a:t>
            </a:r>
          </a:p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Предел упругости.</a:t>
            </a:r>
          </a:p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 масштабирования температуры.</a:t>
            </a:r>
          </a:p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деформация трансформации</a:t>
            </a: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упругости мартенсита.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02994" y="142133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Суперэластичность</a:t>
            </a:r>
            <a:endParaRPr lang="ru-RU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7322" y="2358615"/>
            <a:ext cx="4038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1600" b="1" baseline="-25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</a:t>
            </a:r>
            <a:r>
              <a:rPr lang="en-US" sz="1600" b="1" baseline="30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AM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- 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начальное значение напряжения для прямого фазового превращения.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Symbol" charset="2"/>
              </a:rPr>
              <a:t> </a:t>
            </a:r>
            <a:r>
              <a:rPr lang="en-US" sz="1600" b="1" baseline="-25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</a:t>
            </a:r>
            <a:r>
              <a:rPr lang="en-US" sz="1600" b="1" baseline="30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AM</a:t>
            </a:r>
            <a:r>
              <a:rPr lang="en-US" sz="1600" b="1" baseline="300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конечное значение напряжения для прямого фазового превращения.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1600" b="1" baseline="-25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</a:t>
            </a:r>
            <a:r>
              <a:rPr lang="en-US" sz="1600" b="1" baseline="30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</a:t>
            </a:r>
            <a:r>
              <a:rPr lang="en-US" sz="1600" b="1" baseline="300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начальное значение напряжения для обратного фазового превращения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1600" b="1" baseline="-25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</a:t>
            </a:r>
            <a:r>
              <a:rPr lang="en-US" sz="1600" b="1" baseline="30000" dirty="0" err="1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</a:t>
            </a:r>
            <a:r>
              <a:rPr lang="en-US" sz="1600" b="1" baseline="300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конечное значение напряжения для обратного фазового превращения.</a:t>
            </a:r>
          </a:p>
          <a:p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  <a:sym typeface="Symbol" charset="2"/>
              </a:rPr>
              <a:t></a:t>
            </a:r>
            <a:r>
              <a:rPr lang="en-US" sz="1600" b="1" baseline="-250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 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максимальная остаточная деформация. 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3935760" y="1556792"/>
            <a:ext cx="0" cy="530120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7" descr="../Снимок%20экрана%202021-06-12%20в%2018.11.2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99" y="1337494"/>
            <a:ext cx="3688081" cy="33827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597006" y="4720236"/>
            <a:ext cx="352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Идеализированная диаграмма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6B401-15C7-4747-821E-0654DC38BB13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435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672"/>
            <a:ext cx="12192000" cy="42563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Суперэластичность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</a:t>
            </a:r>
            <a:r>
              <a:rPr lang="en-US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программном комплексе </a:t>
            </a:r>
            <a:r>
              <a:rPr lang="en-US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Изображение 2" descr="../Снимок%20экрана%202021-06-15%20в%2016.37.4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"/>
          <a:stretch/>
        </p:blipFill>
        <p:spPr bwMode="auto">
          <a:xfrm>
            <a:off x="119336" y="1340768"/>
            <a:ext cx="4119880" cy="1007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354" y="2348196"/>
            <a:ext cx="42554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6.7*10</a:t>
            </a:r>
            <a:r>
              <a:rPr lang="ru-RU" sz="2800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 ; </a:t>
            </a:r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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0.33 ;</a:t>
            </a: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</a:t>
            </a:r>
            <a:r>
              <a:rPr lang="en-US" sz="2800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=0.07 мм;</a:t>
            </a: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2800" baseline="-25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aseline="30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=366 МПа;</a:t>
            </a: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2800" baseline="-25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aseline="30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422 M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A;</a:t>
            </a:r>
            <a:endParaRPr lang="ru-RU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2800" baseline="-25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aseline="30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211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МПа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</a:t>
            </a:r>
            <a:r>
              <a:rPr lang="en-US" sz="2800" baseline="-25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aseline="30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=141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МПа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2"/>
              </a:rPr>
              <a:t>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  <a:r>
              <a:rPr lang="ru-RU" sz="28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4" descr="/Users/olegohotnikov/Desktop/диплом/графики /displacement:ti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002967"/>
            <a:ext cx="316835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5" descr="/Users/olegohotnikov/Desktop/диплом/графики /slognoe_displacemen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07" y="1002967"/>
            <a:ext cx="327235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/Users/olegohotnikov/Desktop/диплом/графики /strainplastic:ekastic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866157"/>
            <a:ext cx="3267557" cy="188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/Users/olegohotnikov/Desktop/диплом/графики /gisteresi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80" y="4811170"/>
            <a:ext cx="3221332" cy="194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/Users/olegohotnikov/Desktop/диплом/графики /strainelastic:plastic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12" y="2847341"/>
            <a:ext cx="3164341" cy="181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Изображение 9" descr="/Users/olegohotnikov/Desktop/диплом/графики /gisteresis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12" y="4811170"/>
            <a:ext cx="3272352" cy="2030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25D8E-DD08-410B-8471-12365FDF59AD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457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76672"/>
            <a:ext cx="12192000" cy="52489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памяти формы у </a:t>
            </a:r>
            <a:r>
              <a:rPr lang="en-US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 descr="../Снимок%20экрана%202021-06-15%20в%2016.46.3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30391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информация%20по%20графикам/deformation%20last%20tim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143"/>
            <a:ext cx="5087888" cy="13324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3725638"/>
            <a:ext cx="40245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 упрочнения = 900 МПа;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Эталонная температура = 25 </a:t>
            </a:r>
            <a:r>
              <a:rPr lang="en-US" baseline="30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 упругости = 30 МПа;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 масштабирования температуры = 0.89 МПа*</a:t>
            </a:r>
            <a:r>
              <a:rPr lang="ru-RU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300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деформация трансформации = 0.074%;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упругости 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мартенсита = 20000 МПа.</a:t>
            </a:r>
          </a:p>
          <a:p>
            <a:endParaRPr lang="ru-RU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 descr="закон%20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02" y="1027246"/>
            <a:ext cx="3600400" cy="271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информация%20по%20графикам/deformation%20without%20tem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920849"/>
            <a:ext cx="3847910" cy="258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информация%20по%20графикам/elastic%20strain%20without%20temp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02" y="3920848"/>
            <a:ext cx="4024598" cy="258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336E1B-4930-4C49-B7EB-3FC6F6BFFB22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3353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672"/>
            <a:ext cx="12192000" cy="51269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памяти формы у </a:t>
            </a:r>
            <a:r>
              <a:rPr lang="en-US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Изображение 2" descr="../Снимок%20экрана%202021-06-15%20в%2016.46.3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" y="1688920"/>
            <a:ext cx="4767072" cy="134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3" descr="информация%20по%20графикам/deformation%20last%20time%20temp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" y="3556193"/>
            <a:ext cx="4668032" cy="117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закон%20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103518"/>
            <a:ext cx="3280048" cy="24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5" descr="информация%20по%20графикам/temperatur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054682"/>
            <a:ext cx="3744416" cy="244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информация%20по%20графикам/elastic%20strain%20with%20temp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7" y="3692378"/>
            <a:ext cx="3684462" cy="247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информация%20по%20графикам/total%20def%20with%20temp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95" y="3728954"/>
            <a:ext cx="3550349" cy="24425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A7852-6130-4721-B17C-EE2E8D4C3869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4522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8232" y="404664"/>
            <a:ext cx="12192000" cy="81934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Численное моделирование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эндобилиарного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en-US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программном комплексе </a:t>
            </a:r>
            <a:r>
              <a:rPr lang="en-US" sz="3200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endParaRPr lang="ru-RU" sz="3200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Изображение 2" descr="3%20part/3dmodelste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5" y="1622660"/>
            <a:ext cx="4882086" cy="1824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30395" y="1583227"/>
            <a:ext cx="411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Геометрическая модель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endParaRPr lang="ru-RU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523" y="3300551"/>
            <a:ext cx="331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Прикладываемая нагрузка</a:t>
            </a:r>
          </a:p>
        </p:txBody>
      </p:sp>
      <p:pic>
        <p:nvPicPr>
          <p:cNvPr id="6" name="Изображение 5" descr="../Desktop/диплом/3%20глава/popravki/nagruzki%20radi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3694302"/>
            <a:ext cx="3312368" cy="78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../Desktop/диплом/3%20глава/popravki/nagruzka%2030m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791"/>
            <a:ext cx="3215681" cy="91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../Desktop/диплом/3%20глава/popravki/nagruzka%2025m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4558739"/>
            <a:ext cx="3296800" cy="95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../Desktop/диплом/3%20глава/popravki/nagruzka%2050mm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8" y="5598613"/>
            <a:ext cx="5785485" cy="98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10" descr="3%20глава/3%20new/25%20mm%20finitelemen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81" y="1767893"/>
            <a:ext cx="4032448" cy="199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Изображение 11" descr="3%20глава/3%20new/30mmfiniztelement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52" y="3654636"/>
            <a:ext cx="4342248" cy="153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Изображение 12" descr="3%20глава/3%20new/50mmdrugo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5" y="5229200"/>
            <a:ext cx="4952365" cy="113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BAA92F-B1C8-4B42-B628-082333FAC8B3}"/>
              </a:ext>
            </a:extLst>
          </p:cNvPr>
          <p:cNvSpPr txBox="1"/>
          <p:nvPr/>
        </p:nvSpPr>
        <p:spPr>
          <a:xfrm>
            <a:off x="11424592" y="62756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1381" y="1564004"/>
            <a:ext cx="3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 модели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endParaRPr lang="ru-RU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959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7293</TotalTime>
  <Words>690</Words>
  <Application>Microsoft Office PowerPoint</Application>
  <PresentationFormat>Широкоэкранный</PresentationFormat>
  <Paragraphs>126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Olga Antonova</cp:lastModifiedBy>
  <cp:revision>343</cp:revision>
  <dcterms:created xsi:type="dcterms:W3CDTF">2016-02-05T10:58:30Z</dcterms:created>
  <dcterms:modified xsi:type="dcterms:W3CDTF">2021-06-17T20:40:01Z</dcterms:modified>
</cp:coreProperties>
</file>