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6EB2-A8A8-4D9B-8ADC-302B9E711EA4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E170-787B-4A49-8440-DED4086F8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4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70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62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47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04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/>
          </p:nvPicPr>
          <p:blipFill>
            <a:blip r:embed="rId6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2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0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48206" y="1106261"/>
            <a:ext cx="9360817" cy="185243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R="196850" algn="ctr">
              <a:lnSpc>
                <a:spcPct val="107000"/>
              </a:lnSpc>
              <a:spcAft>
                <a:spcPts val="375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Математическое моделирование динамики инструмента и процессов управления вибрациями при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96850" algn="ctr">
              <a:lnSpc>
                <a:spcPct val="107000"/>
              </a:lnSpc>
              <a:spcAft>
                <a:spcPts val="375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сверлении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ru-RU" sz="3200" b="1" kern="0" dirty="0">
                <a:solidFill>
                  <a:schemeClr val="tx1"/>
                </a:solidFill>
                <a:latin typeface="+mn-lt"/>
                <a:ea typeface="SOLIDWORKS GDT" panose="020B0603030804020204" pitchFamily="34" charset="0"/>
                <a:cs typeface="Adobe Arabic" panose="02040503050201020203" pitchFamily="18" charset="-78"/>
              </a:rPr>
            </a:br>
            <a:endParaRPr lang="ru-RU" sz="3200" b="1" kern="0" dirty="0">
              <a:solidFill>
                <a:schemeClr val="tx1"/>
              </a:solidFill>
              <a:latin typeface="+mn-lt"/>
              <a:ea typeface="SOLIDWORKS GDT" panose="020B0603030804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999" y="415770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Выполнил студент гр. 3631503/70302	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                    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                                                        Горбенко И.Д.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999" y="480123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Руководитель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,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 к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.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т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.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н                                                                                                                          </a:t>
            </a:r>
            <a:r>
              <a:rPr lang="ru-RU" b="1" dirty="0" err="1">
                <a:latin typeface="+mj-lt"/>
                <a:cs typeface="Arial" panose="020B0604020202020204" pitchFamily="34" charset="0"/>
              </a:rPr>
              <a:t>Шагниев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 О.Б.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51384" y="5444763"/>
            <a:ext cx="11089232" cy="13220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800" kern="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kern="0" dirty="0">
                <a:latin typeface="+mj-lt"/>
                <a:cs typeface="Arial" panose="020B0604020202020204" pitchFamily="34" charset="0"/>
              </a:rPr>
              <a:t>Санкт-Петербург</a:t>
            </a:r>
          </a:p>
          <a:p>
            <a:pPr marL="0" indent="0" algn="ctr">
              <a:buNone/>
            </a:pPr>
            <a:r>
              <a:rPr lang="ru-RU" sz="2000" kern="0" dirty="0">
                <a:latin typeface="+mj-lt"/>
                <a:cs typeface="Arial" panose="020B0604020202020204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0257C8-E452-488C-8981-975C7E897BB5}"/>
              </a:ext>
            </a:extLst>
          </p:cNvPr>
          <p:cNvSpPr txBox="1"/>
          <p:nvPr/>
        </p:nvSpPr>
        <p:spPr>
          <a:xfrm>
            <a:off x="2239652" y="710881"/>
            <a:ext cx="771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Моделирование колебательных процессов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CCB753-43E1-4051-9BE0-ECE6C16A32B3}"/>
              </a:ext>
            </a:extLst>
          </p:cNvPr>
          <p:cNvPicPr/>
          <p:nvPr/>
        </p:nvPicPr>
        <p:blipFill rotWithShape="1">
          <a:blip r:embed="rId2"/>
          <a:srcRect t="8909" b="2677"/>
          <a:stretch/>
        </p:blipFill>
        <p:spPr bwMode="auto">
          <a:xfrm>
            <a:off x="1072711" y="1779741"/>
            <a:ext cx="7024914" cy="2156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26D534-89CE-4F14-89E7-87DD0EBBE0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2712" y="4066073"/>
            <a:ext cx="7024913" cy="22781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494F3F-B6D4-40DB-BBF9-43A0AA2EB1CA}"/>
                  </a:ext>
                </a:extLst>
              </p:cNvPr>
              <p:cNvSpPr txBox="1"/>
              <p:nvPr/>
            </p:nvSpPr>
            <p:spPr>
              <a:xfrm>
                <a:off x="9080367" y="2142298"/>
                <a:ext cx="1743959" cy="1039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Схема блока расчета сил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ru-RU" sz="20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494F3F-B6D4-40DB-BBF9-43A0AA2EB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367" y="2142298"/>
                <a:ext cx="1743959" cy="1039836"/>
              </a:xfrm>
              <a:prstGeom prst="rect">
                <a:avLst/>
              </a:prstGeom>
              <a:blipFill>
                <a:blip r:embed="rId4"/>
                <a:stretch>
                  <a:fillRect t="-2924" r="-1049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95D09D-BF0D-4366-AD35-F52C9644C7AB}"/>
                  </a:ext>
                </a:extLst>
              </p:cNvPr>
              <p:cNvSpPr txBox="1"/>
              <p:nvPr/>
            </p:nvSpPr>
            <p:spPr>
              <a:xfrm>
                <a:off x="9080368" y="4420286"/>
                <a:ext cx="17439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Схема блока расчета сил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𝐹</m:t>
                        </m:r>
                      </m:e>
                      <m:sub>
                        <m:r>
                          <a:rPr lang="ru-RU" sz="2000" i="1"/>
                          <m:t>𝑧</m:t>
                        </m:r>
                      </m:sub>
                    </m:sSub>
                    <m:r>
                      <a:rPr lang="ru-RU" sz="2000" i="1"/>
                      <m:t>, 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𝑇</m:t>
                        </m:r>
                      </m:e>
                      <m:sub>
                        <m:r>
                          <a:rPr lang="ru-RU" sz="2000" i="1"/>
                          <m:t>𝜃</m:t>
                        </m:r>
                      </m:sub>
                    </m:sSub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95D09D-BF0D-4366-AD35-F52C9644C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368" y="4420286"/>
                <a:ext cx="1743959" cy="1015663"/>
              </a:xfrm>
              <a:prstGeom prst="rect">
                <a:avLst/>
              </a:prstGeom>
              <a:blipFill>
                <a:blip r:embed="rId5"/>
                <a:stretch>
                  <a:fillRect t="-2994" r="-1049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28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916547-C164-43C0-A3E4-F5107A259CCE}"/>
              </a:ext>
            </a:extLst>
          </p:cNvPr>
          <p:cNvSpPr txBox="1"/>
          <p:nvPr/>
        </p:nvSpPr>
        <p:spPr>
          <a:xfrm>
            <a:off x="2239652" y="710881"/>
            <a:ext cx="771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Моделирование колебательных процессов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A6BFF3-C6BE-41EC-8E35-D9858668F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970" y="1295656"/>
            <a:ext cx="4942150" cy="27435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864051-521E-4B72-A18F-48FAE1CC7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971" y="3911791"/>
            <a:ext cx="4942149" cy="27435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7B63BA-8C9A-4A5D-BB64-E3279C4E9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35" y="1295657"/>
            <a:ext cx="5105382" cy="27077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B348C7-EDAB-4D28-8C5C-458D6E6810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72"/>
          <a:stretch/>
        </p:blipFill>
        <p:spPr>
          <a:xfrm>
            <a:off x="438935" y="4039190"/>
            <a:ext cx="5105382" cy="2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A29E82-BA06-4C59-8EC4-3A05883942DE}"/>
              </a:ext>
            </a:extLst>
          </p:cNvPr>
          <p:cNvSpPr txBox="1"/>
          <p:nvPr/>
        </p:nvSpPr>
        <p:spPr>
          <a:xfrm>
            <a:off x="2239652" y="710881"/>
            <a:ext cx="771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Моделирование колебательных процессов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4D6E24-C20A-4029-B204-E0EE42378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65" y="1295656"/>
            <a:ext cx="4965638" cy="26095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36D6DC-EA55-4ED9-B69D-0FC9EB92A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435" y="3905250"/>
            <a:ext cx="4952568" cy="27493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4D377B-6B3F-4797-AE2B-523038E83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35" y="1424330"/>
            <a:ext cx="5301989" cy="25494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3C2AE5-492E-4754-B077-43D44AC6C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35" y="3975110"/>
            <a:ext cx="5301989" cy="26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4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A29E82-BA06-4C59-8EC4-3A05883942DE}"/>
              </a:ext>
            </a:extLst>
          </p:cNvPr>
          <p:cNvSpPr txBox="1"/>
          <p:nvPr/>
        </p:nvSpPr>
        <p:spPr>
          <a:xfrm>
            <a:off x="2239652" y="710881"/>
            <a:ext cx="771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Моделирование колебательных процессов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36D6DC-EA55-4ED9-B69D-0FC9EB92A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66" y="1295656"/>
            <a:ext cx="4820575" cy="26760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93ACEF-68FA-471C-8157-88A7F47F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28" y="1229206"/>
            <a:ext cx="5358549" cy="26760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944C67-180B-43E0-9143-23430F107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11" y="3905249"/>
            <a:ext cx="5332566" cy="27276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66D72A-EAE0-4930-88B1-AE7F18A7F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366" y="4044972"/>
            <a:ext cx="4846453" cy="26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6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4673D-3D25-422A-96C3-2E5ACAF576BE}"/>
              </a:ext>
            </a:extLst>
          </p:cNvPr>
          <p:cNvSpPr txBox="1"/>
          <p:nvPr/>
        </p:nvSpPr>
        <p:spPr>
          <a:xfrm>
            <a:off x="2239652" y="710881"/>
            <a:ext cx="771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Подавление нежелательных колебаний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ABB02-C120-4CDB-B3C4-28B3D87EF7F7}"/>
              </a:ext>
            </a:extLst>
          </p:cNvPr>
          <p:cNvSpPr txBox="1"/>
          <p:nvPr/>
        </p:nvSpPr>
        <p:spPr>
          <a:xfrm>
            <a:off x="1963815" y="2117479"/>
            <a:ext cx="8135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Для детекции нежелательных динамических процессов используется детектор на основе</a:t>
            </a:r>
            <a:r>
              <a:rPr lang="en-US" sz="2000" dirty="0"/>
              <a:t> </a:t>
            </a:r>
            <a:r>
              <a:rPr lang="ru-RU" sz="2000" dirty="0"/>
              <a:t>быстрого преобразования Фурье, использующего отрезки сигнала длиной 0.1 секунды обрабатывающий сигнал координат.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2F99D6-1467-4836-954E-350E298EF3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2"/>
          <a:stretch/>
        </p:blipFill>
        <p:spPr>
          <a:xfrm>
            <a:off x="2092853" y="3429000"/>
            <a:ext cx="8006294" cy="18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00BBD1-65E5-42C1-8596-0B0E5D065F62}"/>
              </a:ext>
            </a:extLst>
          </p:cNvPr>
          <p:cNvSpPr txBox="1"/>
          <p:nvPr/>
        </p:nvSpPr>
        <p:spPr>
          <a:xfrm>
            <a:off x="2239652" y="710881"/>
            <a:ext cx="771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Подавление нежелательных колебаний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1A3E4F-CE0A-4050-9172-9E22637DF4FF}"/>
              </a:ext>
            </a:extLst>
          </p:cNvPr>
          <p:cNvSpPr txBox="1"/>
          <p:nvPr/>
        </p:nvSpPr>
        <p:spPr>
          <a:xfrm>
            <a:off x="970961" y="2205872"/>
            <a:ext cx="403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Предлагается система управления скоростью вращения шпинделя, отрабатывающая следующий закон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FF67D-25FF-4E44-8F80-B6A0D41B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1" y="3429000"/>
            <a:ext cx="4152900" cy="1047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76B023-CF03-46C0-B7B4-805A7F2DBBFA}"/>
              </a:ext>
            </a:extLst>
          </p:cNvPr>
          <p:cNvSpPr txBox="1"/>
          <p:nvPr/>
        </p:nvSpPr>
        <p:spPr>
          <a:xfrm>
            <a:off x="1030075" y="4710139"/>
            <a:ext cx="403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где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0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</a:t>
            </a:r>
            <a:r>
              <a:rPr lang="ru-RU" sz="2000" dirty="0"/>
              <a:t> – значения, возвращаемые детектором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35EDC0-DCDC-41BF-804B-4167B096D9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69" y="1758535"/>
            <a:ext cx="6607830" cy="37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1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9DF744-BB05-4DB7-B332-FEF21FCB85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7" y="1327232"/>
            <a:ext cx="7605489" cy="2291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08105A-A39A-4329-A04A-C78719A1D732}"/>
              </a:ext>
            </a:extLst>
          </p:cNvPr>
          <p:cNvSpPr txBox="1"/>
          <p:nvPr/>
        </p:nvSpPr>
        <p:spPr>
          <a:xfrm>
            <a:off x="2239652" y="710881"/>
            <a:ext cx="771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Подавление нежелательных колебаний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DC35EF-C117-47AD-95D4-12C99D509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745" y="1287267"/>
            <a:ext cx="3196887" cy="24718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1DF716-84BA-40D9-BBD3-B9D19F574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3618947"/>
            <a:ext cx="5813196" cy="27738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F1DA04-C675-41BC-9C98-61D9E8717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9" y="3650523"/>
            <a:ext cx="5611577" cy="27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4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F28C65-2447-49F0-8D1A-59C523653DBA}"/>
              </a:ext>
            </a:extLst>
          </p:cNvPr>
          <p:cNvSpPr txBox="1"/>
          <p:nvPr/>
        </p:nvSpPr>
        <p:spPr>
          <a:xfrm>
            <a:off x="2239652" y="710881"/>
            <a:ext cx="771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Подавление нежелательных колебаний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3B95E-E6DF-416B-86B1-E2991F233BBD}"/>
              </a:ext>
            </a:extLst>
          </p:cNvPr>
          <p:cNvSpPr txBox="1"/>
          <p:nvPr/>
        </p:nvSpPr>
        <p:spPr>
          <a:xfrm>
            <a:off x="834124" y="1816719"/>
            <a:ext cx="5161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Предлагается система управления внешним силовым воздействием со стороны носителя по координате </a:t>
            </a:r>
            <a:r>
              <a:rPr lang="en-US" sz="2000" dirty="0"/>
              <a:t>Z.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9FB605-4D6B-4A26-8EA0-2C8D8F6AA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3053695"/>
            <a:ext cx="5362575" cy="148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DABF31-D789-4429-8320-F90061F18F19}"/>
              </a:ext>
            </a:extLst>
          </p:cNvPr>
          <p:cNvSpPr txBox="1"/>
          <p:nvPr/>
        </p:nvSpPr>
        <p:spPr>
          <a:xfrm>
            <a:off x="834123" y="4760907"/>
            <a:ext cx="516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где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0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</a:t>
            </a:r>
            <a:r>
              <a:rPr lang="ru-RU" sz="2000" dirty="0"/>
              <a:t> – значения, возвращаемые детектором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7BA940-E0EB-452C-8EA3-C6E4404C38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98" y="1677971"/>
            <a:ext cx="6023756" cy="36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F28C65-2447-49F0-8D1A-59C523653DBA}"/>
              </a:ext>
            </a:extLst>
          </p:cNvPr>
          <p:cNvSpPr txBox="1"/>
          <p:nvPr/>
        </p:nvSpPr>
        <p:spPr>
          <a:xfrm>
            <a:off x="2239652" y="710881"/>
            <a:ext cx="771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Подавление нежелательных колебаний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929466-A3CC-4162-84BA-5F32B221DE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64" y="1226663"/>
            <a:ext cx="9126272" cy="17899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6696DA-DFF9-43A5-86E8-ED4B8D838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98" y="3016577"/>
            <a:ext cx="5258102" cy="3133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109A04-0E51-4597-A78C-B0F0CFFFC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320" y="3016577"/>
            <a:ext cx="5401034" cy="32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5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3EDD2B-EE56-41CF-B4E4-13E8A7E8397D}"/>
              </a:ext>
            </a:extLst>
          </p:cNvPr>
          <p:cNvSpPr txBox="1"/>
          <p:nvPr/>
        </p:nvSpPr>
        <p:spPr>
          <a:xfrm>
            <a:off x="3216110" y="801278"/>
            <a:ext cx="575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Задачи работы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A49F3-746C-4132-A87E-2E5315372EF5}"/>
              </a:ext>
            </a:extLst>
          </p:cNvPr>
          <p:cNvSpPr txBox="1"/>
          <p:nvPr/>
        </p:nvSpPr>
        <p:spPr>
          <a:xfrm>
            <a:off x="1425017" y="1993730"/>
            <a:ext cx="9670331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Получить модель, описывающую процесс сверления.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Исследовать устойчивость полученной модели.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Провести моделирование колебательных процессов, происходящих в модели.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Разработать алгоритмы подавления нежелательных динамических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194517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828A6-54F8-4F40-88E4-9BB4D8A06C00}"/>
              </a:ext>
            </a:extLst>
          </p:cNvPr>
          <p:cNvSpPr txBox="1"/>
          <p:nvPr/>
        </p:nvSpPr>
        <p:spPr>
          <a:xfrm>
            <a:off x="3522481" y="845888"/>
            <a:ext cx="514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Гипотеза резания по следу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0522EC-370F-4153-89FC-B1BB0713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208" y="1430663"/>
            <a:ext cx="4312615" cy="47459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67173D-02C6-41B7-9712-0925A2C9B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9"/>
          <a:stretch/>
        </p:blipFill>
        <p:spPr>
          <a:xfrm>
            <a:off x="1093370" y="2862753"/>
            <a:ext cx="4613710" cy="1117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C6DEF1-04A5-4664-834E-AC238FA83904}"/>
              </a:ext>
            </a:extLst>
          </p:cNvPr>
          <p:cNvSpPr txBox="1"/>
          <p:nvPr/>
        </p:nvSpPr>
        <p:spPr>
          <a:xfrm>
            <a:off x="1093371" y="2164542"/>
            <a:ext cx="4732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Автоколебания, возникающие по данному механизму описываются следующим образом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94837-24B3-4BF7-846D-3EB9A4C15290}"/>
              </a:ext>
            </a:extLst>
          </p:cNvPr>
          <p:cNvSpPr txBox="1"/>
          <p:nvPr/>
        </p:nvSpPr>
        <p:spPr>
          <a:xfrm>
            <a:off x="1093370" y="3914084"/>
            <a:ext cx="4732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где толщину снимаемой стружки предлагается записывать в виде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41D0E8-ED9D-4149-A6F7-61BB5F896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53" y="4567661"/>
            <a:ext cx="4550727" cy="9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D1E51E-4B10-43F7-9A8E-4E79533AE20E}"/>
              </a:ext>
            </a:extLst>
          </p:cNvPr>
          <p:cNvSpPr txBox="1"/>
          <p:nvPr/>
        </p:nvSpPr>
        <p:spPr>
          <a:xfrm>
            <a:off x="3390507" y="650450"/>
            <a:ext cx="541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Модель динамики сверления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A2888F-7BB9-45CF-BA11-05B579C606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51" y="1838227"/>
            <a:ext cx="4687282" cy="377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1C2663-4785-4F7B-A8F2-AA53F7C02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256" y="3045250"/>
            <a:ext cx="3238500" cy="3162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12578-9B6E-4041-92D1-D4C2A96A5DA9}"/>
                  </a:ext>
                </a:extLst>
              </p:cNvPr>
              <p:cNvSpPr txBox="1"/>
              <p:nvPr/>
            </p:nvSpPr>
            <p:spPr>
              <a:xfrm>
                <a:off x="1158171" y="1517401"/>
                <a:ext cx="446467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/>
                  <a:t>В настоящей работе использовалась упрощенная модель, предложенная </a:t>
                </a:r>
                <a:r>
                  <a:rPr lang="en-US" sz="2000" dirty="0" err="1"/>
                  <a:t>Y.Altintas</a:t>
                </a:r>
                <a:r>
                  <a:rPr lang="en-US" sz="2000" dirty="0"/>
                  <a:t>. </a:t>
                </a:r>
                <a:r>
                  <a:rPr lang="ru-RU" sz="2000" dirty="0"/>
                  <a:t>Упрощение заключается в рассмотрении системы без перекрестного влияния </a:t>
                </a:r>
                <a:r>
                  <a:rPr lang="en-US" sz="2000" dirty="0"/>
                  <a:t>Z </a:t>
                </a:r>
                <a:r>
                  <a:rPr lang="ru-RU" sz="2000" dirty="0"/>
                  <a:t>и </a:t>
                </a:r>
                <a14:m>
                  <m:oMath xmlns:m="http://schemas.openxmlformats.org/officeDocument/2006/math">
                    <m:r>
                      <a:rPr lang="ru-RU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12578-9B6E-4041-92D1-D4C2A96A5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171" y="1517401"/>
                <a:ext cx="4464671" cy="1631216"/>
              </a:xfrm>
              <a:prstGeom prst="rect">
                <a:avLst/>
              </a:prstGeom>
              <a:blipFill>
                <a:blip r:embed="rId4"/>
                <a:stretch>
                  <a:fillRect l="-1503" t="-2239" r="-1366" b="-5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66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63C4FC-D557-49AC-A7C1-31B98E92BE11}"/>
              </a:ext>
            </a:extLst>
          </p:cNvPr>
          <p:cNvSpPr txBox="1"/>
          <p:nvPr/>
        </p:nvSpPr>
        <p:spPr>
          <a:xfrm>
            <a:off x="3390507" y="650450"/>
            <a:ext cx="541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Модель динамики сверления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806F1-525E-46A6-82E1-1ABA65E715EB}"/>
              </a:ext>
            </a:extLst>
          </p:cNvPr>
          <p:cNvSpPr txBox="1"/>
          <p:nvPr/>
        </p:nvSpPr>
        <p:spPr>
          <a:xfrm>
            <a:off x="1093780" y="1953823"/>
            <a:ext cx="446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Силы, входящие в правые части уравнений, описываются в виде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D382D-36B1-4556-9D8B-89FB2CAA3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10" y="3261093"/>
            <a:ext cx="2784162" cy="502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263A9D-0D63-4D1E-8557-0D224BFEB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149" y="2731098"/>
            <a:ext cx="1104900" cy="2571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63B51C-ED06-4A7D-807A-8E046EEF57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94" t="19287"/>
          <a:stretch/>
        </p:blipFill>
        <p:spPr>
          <a:xfrm>
            <a:off x="8054616" y="2711510"/>
            <a:ext cx="286192" cy="2767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A3E98C-2687-46C3-9C97-CA23FF5EB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138" y="1237259"/>
            <a:ext cx="352425" cy="2492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356007-F486-4266-8F40-09818B59F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575" y="1468251"/>
            <a:ext cx="1314450" cy="10953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FD58F5-2D54-4E2E-92B7-8D5C7C1254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2185" y="2563626"/>
            <a:ext cx="1314450" cy="10953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B451AC4-4DF7-4CFE-8337-CCCA13F30F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594"/>
          <a:stretch/>
        </p:blipFill>
        <p:spPr>
          <a:xfrm>
            <a:off x="9175299" y="3278786"/>
            <a:ext cx="990600" cy="3296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669CD04-0F0F-46F9-BE19-505312446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487965" y="1296801"/>
            <a:ext cx="352425" cy="24926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D2B433C-A501-4ED4-8CD7-1F3ECB7819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94" t="19287"/>
          <a:stretch/>
        </p:blipFill>
        <p:spPr>
          <a:xfrm>
            <a:off x="8763051" y="2721303"/>
            <a:ext cx="286192" cy="2767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BA98537-926F-4303-9EDD-990409716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94" t="19287"/>
          <a:stretch/>
        </p:blipFill>
        <p:spPr>
          <a:xfrm>
            <a:off x="8758504" y="3278786"/>
            <a:ext cx="286192" cy="27676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D12B428-C6AA-4A1B-AC23-B3F4277A52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94" t="19287"/>
          <a:stretch/>
        </p:blipFill>
        <p:spPr>
          <a:xfrm>
            <a:off x="8054616" y="3278786"/>
            <a:ext cx="286192" cy="2767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8462A99-9163-4B34-9CD0-49BD1E07A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94" t="19287"/>
          <a:stretch/>
        </p:blipFill>
        <p:spPr>
          <a:xfrm>
            <a:off x="9493207" y="1622907"/>
            <a:ext cx="286192" cy="27676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1A3481-F556-41C0-9556-CCF7B73BEC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94" t="19287"/>
          <a:stretch/>
        </p:blipFill>
        <p:spPr>
          <a:xfrm>
            <a:off x="10681330" y="1622907"/>
            <a:ext cx="286192" cy="2767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FBCC6E5-E027-49BD-83A5-81EA175F57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94" t="19287"/>
          <a:stretch/>
        </p:blipFill>
        <p:spPr>
          <a:xfrm>
            <a:off x="10681330" y="2190183"/>
            <a:ext cx="286192" cy="2767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8E680D8-52F1-4A09-A036-F6F03A2A3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94" t="19287"/>
          <a:stretch/>
        </p:blipFill>
        <p:spPr>
          <a:xfrm>
            <a:off x="9493207" y="2190183"/>
            <a:ext cx="286192" cy="27676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7825945-3120-4C13-9BE3-7240A8A631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511" y="2252633"/>
            <a:ext cx="466725" cy="42862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FF66AF-ACF0-4A6D-AAFD-06EFE0527E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2716" y="2252632"/>
            <a:ext cx="400050" cy="42862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B734D40-C642-404B-A4E2-5CA8A8B124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4110" y="4023371"/>
            <a:ext cx="1528787" cy="195749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3C7DAD9-3BF7-4CA3-80DB-61573558EF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2186" y="4809163"/>
            <a:ext cx="638175" cy="5619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8A75FDB-FB61-46BF-8AD0-C563865E57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2716" y="4809163"/>
            <a:ext cx="400050" cy="4286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E5BF4B-DE45-4355-A279-FEE0B6506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316" y="3688364"/>
            <a:ext cx="352425" cy="249262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FF8DAFB-C69E-4526-A706-3E0A69E10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670266" y="3755805"/>
            <a:ext cx="352425" cy="2492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5DAE2F-AA4C-406D-A17C-896336174A71}"/>
                  </a:ext>
                </a:extLst>
              </p:cNvPr>
              <p:cNvSpPr txBox="1"/>
              <p:nvPr/>
            </p:nvSpPr>
            <p:spPr>
              <a:xfrm>
                <a:off x="1028979" y="4350506"/>
                <a:ext cx="473225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/>
                  <a:t>где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– матрица постоянных коэффициентов,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– </a:t>
                </a:r>
                <a:r>
                  <a:rPr lang="ru-RU" sz="2000" dirty="0"/>
                  <a:t>смещение режущей кромки за период резания,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- </a:t>
                </a:r>
                <a:r>
                  <a:rPr lang="ru-RU" sz="2000" dirty="0"/>
                  <a:t>коэффициенты резания, </a:t>
                </a:r>
                <a:r>
                  <a:rPr lang="en-US" sz="2000" dirty="0"/>
                  <a:t>b</a:t>
                </a:r>
                <a:r>
                  <a:rPr lang="ru-RU" sz="2000" dirty="0"/>
                  <a:t> – глубина резания, </a:t>
                </a:r>
                <a:r>
                  <a:rPr lang="el-GR" sz="2000" dirty="0"/>
                  <a:t>α</a:t>
                </a:r>
                <a:r>
                  <a:rPr lang="ru-RU" sz="2000" dirty="0"/>
                  <a:t> – угол раствора угла инструмента, </a:t>
                </a:r>
                <a:r>
                  <a:rPr lang="en-US" sz="2000" dirty="0"/>
                  <a:t>S</a:t>
                </a:r>
                <a:r>
                  <a:rPr lang="ru-RU" sz="2000" dirty="0"/>
                  <a:t> – подача инструмента.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5DAE2F-AA4C-406D-A17C-896336174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79" y="4350506"/>
                <a:ext cx="4732257" cy="1938992"/>
              </a:xfrm>
              <a:prstGeom prst="rect">
                <a:avLst/>
              </a:prstGeom>
              <a:blipFill>
                <a:blip r:embed="rId13"/>
                <a:stretch>
                  <a:fillRect l="-1418" t="-1887" r="-1289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76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668C3-E132-4167-9742-A0083C521EDD}"/>
              </a:ext>
            </a:extLst>
          </p:cNvPr>
          <p:cNvSpPr txBox="1"/>
          <p:nvPr/>
        </p:nvSpPr>
        <p:spPr>
          <a:xfrm>
            <a:off x="3390507" y="650450"/>
            <a:ext cx="541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Исследование устойчивости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757E0A-6C12-4276-B92E-4220153BCED7}"/>
                  </a:ext>
                </a:extLst>
              </p:cNvPr>
              <p:cNvSpPr txBox="1"/>
              <p:nvPr/>
            </p:nvSpPr>
            <p:spPr>
              <a:xfrm>
                <a:off x="871978" y="1461402"/>
                <a:ext cx="1063814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Используемый в настоящей работе метод построения лепестковой диаграммы предполагает переход в пространство частот с последующим анализом разрешимости уравнений движения относительно сил.</a:t>
                </a:r>
                <a:r>
                  <a:rPr lang="ru-RU" sz="2000" dirty="0">
                    <a:latin typeface="Times New Roman" panose="02020603050405020304" pitchFamily="18" charset="0"/>
                  </a:rPr>
                  <a:t> Построение диаграммы производится независимо для пар координат </a:t>
                </a:r>
                <a:r>
                  <a:rPr lang="en-US" sz="2000" dirty="0">
                    <a:latin typeface="Times New Roman" panose="02020603050405020304" pitchFamily="18" charset="0"/>
                  </a:rPr>
                  <a:t>X-Y </a:t>
                </a:r>
                <a:r>
                  <a:rPr lang="ru-RU" sz="2000" dirty="0">
                    <a:latin typeface="Times New Roman" panose="02020603050405020304" pitchFamily="18" charset="0"/>
                  </a:rPr>
                  <a:t>и </a:t>
                </a:r>
                <a:r>
                  <a:rPr lang="en-US" sz="2000" dirty="0">
                    <a:latin typeface="Times New Roman" panose="02020603050405020304" pitchFamily="18" charset="0"/>
                  </a:rPr>
                  <a:t>Z-</a:t>
                </a:r>
                <a14:m>
                  <m:oMath xmlns:m="http://schemas.openxmlformats.org/officeDocument/2006/math">
                    <m:r>
                      <a:rPr lang="ru-RU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757E0A-6C12-4276-B92E-4220153BC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78" y="1461402"/>
                <a:ext cx="10638149" cy="1323439"/>
              </a:xfrm>
              <a:prstGeom prst="rect">
                <a:avLst/>
              </a:prstGeom>
              <a:blipFill>
                <a:blip r:embed="rId2"/>
                <a:stretch>
                  <a:fillRect l="-573" t="-2765" r="-630" b="-7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6BBE33-6AB2-4F37-BDC0-480CD653CDF8}"/>
                  </a:ext>
                </a:extLst>
              </p:cNvPr>
              <p:cNvSpPr txBox="1"/>
              <p:nvPr/>
            </p:nvSpPr>
            <p:spPr>
              <a:xfrm>
                <a:off x="871977" y="3345583"/>
                <a:ext cx="1063814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ea typeface="Times New Roman" panose="02020603050405020304" pitchFamily="18" charset="0"/>
                  </a:rPr>
                  <a:t>г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</a:rPr>
                  <a:t> -</a:t>
                </a:r>
                <a:r>
                  <a:rPr 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</a:rPr>
                  <a:t>подматрица матрицы коэффициентов,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i="1"/>
                        </m:ctrlPr>
                      </m:dPr>
                      <m:e>
                        <m:r>
                          <a:rPr lang="ru-RU" sz="2000" i="1"/>
                          <m:t>𝛷</m:t>
                        </m:r>
                        <m:d>
                          <m:dPr>
                            <m:ctrlPr>
                              <a:rPr lang="ru-RU" sz="2000" i="1"/>
                            </m:ctrlPr>
                          </m:dPr>
                          <m:e>
                            <m:r>
                              <a:rPr lang="en-US" sz="2000" i="1"/>
                              <m:t>𝑖</m:t>
                            </m:r>
                            <m:sSub>
                              <m:sSubPr>
                                <m:ctrlPr>
                                  <a:rPr lang="ru-RU" sz="2000" i="1"/>
                                </m:ctrlPr>
                              </m:sSubPr>
                              <m:e>
                                <m:r>
                                  <a:rPr lang="ru-RU" sz="2000" i="1"/>
                                  <m:t>𝜔</m:t>
                                </m:r>
                              </m:e>
                              <m:sub>
                                <m:r>
                                  <a:rPr lang="en-US" sz="2000" i="1"/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</a:rPr>
                  <a:t> - матрица передаточных функций от сил к координатам. Данное уравнения имеет нетривиальные решения при </a:t>
                </a:r>
                <a:endParaRPr lang="ru-RU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6BBE33-6AB2-4F37-BDC0-480CD653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77" y="3345583"/>
                <a:ext cx="10638149" cy="707886"/>
              </a:xfrm>
              <a:prstGeom prst="rect">
                <a:avLst/>
              </a:prstGeom>
              <a:blipFill>
                <a:blip r:embed="rId3"/>
                <a:stretch>
                  <a:fillRect l="-573" t="-5172" r="-63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057F69-BDCE-461C-AE91-C8DE522D7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9" y="2730030"/>
            <a:ext cx="3619500" cy="5619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24D398-3B2D-4C64-BC3C-4CB35695D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588" y="4212748"/>
            <a:ext cx="5114925" cy="533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72E8AF-4D11-43E5-A009-8715F11A4B43}"/>
                  </a:ext>
                </a:extLst>
              </p:cNvPr>
              <p:cNvSpPr txBox="1"/>
              <p:nvPr/>
            </p:nvSpPr>
            <p:spPr>
              <a:xfrm>
                <a:off x="977243" y="4905427"/>
                <a:ext cx="10638149" cy="785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ea typeface="Times New Roman" panose="02020603050405020304" pitchFamily="18" charset="0"/>
                  </a:rPr>
                  <a:t>Получили характеристическое уравнение с собственными значениями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кр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000" dirty="0"/>
                  <a:t>Найдя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ru-RU" sz="2000" dirty="0"/>
                  <a:t> можем получить зависимость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кр</m:t>
                        </m:r>
                      </m:sub>
                    </m:sSub>
                  </m:oMath>
                </a14:m>
                <a:r>
                  <a:rPr lang="ru-RU" sz="2000" dirty="0"/>
                  <a:t> от </a:t>
                </a:r>
                <a:r>
                  <a:rPr lang="en-US" sz="2000" dirty="0"/>
                  <a:t>n – </a:t>
                </a:r>
                <a:r>
                  <a:rPr lang="ru-RU" sz="2000" dirty="0"/>
                  <a:t>скорости вращения шпинделя.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72E8AF-4D11-43E5-A009-8715F11A4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43" y="4905427"/>
                <a:ext cx="10638149" cy="785023"/>
              </a:xfrm>
              <a:prstGeom prst="rect">
                <a:avLst/>
              </a:prstGeom>
              <a:blipFill>
                <a:blip r:embed="rId6"/>
                <a:stretch>
                  <a:fillRect l="-573" t="-2344" b="-10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40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717D8F-EE68-4451-A2DE-BF91A0D37ECD}"/>
              </a:ext>
            </a:extLst>
          </p:cNvPr>
          <p:cNvSpPr txBox="1"/>
          <p:nvPr/>
        </p:nvSpPr>
        <p:spPr>
          <a:xfrm>
            <a:off x="2886174" y="615228"/>
            <a:ext cx="6419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Исследование устойчивости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461AF-36E0-408B-8CAC-EE4B61A12966}"/>
              </a:ext>
            </a:extLst>
          </p:cNvPr>
          <p:cNvSpPr txBox="1"/>
          <p:nvPr/>
        </p:nvSpPr>
        <p:spPr>
          <a:xfrm>
            <a:off x="9822046" y="2828835"/>
            <a:ext cx="1969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Лепестковая диаграмма устойчивости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EAB296-9CEB-4CB0-87F2-8EBC31567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6" y="1200003"/>
            <a:ext cx="9329790" cy="50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EBE294-FBEB-4B64-AA31-A11442D23C21}"/>
              </a:ext>
            </a:extLst>
          </p:cNvPr>
          <p:cNvSpPr txBox="1"/>
          <p:nvPr/>
        </p:nvSpPr>
        <p:spPr>
          <a:xfrm>
            <a:off x="2239652" y="710881"/>
            <a:ext cx="771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Моделирование колебательных процессов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8DFB10-33D7-43B8-8295-A4192DBBF5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24235" y="1564849"/>
            <a:ext cx="8143529" cy="4582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FCE7B1-068E-4924-81E7-5FEF0E450978}"/>
              </a:ext>
            </a:extLst>
          </p:cNvPr>
          <p:cNvSpPr txBox="1"/>
          <p:nvPr/>
        </p:nvSpPr>
        <p:spPr>
          <a:xfrm>
            <a:off x="3974968" y="6147119"/>
            <a:ext cx="424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модели в </a:t>
            </a:r>
            <a:r>
              <a:rPr lang="en-US" dirty="0"/>
              <a:t>Simulink.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65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655B86-D5AF-4ACD-BB82-95108C919474}"/>
              </a:ext>
            </a:extLst>
          </p:cNvPr>
          <p:cNvSpPr txBox="1"/>
          <p:nvPr/>
        </p:nvSpPr>
        <p:spPr>
          <a:xfrm>
            <a:off x="2239652" y="710881"/>
            <a:ext cx="771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Моделирование колебательных процессов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2C42C0-4C11-4795-9817-570F7802B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7169" y="2516957"/>
            <a:ext cx="4696683" cy="23702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7F1040-9DE2-4C2A-8132-C114F393DB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7740" y="1835876"/>
            <a:ext cx="5797091" cy="3186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4A505-5DEC-41D5-ACFC-A3E4B136C0BB}"/>
              </a:ext>
            </a:extLst>
          </p:cNvPr>
          <p:cNvSpPr txBox="1"/>
          <p:nvPr/>
        </p:nvSpPr>
        <p:spPr>
          <a:xfrm>
            <a:off x="894479" y="5269584"/>
            <a:ext cx="424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Фрагмент блока О.У.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1AE94-3351-4C46-ABF0-FD5071D8C844}"/>
              </a:ext>
            </a:extLst>
          </p:cNvPr>
          <p:cNvSpPr txBox="1"/>
          <p:nvPr/>
        </p:nvSpPr>
        <p:spPr>
          <a:xfrm>
            <a:off x="7055459" y="5269584"/>
            <a:ext cx="424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блока задержки.</a:t>
            </a:r>
          </a:p>
        </p:txBody>
      </p:sp>
    </p:spTree>
    <p:extLst>
      <p:ext uri="{BB962C8B-B14F-4D97-AF65-F5344CB8AC3E}">
        <p14:creationId xmlns:p14="http://schemas.microsoft.com/office/powerpoint/2010/main" val="801800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87A9EB22-96EF-4B38-99C6-3D176FC0B26A}" vid="{88289A17-620E-4ECA-B1CD-78ABC00E25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958</TotalTime>
  <Words>390</Words>
  <Application>Microsoft Office PowerPoint</Application>
  <PresentationFormat>Широкоэкранный</PresentationFormat>
  <Paragraphs>50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Горбенко</dc:creator>
  <cp:lastModifiedBy>Игорь Горбенко</cp:lastModifiedBy>
  <cp:revision>35</cp:revision>
  <dcterms:created xsi:type="dcterms:W3CDTF">2021-06-27T14:30:29Z</dcterms:created>
  <dcterms:modified xsi:type="dcterms:W3CDTF">2021-06-28T06:28:58Z</dcterms:modified>
</cp:coreProperties>
</file>