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61" r:id="rId2"/>
    <p:sldId id="260" r:id="rId3"/>
    <p:sldId id="263" r:id="rId4"/>
    <p:sldId id="262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70" r:id="rId13"/>
    <p:sldId id="265" r:id="rId14"/>
    <p:sldId id="269" r:id="rId15"/>
    <p:sldId id="284" r:id="rId16"/>
    <p:sldId id="268" r:id="rId17"/>
    <p:sldId id="271" r:id="rId18"/>
    <p:sldId id="287" r:id="rId19"/>
    <p:sldId id="273" r:id="rId20"/>
    <p:sldId id="286" r:id="rId21"/>
    <p:sldId id="285" r:id="rId22"/>
    <p:sldId id="290" r:id="rId23"/>
    <p:sldId id="289" r:id="rId24"/>
    <p:sldId id="259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кин Максим Алексеевич" initials="ГМА" lastIdx="1" clrIdx="0">
    <p:extLst>
      <p:ext uri="{19B8F6BF-5375-455C-9EA6-DF929625EA0E}">
        <p15:presenceInfo xmlns:p15="http://schemas.microsoft.com/office/powerpoint/2012/main" userId="S::gorkin.ma@edu.spbstu.ru::fa529465-e29b-4892-ab72-d65edb907e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0400" autoAdjust="0"/>
  </p:normalViewPr>
  <p:slideViewPr>
    <p:cSldViewPr>
      <p:cViewPr varScale="1">
        <p:scale>
          <a:sx n="115" d="100"/>
          <a:sy n="115" d="100"/>
        </p:scale>
        <p:origin x="72" y="156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45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7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3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73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31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16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26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60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5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0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87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8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29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97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5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9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4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2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2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31E163-BDE8-4E91-A004-F45A43AAF8F7}"/>
              </a:ext>
            </a:extLst>
          </p:cNvPr>
          <p:cNvSpPr txBox="1"/>
          <p:nvPr/>
        </p:nvSpPr>
        <p:spPr>
          <a:xfrm>
            <a:off x="263352" y="5949280"/>
            <a:ext cx="116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</a:t>
            </a:r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9D47B-525D-4205-9361-0F8C5BE27B4C}"/>
              </a:ext>
            </a:extLst>
          </p:cNvPr>
          <p:cNvSpPr txBox="1"/>
          <p:nvPr/>
        </p:nvSpPr>
        <p:spPr>
          <a:xfrm>
            <a:off x="1524000" y="105273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Численное моделирование задач прочности композиционных материалов при помощи метода конечных элементов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B831D-E3B5-4974-B1D5-ABF5F98D0639}"/>
              </a:ext>
            </a:extLst>
          </p:cNvPr>
          <p:cNvSpPr txBox="1"/>
          <p:nvPr/>
        </p:nvSpPr>
        <p:spPr>
          <a:xfrm>
            <a:off x="911424" y="3189515"/>
            <a:ext cx="56166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Выполнил 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 гр. 3631503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/70301</a:t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руководитель 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Ассистент ВШМиПУ к.ф.-м.н.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Консультант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 АО «Концерн «ЦНИИ «Электроприбор»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1D6A5-C1B9-45C7-8771-8B241C95A084}"/>
              </a:ext>
            </a:extLst>
          </p:cNvPr>
          <p:cNvSpPr txBox="1"/>
          <p:nvPr/>
        </p:nvSpPr>
        <p:spPr>
          <a:xfrm>
            <a:off x="7968208" y="3189714"/>
            <a:ext cx="3168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М.А. Горкин</a:t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А.В. Лукин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А.А. Папировский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4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1F57-29E4-47A3-A3B4-61DEE8B2D79F}"/>
              </a:ext>
            </a:extLst>
          </p:cNvPr>
          <p:cNvSpPr txBox="1"/>
          <p:nvPr/>
        </p:nvSpPr>
        <p:spPr>
          <a:xfrm>
            <a:off x="263352" y="630509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5 – сдвиг в параллельной волокну плоскости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C2D21-98FC-4AA3-A73A-2509467DADEC}"/>
              </a:ext>
            </a:extLst>
          </p:cNvPr>
          <p:cNvSpPr txBox="1"/>
          <p:nvPr/>
        </p:nvSpPr>
        <p:spPr>
          <a:xfrm>
            <a:off x="263352" y="972038"/>
            <a:ext cx="31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задачи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18361-AE7A-44E7-8967-66526EB2A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88" y="1650861"/>
            <a:ext cx="5572716" cy="422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/>
              <p:nvPr/>
            </p:nvSpPr>
            <p:spPr>
              <a:xfrm>
                <a:off x="7896200" y="969063"/>
                <a:ext cx="4032448" cy="39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касательных напряжений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969063"/>
                <a:ext cx="4032448" cy="394723"/>
              </a:xfrm>
              <a:prstGeom prst="rect">
                <a:avLst/>
              </a:prstGeom>
              <a:blipFill>
                <a:blip r:embed="rId4"/>
                <a:stretch>
                  <a:fillRect l="-75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/>
              <p:nvPr/>
            </p:nvSpPr>
            <p:spPr>
              <a:xfrm>
                <a:off x="7896200" y="3573016"/>
                <a:ext cx="4032448" cy="39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сдвиговых деформаций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3573016"/>
                <a:ext cx="4032448" cy="394723"/>
              </a:xfrm>
              <a:prstGeom prst="rect">
                <a:avLst/>
              </a:prstGeom>
              <a:blipFill>
                <a:blip r:embed="rId5"/>
                <a:stretch>
                  <a:fillRect l="-75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DE85726-39C7-46A4-AADA-0672EE751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2591" y="1384631"/>
            <a:ext cx="3001831" cy="2188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61091-2429-4C54-B868-F4BEF2169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796" y="3915312"/>
            <a:ext cx="3039247" cy="2219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9FBFC8-7883-4DD1-A3AD-01DF641A7563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4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1F57-29E4-47A3-A3B4-61DEE8B2D79F}"/>
              </a:ext>
            </a:extLst>
          </p:cNvPr>
          <p:cNvSpPr txBox="1"/>
          <p:nvPr/>
        </p:nvSpPr>
        <p:spPr>
          <a:xfrm>
            <a:off x="263352" y="630509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сдвиг в параллельной волокну плоскости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C2D21-98FC-4AA3-A73A-2509467DADEC}"/>
              </a:ext>
            </a:extLst>
          </p:cNvPr>
          <p:cNvSpPr txBox="1"/>
          <p:nvPr/>
        </p:nvSpPr>
        <p:spPr>
          <a:xfrm>
            <a:off x="263352" y="972038"/>
            <a:ext cx="31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задачи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18361-AE7A-44E7-8967-66526EB2A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963" y="1573796"/>
            <a:ext cx="5628201" cy="422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/>
              <p:nvPr/>
            </p:nvSpPr>
            <p:spPr>
              <a:xfrm>
                <a:off x="7896200" y="969063"/>
                <a:ext cx="4032448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касательных напряжений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969063"/>
                <a:ext cx="4032448" cy="362984"/>
              </a:xfrm>
              <a:prstGeom prst="rect">
                <a:avLst/>
              </a:prstGeom>
              <a:blipFill>
                <a:blip r:embed="rId4"/>
                <a:stretch>
                  <a:fillRect l="-755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/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сдвиговых деформаций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blipFill>
                <a:blip r:embed="rId5"/>
                <a:stretch>
                  <a:fillRect l="-75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DE85726-39C7-46A4-AADA-0672EE751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4009" y="1384631"/>
            <a:ext cx="2858995" cy="2188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61091-2429-4C54-B868-F4BEF2169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483" y="3915312"/>
            <a:ext cx="2931872" cy="2219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3F2D44-2742-49C3-82AD-A2CFFBF19DAD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8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416F6-58CE-406B-8F79-9DEC9552644E}"/>
              </a:ext>
            </a:extLst>
          </p:cNvPr>
          <p:cNvSpPr txBox="1"/>
          <p:nvPr/>
        </p:nvSpPr>
        <p:spPr>
          <a:xfrm>
            <a:off x="263352" y="1059701"/>
            <a:ext cx="1166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Эффективные механические свойства гомогенизированной среды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CB55A-1C1D-4943-9AFD-4994C1726B3A}"/>
              </a:ext>
            </a:extLst>
          </p:cNvPr>
          <p:cNvSpPr txBox="1"/>
          <p:nvPr/>
        </p:nvSpPr>
        <p:spPr>
          <a:xfrm>
            <a:off x="263352" y="642174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гомогенизации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0775FF52-7057-4C1E-8CF6-BE268B07B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65229"/>
                  </p:ext>
                </p:extLst>
              </p:nvPr>
            </p:nvGraphicFramePr>
            <p:xfrm>
              <a:off x="3386667" y="1772816"/>
              <a:ext cx="541866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1667358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894054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МПа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55886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89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ru-RU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МПа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56002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4611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ru-RU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МПа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222745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5453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145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3235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ru-RU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𝟐𝟑</m:t>
                                    </m:r>
                                  </m:sub>
                                  <m:sup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057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2379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𝝂</m:t>
                                    </m:r>
                                  </m:e>
                                  <m:sub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ru-RU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en-US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96139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ru-RU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МПа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9906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944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ru-RU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𝟐𝟑</m:t>
                                  </m:r>
                                </m:sub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МПа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16404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984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lang="ru-RU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1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МПа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16389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74433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0775FF52-7057-4C1E-8CF6-BE268B07B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65229"/>
                  </p:ext>
                </p:extLst>
              </p:nvPr>
            </p:nvGraphicFramePr>
            <p:xfrm>
              <a:off x="3386667" y="1772816"/>
              <a:ext cx="5418666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16673580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89405418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6557" r="-100449" b="-8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55886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89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106557" r="-100449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56002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64611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206557" r="-100449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222745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54535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306557" r="-100449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145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3235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406557" r="-10044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057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23798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506557" r="-10044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228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96139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606557" r="-10044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9906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49444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706557" r="-10044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16404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8984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25" t="-806557" r="-10044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450215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16389</a:t>
                          </a: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74433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EAA4477-758D-4A0B-97DA-2F870B585E2B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6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Натурный эксперимент 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F9E9D-20B0-4B88-A433-599BB58F0C9D}"/>
              </a:ext>
            </a:extLst>
          </p:cNvPr>
          <p:cNvSpPr txBox="1"/>
          <p:nvPr/>
        </p:nvSpPr>
        <p:spPr>
          <a:xfrm>
            <a:off x="263352" y="548680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натурного эксперимента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EBEAD6-457F-457A-ACEB-3556C416857B}"/>
                  </a:ext>
                </a:extLst>
              </p:cNvPr>
              <p:cNvSpPr txBox="1"/>
              <p:nvPr/>
            </p:nvSpPr>
            <p:spPr>
              <a:xfrm>
                <a:off x="263352" y="1064994"/>
                <a:ext cx="1173730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Механические испытания образцов из ПКМ на растяжение регламентируются международным стандартом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ASTM D3039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Данные испытания проводятся с целью определения следующих механических свойств: предел прочности на растяжение, модуль упругости на растяжение и деформации при достижении предела прочности. </a:t>
                </a:r>
              </a:p>
              <a:p>
                <a:pPr algn="just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Для испытания согласно стандарту предполагается использовать образцы с конфигурацией слоев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90</m:t>
                            </m:r>
                          </m:e>
                        </m:d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Каждый слой является однонаправленным.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EBEAD6-457F-457A-ACEB-3556C4168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64994"/>
                <a:ext cx="11737304" cy="1354217"/>
              </a:xfrm>
              <a:prstGeom prst="rect">
                <a:avLst/>
              </a:prstGeom>
              <a:blipFill>
                <a:blip r:embed="rId3"/>
                <a:stretch>
                  <a:fillRect l="-260" t="-1351" r="-415" b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2280C74-62D4-47AC-A66A-9197A5161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32" y="2636912"/>
            <a:ext cx="5658024" cy="2952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BE896A6-F7CA-45DC-B284-A0A125E33C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422839"/>
                  </p:ext>
                </p:extLst>
              </p:nvPr>
            </p:nvGraphicFramePr>
            <p:xfrm>
              <a:off x="263352" y="2950004"/>
              <a:ext cx="5976664" cy="15591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1710285259"/>
                        </a:ext>
                      </a:extLst>
                    </a:gridCol>
                    <a:gridCol w="991523">
                      <a:extLst>
                        <a:ext uri="{9D8B030D-6E8A-4147-A177-3AD203B41FA5}">
                          <a16:colId xmlns:a16="http://schemas.microsoft.com/office/drawing/2014/main" val="914488144"/>
                        </a:ext>
                      </a:extLst>
                    </a:gridCol>
                    <a:gridCol w="1024701">
                      <a:extLst>
                        <a:ext uri="{9D8B030D-6E8A-4147-A177-3AD203B41FA5}">
                          <a16:colId xmlns:a16="http://schemas.microsoft.com/office/drawing/2014/main" val="1739000889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7502338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488749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Конфигурация слоев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Длина образца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Ширина образца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Толщина образца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Длина незакрепленной области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oMath>
                          </a14:m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43049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0.25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0.015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0.001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0.138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64534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90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ru-RU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0.175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0.025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0.002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0.125 м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71809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BE896A6-F7CA-45DC-B284-A0A125E33C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422839"/>
                  </p:ext>
                </p:extLst>
              </p:nvPr>
            </p:nvGraphicFramePr>
            <p:xfrm>
              <a:off x="263352" y="2950004"/>
              <a:ext cx="5976664" cy="15591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1710285259"/>
                        </a:ext>
                      </a:extLst>
                    </a:gridCol>
                    <a:gridCol w="991523">
                      <a:extLst>
                        <a:ext uri="{9D8B030D-6E8A-4147-A177-3AD203B41FA5}">
                          <a16:colId xmlns:a16="http://schemas.microsoft.com/office/drawing/2014/main" val="914488144"/>
                        </a:ext>
                      </a:extLst>
                    </a:gridCol>
                    <a:gridCol w="1024701">
                      <a:extLst>
                        <a:ext uri="{9D8B030D-6E8A-4147-A177-3AD203B41FA5}">
                          <a16:colId xmlns:a16="http://schemas.microsoft.com/office/drawing/2014/main" val="1739000889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375023389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34887499"/>
                        </a:ext>
                      </a:extLst>
                    </a:gridCol>
                  </a:tblGrid>
                  <a:tr h="919036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Конфигурация слоев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5399" t="-662" r="-358282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8095" t="-662" r="-247619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42169" t="-662" r="-150602" b="-794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5968" t="-662" r="-806" b="-794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430492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" t="-286792" r="-316525" b="-1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0.25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0.015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0.001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0.138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645343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" t="-386792" r="-316525" b="-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0.175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0.025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0.002 м</a:t>
                          </a:r>
                          <a:endParaRPr lang="en-US" sz="14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0.125 м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718094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FD315E1-1280-4423-AD66-30A27FB17DB0}"/>
              </a:ext>
            </a:extLst>
          </p:cNvPr>
          <p:cNvSpPr txBox="1"/>
          <p:nvPr/>
        </p:nvSpPr>
        <p:spPr>
          <a:xfrm>
            <a:off x="263352" y="2539643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Геометрические характеристики образцов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B385C-BCB0-4DD3-8A03-D3FD5004865D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74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F9E9D-20B0-4B88-A433-599BB58F0C9D}"/>
              </a:ext>
            </a:extLst>
          </p:cNvPr>
          <p:cNvSpPr txBox="1"/>
          <p:nvPr/>
        </p:nvSpPr>
        <p:spPr>
          <a:xfrm>
            <a:off x="263352" y="548680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 образцов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BEAD6-457F-457A-ACEB-3556C416857B}"/>
              </a:ext>
            </a:extLst>
          </p:cNvPr>
          <p:cNvSpPr txBox="1"/>
          <p:nvPr/>
        </p:nvSpPr>
        <p:spPr>
          <a:xfrm>
            <a:off x="263352" y="1064994"/>
            <a:ext cx="117373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Геометрические характеристики моделей образцов: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Толщина модели образца 2 мм;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Толщина модели образца 1 мм.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14F29-0E06-4CDE-B89A-5783F6FF1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r="27347" b="46285"/>
          <a:stretch/>
        </p:blipFill>
        <p:spPr>
          <a:xfrm>
            <a:off x="695400" y="1556792"/>
            <a:ext cx="7968569" cy="144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FFCC3-6230-4212-B305-68599854B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5"/>
          <a:stretch/>
        </p:blipFill>
        <p:spPr>
          <a:xfrm>
            <a:off x="672752" y="3573016"/>
            <a:ext cx="10967864" cy="1176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4E733-E9E4-4A1D-B265-78EA06C076CD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5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C9E60-91E9-420D-B315-2CF62490F067}"/>
              </a:ext>
            </a:extLst>
          </p:cNvPr>
          <p:cNvSpPr txBox="1"/>
          <p:nvPr/>
        </p:nvSpPr>
        <p:spPr>
          <a:xfrm>
            <a:off x="263352" y="1064994"/>
            <a:ext cx="11737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Для решения задач методом численного моделирования был использован программный комплекс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LS-Dyna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котором реализован метод конечных элементов.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построении конечно элементных моделей была использована модель материала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 54.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параметрах модели материала были заданы механические свойства гомогенизированного материала.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Использовалась динамическая постановка задачи. Время моделирования составляет 5 секунд.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Интегрирование уравнения движения производилось явным методом.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2EBB8-88E1-48A8-934B-8F02F650DB71}"/>
              </a:ext>
            </a:extLst>
          </p:cNvPr>
          <p:cNvSpPr txBox="1"/>
          <p:nvPr/>
        </p:nvSpPr>
        <p:spPr>
          <a:xfrm>
            <a:off x="263352" y="548680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Численное моделирование задач прочности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3CB25-AA1B-43D8-89EE-C62881C453FD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4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0CCFF-1101-4886-9493-947AB145723D}"/>
              </a:ext>
            </a:extLst>
          </p:cNvPr>
          <p:cNvSpPr txBox="1"/>
          <p:nvPr/>
        </p:nvSpPr>
        <p:spPr>
          <a:xfrm>
            <a:off x="11280576" y="6237312"/>
            <a:ext cx="64807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/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КЭ постановка задачи о растяжении образца с конфигурацией слоев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</m:d>
                      </m:e>
                      <m:sub>
                        <m:r>
                          <a:rPr lang="ru-RU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9973DE1-5A56-4DEE-ADDF-4F9892535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762118"/>
            <a:ext cx="10369152" cy="2331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78F696-CDA4-4E75-AD8C-43130BCF2C94}"/>
                  </a:ext>
                </a:extLst>
              </p:cNvPr>
              <p:cNvSpPr txBox="1"/>
              <p:nvPr/>
            </p:nvSpPr>
            <p:spPr>
              <a:xfrm>
                <a:off x="263352" y="1124744"/>
                <a:ext cx="116652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В качестве граничных условий задается жесткая заделка узлов левой грани образца, для правой грани задается скорость перемещения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мм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запрет перемещений вдоль осей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Y,Z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Достаточна малая скорость перемещения позволяет рассматривать задачу как квазистатическую и использовать явную КЭ постановку задачи.</a:t>
                </a:r>
              </a:p>
              <a:p>
                <a:pPr algn="just"/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78F696-CDA4-4E75-AD8C-43130BCF2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665296" cy="1077218"/>
              </a:xfrm>
              <a:prstGeom prst="rect">
                <a:avLst/>
              </a:prstGeom>
              <a:blipFill>
                <a:blip r:embed="rId5"/>
                <a:stretch>
                  <a:fillRect l="-261" t="-1705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8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/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Результаты численного моделирования испытаний образца с конфигурацией слоев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</m:d>
                      </m:e>
                      <m:sub>
                        <m:r>
                          <a:rPr lang="ru-RU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B84FAD5-62EC-413D-B181-142643CF5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52" y="980729"/>
            <a:ext cx="648072" cy="2310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3A3F95-85AD-4D0B-8B9F-BACCCE2E9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725250"/>
            <a:ext cx="648072" cy="2310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93A7A7-2CB9-4661-85AA-4799F04FA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7" y="1191915"/>
            <a:ext cx="9217025" cy="14359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87E96F-9478-4EC1-95B6-7DF364709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792" y="3949583"/>
            <a:ext cx="9264351" cy="14359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209EAB-88AA-4530-A866-003DDDB839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127448" y="2720133"/>
            <a:ext cx="582648" cy="6768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2EA944-62F4-432F-B4AC-DB0C4B8006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127448" y="5395288"/>
            <a:ext cx="582648" cy="676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066C6C-1D9A-4E69-B7E4-173D3F05833C}"/>
              </a:ext>
            </a:extLst>
          </p:cNvPr>
          <p:cNvSpPr txBox="1"/>
          <p:nvPr/>
        </p:nvSpPr>
        <p:spPr>
          <a:xfrm>
            <a:off x="1271464" y="2873915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EC9027-F266-4954-9610-36FA9CB21F55}"/>
              </a:ext>
            </a:extLst>
          </p:cNvPr>
          <p:cNvSpPr txBox="1"/>
          <p:nvPr/>
        </p:nvSpPr>
        <p:spPr>
          <a:xfrm>
            <a:off x="1199456" y="554119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1BE6A-A01E-49BF-B205-8D81C4F51635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3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/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Результаты численного моделирования испытаний образца с конфигурацией слоев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</m:d>
                      </m:e>
                      <m:sub>
                        <m:r>
                          <a:rPr lang="ru-RU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B84FAD5-62EC-413D-B181-142643CF5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647" y="980728"/>
            <a:ext cx="541481" cy="2310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3A3F95-85AD-4D0B-8B9F-BACCCE2E9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60" y="3725251"/>
            <a:ext cx="648072" cy="2310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93A7A7-2CB9-4661-85AA-4799F04FA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121" y="1268760"/>
            <a:ext cx="9264351" cy="14359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87E96F-9478-4EC1-95B6-7DF364709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448" y="3949583"/>
            <a:ext cx="9264351" cy="1435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85C806-13F8-4C55-B4BB-DE3934366D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055440" y="2720133"/>
            <a:ext cx="582648" cy="676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4C7B64-2740-43F4-99B2-A4B091A917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127448" y="5444083"/>
            <a:ext cx="582648" cy="676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C9F165-CAEA-447D-90CA-DCF754B1B7C9}"/>
              </a:ext>
            </a:extLst>
          </p:cNvPr>
          <p:cNvSpPr txBox="1"/>
          <p:nvPr/>
        </p:nvSpPr>
        <p:spPr>
          <a:xfrm>
            <a:off x="1128201" y="2866811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15ACD-0016-477F-9FEE-D6DD4F0D9EE8}"/>
              </a:ext>
            </a:extLst>
          </p:cNvPr>
          <p:cNvSpPr txBox="1"/>
          <p:nvPr/>
        </p:nvSpPr>
        <p:spPr>
          <a:xfrm>
            <a:off x="1199456" y="5586686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A62462-CDBC-4954-B22E-44E04994CD2C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/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КЭ постановка задачи о растяжении образца с конфигурацией слоев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b>
                        <m:r>
                          <a:rPr lang="ru-RU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78F696-CDA4-4E75-AD8C-43130BCF2C94}"/>
                  </a:ext>
                </a:extLst>
              </p:cNvPr>
              <p:cNvSpPr txBox="1"/>
              <p:nvPr/>
            </p:nvSpPr>
            <p:spPr>
              <a:xfrm>
                <a:off x="263352" y="1124744"/>
                <a:ext cx="116652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В качестве граничных условий задается жесткая заделка узлов левой грани образца, для правой грани задается скорость перемещения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мм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запрет перемещений вдоль осей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Y,Z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Достаточна малая скорость перемещения позволяет рассматривать задачу как квазистатическую и использовать явную КЭ постановку задачи.</a:t>
                </a:r>
              </a:p>
              <a:p>
                <a:pPr algn="just"/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78F696-CDA4-4E75-AD8C-43130BCF2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665296" cy="1077218"/>
              </a:xfrm>
              <a:prstGeom prst="rect">
                <a:avLst/>
              </a:prstGeom>
              <a:blipFill>
                <a:blip r:embed="rId4"/>
                <a:stretch>
                  <a:fillRect l="-261" t="-1705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A9E291C-98BE-49A9-ABB9-98860B757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717032"/>
            <a:ext cx="11665296" cy="1590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8DCAD-EE56-4A2E-977F-886342C934F8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5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Актуальность работы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0CCFF-1101-4886-9493-947AB145723D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416F6-58CE-406B-8F79-9DEC9552644E}"/>
              </a:ext>
            </a:extLst>
          </p:cNvPr>
          <p:cNvSpPr txBox="1"/>
          <p:nvPr/>
        </p:nvSpPr>
        <p:spPr>
          <a:xfrm>
            <a:off x="263352" y="1059701"/>
            <a:ext cx="11665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Углеродные волокна с высокой прочностью на разрыв появились в конце 1950-х годов. Их преимущества над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традиционными конструкционными материалами, такими как сталь заключались в существенно меньшей плотности и при этом сопоставимыми, а иногда и превосходящими, прочностными характеристиками на разрыв, а высокий модуль упругости сделал выгодным их использование </a:t>
            </a:r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тех местах, где важна высокая жесткость конструкции. </a:t>
            </a: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Вместе с развитием полимерных материалов, в частности с появление эпоксидных смол, стало возможным создание такого класса материалов как полимерные композиционные материалы (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ПКМ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В данной работе все исследования проводились для ПКМ армированного однонаправленными углеродными волокнами с полимерной матрицей на основе эпоксидных смол (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CFRP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carbon fiber reinforced plastic)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Сегодня материалы данного класса применяются в строительной, аэрокосмической, автомобильной, судостроительной и других отраслях промышленности.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3FC30-3150-4564-8A31-A1C0ED709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12416"/>
          <a:stretch/>
        </p:blipFill>
        <p:spPr>
          <a:xfrm>
            <a:off x="263352" y="4365104"/>
            <a:ext cx="2592288" cy="1702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68D76D-A02D-49C6-8907-2A6039BFF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16615" r="5847" b="14155"/>
          <a:stretch/>
        </p:blipFill>
        <p:spPr>
          <a:xfrm>
            <a:off x="3791744" y="4316114"/>
            <a:ext cx="2376264" cy="1800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DC6A0E-43D3-429D-BBDB-D335F09BC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28" y="4388324"/>
            <a:ext cx="1242968" cy="1655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8D997-9148-414C-BEDB-E3DEF1ACE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367938"/>
            <a:ext cx="1800200" cy="1699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DCB55A-1C1D-4943-9AFD-4994C1726B3A}"/>
              </a:ext>
            </a:extLst>
          </p:cNvPr>
          <p:cNvSpPr txBox="1"/>
          <p:nvPr/>
        </p:nvSpPr>
        <p:spPr>
          <a:xfrm>
            <a:off x="263352" y="642174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43388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/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Результаты численного моделирования испытаний образца с конфигурацией слоев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b>
                        <m:r>
                          <a:rPr lang="en-US" sz="1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B84FAD5-62EC-413D-B181-142643CF5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29" y="980729"/>
            <a:ext cx="584117" cy="2310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3A3F95-85AD-4D0B-8B9F-BACCCE2E9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329" y="3725250"/>
            <a:ext cx="584117" cy="23108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93A7A7-2CB9-4661-85AA-4799F04FA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448" y="1431459"/>
            <a:ext cx="9264352" cy="1383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87E96F-9478-4EC1-95B6-7DF364709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448" y="4319711"/>
            <a:ext cx="9264351" cy="6956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BF5FF5-585A-4A89-AE1F-8FABEE2BB4FE}"/>
              </a:ext>
            </a:extLst>
          </p:cNvPr>
          <p:cNvSpPr txBox="1"/>
          <p:nvPr/>
        </p:nvSpPr>
        <p:spPr>
          <a:xfrm>
            <a:off x="1155272" y="2565282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4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.12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CE5314-BCA7-4F69-8FE1-72D72CD53F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103111" y="2261225"/>
            <a:ext cx="720080" cy="836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974E0B-EB3A-4D05-B542-9437F22051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147312" y="5108120"/>
            <a:ext cx="720080" cy="836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251C4C-80CA-4C47-BF19-2EA907E6B7A1}"/>
              </a:ext>
            </a:extLst>
          </p:cNvPr>
          <p:cNvSpPr txBox="1"/>
          <p:nvPr/>
        </p:nvSpPr>
        <p:spPr>
          <a:xfrm>
            <a:off x="1155272" y="5450151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4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6420B2-CECB-4155-BA86-8A6EBF4318C7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9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/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Результаты численного моделирования испытаний образца с конфигурацией слоев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𝟗𝟎</m:t>
                            </m:r>
                          </m:e>
                        </m:d>
                      </m:e>
                      <m:sub>
                        <m:r>
                          <a:rPr lang="ru-RU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ru-RU" sz="1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DCB55A-1C1D-4943-9AFD-4994C172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642174"/>
                <a:ext cx="1166529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B84FAD5-62EC-413D-B181-142643CF5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60" y="980728"/>
            <a:ext cx="584117" cy="23108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3A3F95-85AD-4D0B-8B9F-BACCCE2E9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754" y="3566383"/>
            <a:ext cx="624148" cy="2469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93A7A7-2CB9-4661-85AA-4799F04FA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0" y="1665464"/>
            <a:ext cx="9264352" cy="7022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87E96F-9478-4EC1-95B6-7DF3647094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441" y="4339737"/>
            <a:ext cx="9264351" cy="695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29D2D-25C0-4764-92BE-8C54846239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055440" y="2428583"/>
            <a:ext cx="720080" cy="836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A751AF-D5C0-45FB-A017-F0AEA8C4D0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8" r="94559"/>
          <a:stretch/>
        </p:blipFill>
        <p:spPr>
          <a:xfrm>
            <a:off x="1055440" y="5157192"/>
            <a:ext cx="720080" cy="836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3989D6-981E-4376-8F6D-98BC9C55C802}"/>
              </a:ext>
            </a:extLst>
          </p:cNvPr>
          <p:cNvSpPr txBox="1"/>
          <p:nvPr/>
        </p:nvSpPr>
        <p:spPr>
          <a:xfrm>
            <a:off x="1271464" y="2652536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4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.12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91E97-8858-4331-9EE9-C86789E5147E}"/>
              </a:ext>
            </a:extLst>
          </p:cNvPr>
          <p:cNvSpPr txBox="1"/>
          <p:nvPr/>
        </p:nvSpPr>
        <p:spPr>
          <a:xfrm>
            <a:off x="1271464" y="5460069"/>
            <a:ext cx="219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= 4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9E85B1-A9E0-4499-A8B3-FF78BCB3BCB9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8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50441-1967-4759-8425-F4580DB8D141}"/>
              </a:ext>
            </a:extLst>
          </p:cNvPr>
          <p:cNvSpPr txBox="1"/>
          <p:nvPr/>
        </p:nvSpPr>
        <p:spPr>
          <a:xfrm>
            <a:off x="263352" y="642174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Зависимости напряжений от деформаций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147BC-4C81-4E4A-BBB4-881A8F4E9FAA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DFD24-1C5C-4816-816A-79413010B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37" y="2272215"/>
            <a:ext cx="4330799" cy="3389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1602A-6D8B-4EB2-8809-25D0CD8FB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272215"/>
            <a:ext cx="4330800" cy="3389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6FA980-5355-4547-B68A-A6DDC1974C78}"/>
                  </a:ext>
                </a:extLst>
              </p:cNvPr>
              <p:cNvSpPr txBox="1"/>
              <p:nvPr/>
            </p:nvSpPr>
            <p:spPr>
              <a:xfrm>
                <a:off x="1189137" y="1772816"/>
                <a:ext cx="4330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Зависимость для образца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ru-RU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b>
                        <m:r>
                          <a:rPr lang="ru-RU" sz="1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6FA980-5355-4547-B68A-A6DDC197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37" y="1772816"/>
                <a:ext cx="4330799" cy="338554"/>
              </a:xfrm>
              <a:prstGeom prst="rect">
                <a:avLst/>
              </a:prstGeom>
              <a:blipFill>
                <a:blip r:embed="rId5"/>
                <a:stretch>
                  <a:fillRect l="-703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1E5DE4-6D43-4675-AE9A-38E67D7BF392}"/>
                  </a:ext>
                </a:extLst>
              </p:cNvPr>
              <p:cNvSpPr txBox="1"/>
              <p:nvPr/>
            </p:nvSpPr>
            <p:spPr>
              <a:xfrm>
                <a:off x="6456041" y="1772816"/>
                <a:ext cx="43307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Зависимость для образца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1E5DE4-6D43-4675-AE9A-38E67D7B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1" y="1772816"/>
                <a:ext cx="4330799" cy="338554"/>
              </a:xfrm>
              <a:prstGeom prst="rect">
                <a:avLst/>
              </a:prstGeom>
              <a:blipFill>
                <a:blip r:embed="rId6"/>
                <a:stretch>
                  <a:fillRect l="-704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05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Численное моделирование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5535E17-7062-49A4-A89C-0481B75A49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992092"/>
                  </p:ext>
                </p:extLst>
              </p:nvPr>
            </p:nvGraphicFramePr>
            <p:xfrm>
              <a:off x="263352" y="1412777"/>
              <a:ext cx="11665296" cy="28742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49124">
                      <a:extLst>
                        <a:ext uri="{9D8B030D-6E8A-4147-A177-3AD203B41FA5}">
                          <a16:colId xmlns:a16="http://schemas.microsoft.com/office/drawing/2014/main" val="365508401"/>
                        </a:ext>
                      </a:extLst>
                    </a:gridCol>
                    <a:gridCol w="2363644">
                      <a:extLst>
                        <a:ext uri="{9D8B030D-6E8A-4147-A177-3AD203B41FA5}">
                          <a16:colId xmlns:a16="http://schemas.microsoft.com/office/drawing/2014/main" val="3129418746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612097331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3770602074"/>
                        </a:ext>
                      </a:extLst>
                    </a:gridCol>
                  </a:tblGrid>
                  <a:tr h="1094634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Конфигурация слоев, механическое свойство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Натурные испытания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При численном моделировании испытаний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Погрешность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15524"/>
                      </a:ext>
                    </a:extLst>
                  </a:tr>
                  <a:tr h="547507">
                    <a:tc>
                      <a:txBody>
                        <a:bodyPr/>
                        <a:lstStyle/>
                        <a:p>
                          <a:pPr marL="0" marR="0" indent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ru-RU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предел прочности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ru-RU" sz="16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т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МПа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59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51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2683886"/>
                      </a:ext>
                    </a:extLst>
                  </a:tr>
                  <a:tr h="547507">
                    <a:tc>
                      <a:txBody>
                        <a:bodyPr/>
                        <a:lstStyle/>
                        <a:p>
                          <a:pPr marL="0" marR="0" indent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ru-RU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модуль упругости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МПа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8964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9444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52059431"/>
                      </a:ext>
                    </a:extLst>
                  </a:tr>
                  <a:tr h="618664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ru-RU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деформация при</a:t>
                          </a:r>
                          <a:b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a:b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разрушении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ru-RU" sz="16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т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6.6Е-3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5.4Е-3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18 %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3361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5535E17-7062-49A4-A89C-0481B75A49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2992092"/>
                  </p:ext>
                </p:extLst>
              </p:nvPr>
            </p:nvGraphicFramePr>
            <p:xfrm>
              <a:off x="263352" y="1412777"/>
              <a:ext cx="11665296" cy="28742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49124">
                      <a:extLst>
                        <a:ext uri="{9D8B030D-6E8A-4147-A177-3AD203B41FA5}">
                          <a16:colId xmlns:a16="http://schemas.microsoft.com/office/drawing/2014/main" val="365508401"/>
                        </a:ext>
                      </a:extLst>
                    </a:gridCol>
                    <a:gridCol w="2363644">
                      <a:extLst>
                        <a:ext uri="{9D8B030D-6E8A-4147-A177-3AD203B41FA5}">
                          <a16:colId xmlns:a16="http://schemas.microsoft.com/office/drawing/2014/main" val="3129418746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2612097331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3770602074"/>
                        </a:ext>
                      </a:extLst>
                    </a:gridCol>
                  </a:tblGrid>
                  <a:tr h="1094634"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Конфигурация слоев, механическое свойство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Натурные испытания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При численном моделировании испытаний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Погрешность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115524"/>
                      </a:ext>
                    </a:extLst>
                  </a:tr>
                  <a:tr h="547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201111" r="-156836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59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51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14%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2683886"/>
                      </a:ext>
                    </a:extLst>
                  </a:tr>
                  <a:tr h="547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301111" r="-156836" b="-1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8964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9444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52059431"/>
                      </a:ext>
                    </a:extLst>
                  </a:tr>
                  <a:tr h="6845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319469" r="-156836" b="-16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6.6Е-3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5.4Е-3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18 %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33614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650441-1967-4759-8425-F4580DB8D141}"/>
              </a:ext>
            </a:extLst>
          </p:cNvPr>
          <p:cNvSpPr txBox="1"/>
          <p:nvPr/>
        </p:nvSpPr>
        <p:spPr>
          <a:xfrm>
            <a:off x="263352" y="642174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результатов численного моделирования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545E7FE-D1F4-426A-AED8-5C0B3B33F3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958006"/>
                  </p:ext>
                </p:extLst>
              </p:nvPr>
            </p:nvGraphicFramePr>
            <p:xfrm>
              <a:off x="263352" y="4293096"/>
              <a:ext cx="11665296" cy="1638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49124">
                      <a:extLst>
                        <a:ext uri="{9D8B030D-6E8A-4147-A177-3AD203B41FA5}">
                          <a16:colId xmlns:a16="http://schemas.microsoft.com/office/drawing/2014/main" val="288812246"/>
                        </a:ext>
                      </a:extLst>
                    </a:gridCol>
                    <a:gridCol w="2363644">
                      <a:extLst>
                        <a:ext uri="{9D8B030D-6E8A-4147-A177-3AD203B41FA5}">
                          <a16:colId xmlns:a16="http://schemas.microsoft.com/office/drawing/2014/main" val="1674639124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3153065052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3607836931"/>
                        </a:ext>
                      </a:extLst>
                    </a:gridCol>
                  </a:tblGrid>
                  <a:tr h="476855">
                    <a:tc>
                      <a:txBody>
                        <a:bodyPr/>
                        <a:lstStyle/>
                        <a:p>
                          <a:pPr marL="0" marR="0" indent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предел прочности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ru-RU" sz="16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т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МПа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2363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2539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8%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7128522"/>
                      </a:ext>
                    </a:extLst>
                  </a:tr>
                  <a:tr h="476855">
                    <a:tc>
                      <a:txBody>
                        <a:bodyPr/>
                        <a:lstStyle/>
                        <a:p>
                          <a:pPr marL="0" marR="0" indent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модуль упругости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МПа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162515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158688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3%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1857733"/>
                      </a:ext>
                    </a:extLst>
                  </a:tr>
                  <a:tr h="627444">
                    <a:tc>
                      <a:txBody>
                        <a:bodyPr/>
                        <a:lstStyle/>
                        <a:p>
                          <a:pPr marL="0" marR="0" indent="0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деформация при</a:t>
                          </a:r>
                          <a:b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a:b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разрушении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ru-RU" sz="16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т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1.36Е-2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1.6Е-2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18 %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212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545E7FE-D1F4-426A-AED8-5C0B3B33F3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958006"/>
                  </p:ext>
                </p:extLst>
              </p:nvPr>
            </p:nvGraphicFramePr>
            <p:xfrm>
              <a:off x="263352" y="4293096"/>
              <a:ext cx="11665296" cy="16383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49124">
                      <a:extLst>
                        <a:ext uri="{9D8B030D-6E8A-4147-A177-3AD203B41FA5}">
                          <a16:colId xmlns:a16="http://schemas.microsoft.com/office/drawing/2014/main" val="288812246"/>
                        </a:ext>
                      </a:extLst>
                    </a:gridCol>
                    <a:gridCol w="2363644">
                      <a:extLst>
                        <a:ext uri="{9D8B030D-6E8A-4147-A177-3AD203B41FA5}">
                          <a16:colId xmlns:a16="http://schemas.microsoft.com/office/drawing/2014/main" val="1674639124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3153065052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3607836931"/>
                        </a:ext>
                      </a:extLst>
                    </a:gridCol>
                  </a:tblGrid>
                  <a:tr h="4768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" t="-1282" r="-156836" b="-27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2363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2539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8%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7128522"/>
                      </a:ext>
                    </a:extLst>
                  </a:tr>
                  <a:tr h="4768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" t="-100000" r="-156836" b="-1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162515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158688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3%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1857733"/>
                      </a:ext>
                    </a:extLst>
                  </a:tr>
                  <a:tr h="6845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4" t="-141071" r="-156836" b="-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1.36Е-2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1.6Е-2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18 %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2126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38147BC-4C81-4E4A-BBB4-881A8F4E9FAA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154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Заключение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2589F-F1E4-4132-959A-4C58668239A0}"/>
              </a:ext>
            </a:extLst>
          </p:cNvPr>
          <p:cNvSpPr txBox="1"/>
          <p:nvPr/>
        </p:nvSpPr>
        <p:spPr>
          <a:xfrm>
            <a:off x="1271464" y="6925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5F61E-C161-4B45-83B9-64959981F7E6}"/>
              </a:ext>
            </a:extLst>
          </p:cNvPr>
          <p:cNvSpPr txBox="1"/>
          <p:nvPr/>
        </p:nvSpPr>
        <p:spPr>
          <a:xfrm>
            <a:off x="264566" y="1268760"/>
            <a:ext cx="11521280" cy="22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Поставлены и решены задачи гомогенизации гетерогенной структуры полимерного композиционного материала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Используя гомогенизированный ортотропный материал с эффективными механическими характеристиками были поставлены и решены задачи прочности в динамической постановке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решения задач прочности были получены механические характеристики композиционного материала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5F1E7-49E0-4BCF-8949-B8F933AB5DAE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F39DE-266A-48A6-8464-1C064D0D2DBD}"/>
              </a:ext>
            </a:extLst>
          </p:cNvPr>
          <p:cNvSpPr txBox="1"/>
          <p:nvPr/>
        </p:nvSpPr>
        <p:spPr>
          <a:xfrm>
            <a:off x="1127448" y="299695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F86C6-20C3-4839-9016-092D9CC77D8B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416F6-58CE-406B-8F79-9DEC9552644E}"/>
              </a:ext>
            </a:extLst>
          </p:cNvPr>
          <p:cNvSpPr txBox="1"/>
          <p:nvPr/>
        </p:nvSpPr>
        <p:spPr>
          <a:xfrm>
            <a:off x="263352" y="1059701"/>
            <a:ext cx="11665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редставляющие собой гетерогенную среду, ПКМ требуют иных методик для численного решениях задач прочности.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 из таких методик основан на гомогенизации механических свойств ПКМ. Результатом решения задачи гомогенизации ПКМ является переход от гетерогенной структуры к гомогенной с эффективными механическим свойствами.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CB55A-1C1D-4943-9AFD-4994C1726B3A}"/>
              </a:ext>
            </a:extLst>
          </p:cNvPr>
          <p:cNvSpPr txBox="1"/>
          <p:nvPr/>
        </p:nvSpPr>
        <p:spPr>
          <a:xfrm>
            <a:off x="263352" y="642174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гомогенизации механических свойств гетерогенной среды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97FB9B-E742-4339-99C9-F3526C5BF01D}"/>
              </a:ext>
            </a:extLst>
          </p:cNvPr>
          <p:cNvSpPr txBox="1"/>
          <p:nvPr/>
        </p:nvSpPr>
        <p:spPr>
          <a:xfrm>
            <a:off x="263352" y="2745370"/>
            <a:ext cx="24004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механических свойств материалов элементов, присутствующих в гетерогенной структуре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B1B92-37F7-4A15-B3EF-B1803592DF4A}"/>
              </a:ext>
            </a:extLst>
          </p:cNvPr>
          <p:cNvSpPr txBox="1"/>
          <p:nvPr/>
        </p:nvSpPr>
        <p:spPr>
          <a:xfrm>
            <a:off x="6336220" y="2745370"/>
            <a:ext cx="2568092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6 основных задач гомогенизации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85C001-14C9-4838-8912-E1CF2B3468F2}"/>
              </a:ext>
            </a:extLst>
          </p:cNvPr>
          <p:cNvSpPr txBox="1"/>
          <p:nvPr/>
        </p:nvSpPr>
        <p:spPr>
          <a:xfrm>
            <a:off x="9360556" y="2745370"/>
            <a:ext cx="256809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Вычисление эффективных механических свойств гомогенной среды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5345FC-3BA7-4B16-860A-A0D36A3BAD87}"/>
              </a:ext>
            </a:extLst>
          </p:cNvPr>
          <p:cNvSpPr txBox="1"/>
          <p:nvPr/>
        </p:nvSpPr>
        <p:spPr>
          <a:xfrm>
            <a:off x="3071664" y="2745370"/>
            <a:ext cx="2814724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Представление гетерогенной структуры в виде элементарной ячейки периодичности на  основе элементов из выбранных материалов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A7351E-3241-4348-82AE-5E2F3512A757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 bwMode="auto">
          <a:xfrm>
            <a:off x="2663812" y="3530200"/>
            <a:ext cx="407852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287278-2A39-4B42-8BC4-2B57FCF844CA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 bwMode="auto">
          <a:xfrm>
            <a:off x="5886388" y="3530200"/>
            <a:ext cx="4498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71C335E-2E91-4969-AF11-C9F31BF4BAD0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 bwMode="auto">
          <a:xfrm>
            <a:off x="8904312" y="3530200"/>
            <a:ext cx="4562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B57E1D-7BBF-43E4-8A37-8D3FB4F5EDC1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5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0AA3A2-3A9D-497B-8FAA-6FE7A971E673}"/>
              </a:ext>
            </a:extLst>
          </p:cNvPr>
          <p:cNvSpPr txBox="1"/>
          <p:nvPr/>
        </p:nvSpPr>
        <p:spPr>
          <a:xfrm>
            <a:off x="263352" y="564606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ячейки периодичности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EDAAA5-AB6B-4869-A658-7CFBF54BAB6A}"/>
              </a:ext>
            </a:extLst>
          </p:cNvPr>
          <p:cNvSpPr txBox="1"/>
          <p:nvPr/>
        </p:nvSpPr>
        <p:spPr>
          <a:xfrm>
            <a:off x="263352" y="903160"/>
            <a:ext cx="47027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Ячейка периодичности имеет форму куба с габаритным размером 0.1 мм.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Ячейка сформирована с учетом 65% наполнения монослоя волокнами.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 матрицы – эпоксидная смола </a:t>
            </a:r>
            <a:b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650-32 G/flex Toughened Epoxy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Углеродные волокно марки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IM-6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7" name="Table 57">
            <a:extLst>
              <a:ext uri="{FF2B5EF4-FFF2-40B4-BE49-F238E27FC236}">
                <a16:creationId xmlns:a16="http://schemas.microsoft.com/office/drawing/2014/main" id="{C124A53A-7F41-48F1-9B1E-9A2416161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362769"/>
              </p:ext>
            </p:extLst>
          </p:nvPr>
        </p:nvGraphicFramePr>
        <p:xfrm>
          <a:off x="274796" y="3631339"/>
          <a:ext cx="48333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480">
                  <a:extLst>
                    <a:ext uri="{9D8B030D-6E8A-4147-A177-3AD203B41FA5}">
                      <a16:colId xmlns:a16="http://schemas.microsoft.com/office/drawing/2014/main" val="3522424020"/>
                    </a:ext>
                  </a:extLst>
                </a:gridCol>
                <a:gridCol w="1118349">
                  <a:extLst>
                    <a:ext uri="{9D8B030D-6E8A-4147-A177-3AD203B41FA5}">
                      <a16:colId xmlns:a16="http://schemas.microsoft.com/office/drawing/2014/main" val="1375987186"/>
                    </a:ext>
                  </a:extLst>
                </a:gridCol>
                <a:gridCol w="1105569">
                  <a:extLst>
                    <a:ext uri="{9D8B030D-6E8A-4147-A177-3AD203B41FA5}">
                      <a16:colId xmlns:a16="http://schemas.microsoft.com/office/drawing/2014/main" val="1513373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Свойство материала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Волокно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Матрица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5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Модуль упругости, ГПа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29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Коэффициент Пуассона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7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Плотность, кг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1780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124690"/>
                  </a:ext>
                </a:extLst>
              </a:tr>
            </a:tbl>
          </a:graphicData>
        </a:graphic>
      </p:graphicFrame>
      <p:pic>
        <p:nvPicPr>
          <p:cNvPr id="59" name="Picture 58">
            <a:extLst>
              <a:ext uri="{FF2B5EF4-FFF2-40B4-BE49-F238E27FC236}">
                <a16:creationId xmlns:a16="http://schemas.microsoft.com/office/drawing/2014/main" id="{6091F6EB-3D2D-4840-B0A8-A65A15514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12" y="903160"/>
            <a:ext cx="3900572" cy="260991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00A33A5-A65F-4095-9281-14806D38C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22" y="3573016"/>
            <a:ext cx="2644910" cy="256749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7B42FDB-CA2E-46E5-BD2A-BBD9AEDA79BF}"/>
              </a:ext>
            </a:extLst>
          </p:cNvPr>
          <p:cNvSpPr txBox="1"/>
          <p:nvPr/>
        </p:nvSpPr>
        <p:spPr>
          <a:xfrm>
            <a:off x="263352" y="2877396"/>
            <a:ext cx="4833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Механические свойства материалов элементов, входящих в состав гетерогенной структуры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44F57-69E1-41A2-B778-A74AFBFC247B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0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0AA3A2-3A9D-497B-8FAA-6FE7A971E673}"/>
              </a:ext>
            </a:extLst>
          </p:cNvPr>
          <p:cNvSpPr txBox="1"/>
          <p:nvPr/>
        </p:nvSpPr>
        <p:spPr>
          <a:xfrm>
            <a:off x="1163960" y="56460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Гомогенизация материала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EDAAA5-AB6B-4869-A658-7CFBF54BAB6A}"/>
              </a:ext>
            </a:extLst>
          </p:cNvPr>
          <p:cNvSpPr txBox="1"/>
          <p:nvPr/>
        </p:nvSpPr>
        <p:spPr>
          <a:xfrm>
            <a:off x="263352" y="830586"/>
            <a:ext cx="116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Связь между осредненными  по объему ячейки напряжениями и эффективными упругими константами устанавливают определяющие соотношения для ортотропной гетерогенной среды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32670-2F89-4C05-8038-1887D73AA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476917"/>
            <a:ext cx="5921674" cy="23301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DF4727F-27BB-4F0D-BCED-4B779D23C401}"/>
              </a:ext>
            </a:extLst>
          </p:cNvPr>
          <p:cNvSpPr txBox="1"/>
          <p:nvPr/>
        </p:nvSpPr>
        <p:spPr>
          <a:xfrm>
            <a:off x="335360" y="3652915"/>
            <a:ext cx="1159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Эффективные модули Юнга и коэффициенты Пуассона связаны следующими соотношениями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B29E6-6743-4373-B4C1-3E1C8CCC54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29098" b="26141"/>
          <a:stretch/>
        </p:blipFill>
        <p:spPr>
          <a:xfrm>
            <a:off x="3086227" y="4174329"/>
            <a:ext cx="6091553" cy="399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F8A26-1855-460A-A809-D5A4BFC7B140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1F57-29E4-47A3-A3B4-61DEE8B2D79F}"/>
              </a:ext>
            </a:extLst>
          </p:cNvPr>
          <p:cNvSpPr txBox="1"/>
          <p:nvPr/>
        </p:nvSpPr>
        <p:spPr>
          <a:xfrm>
            <a:off x="263352" y="630509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 – одноосное растяжение перпендикулярно волокну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C2D21-98FC-4AA3-A73A-2509467DADEC}"/>
              </a:ext>
            </a:extLst>
          </p:cNvPr>
          <p:cNvSpPr txBox="1"/>
          <p:nvPr/>
        </p:nvSpPr>
        <p:spPr>
          <a:xfrm>
            <a:off x="263352" y="972038"/>
            <a:ext cx="31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задачи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18361-AE7A-44E7-8967-66526EB2A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4" y="1650861"/>
            <a:ext cx="6214064" cy="422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/>
              <p:nvPr/>
            </p:nvSpPr>
            <p:spPr>
              <a:xfrm>
                <a:off x="7896200" y="969063"/>
                <a:ext cx="40324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нормальных напряжений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969063"/>
                <a:ext cx="4032448" cy="338554"/>
              </a:xfrm>
              <a:prstGeom prst="rect">
                <a:avLst/>
              </a:prstGeom>
              <a:blipFill>
                <a:blip r:embed="rId4"/>
                <a:stretch>
                  <a:fillRect l="-75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/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деформаций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blipFill>
                <a:blip r:embed="rId5"/>
                <a:stretch>
                  <a:fillRect l="-75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DE85726-39C7-46A4-AADA-0672EE751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384631"/>
            <a:ext cx="3194534" cy="2188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61091-2429-4C54-B868-F4BEF2169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3709" y="3915312"/>
            <a:ext cx="3085421" cy="2219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703999-22B1-454E-BE30-BC2A7EEAA24A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8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1F57-29E4-47A3-A3B4-61DEE8B2D79F}"/>
              </a:ext>
            </a:extLst>
          </p:cNvPr>
          <p:cNvSpPr txBox="1"/>
          <p:nvPr/>
        </p:nvSpPr>
        <p:spPr>
          <a:xfrm>
            <a:off x="263352" y="630509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 – одноосное растяжение перпендикулярно волокну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C2D21-98FC-4AA3-A73A-2509467DADEC}"/>
              </a:ext>
            </a:extLst>
          </p:cNvPr>
          <p:cNvSpPr txBox="1"/>
          <p:nvPr/>
        </p:nvSpPr>
        <p:spPr>
          <a:xfrm>
            <a:off x="263352" y="972038"/>
            <a:ext cx="31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задачи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18361-AE7A-44E7-8967-66526EB2A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93" y="1307617"/>
            <a:ext cx="5397783" cy="4896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/>
              <p:nvPr/>
            </p:nvSpPr>
            <p:spPr>
              <a:xfrm>
                <a:off x="7896200" y="969063"/>
                <a:ext cx="4032448" cy="361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нормальных напряжений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969063"/>
                <a:ext cx="4032448" cy="361637"/>
              </a:xfrm>
              <a:prstGeom prst="rect">
                <a:avLst/>
              </a:prstGeom>
              <a:blipFill>
                <a:blip r:embed="rId4"/>
                <a:stretch>
                  <a:fillRect l="-755" t="-678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/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деформаций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blipFill>
                <a:blip r:embed="rId5"/>
                <a:stretch>
                  <a:fillRect l="-755" t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DE85726-39C7-46A4-AADA-0672EE751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034" y="1384631"/>
            <a:ext cx="2968945" cy="2188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61091-2429-4C54-B868-F4BEF2169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3800" y="3915312"/>
            <a:ext cx="3005239" cy="2219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12F00C-DE72-4E27-906F-BF2D6418477B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2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1F57-29E4-47A3-A3B4-61DEE8B2D79F}"/>
              </a:ext>
            </a:extLst>
          </p:cNvPr>
          <p:cNvSpPr txBox="1"/>
          <p:nvPr/>
        </p:nvSpPr>
        <p:spPr>
          <a:xfrm>
            <a:off x="263352" y="630509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3 – одноосное растяжение вдоль волокна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C2D21-98FC-4AA3-A73A-2509467DADEC}"/>
              </a:ext>
            </a:extLst>
          </p:cNvPr>
          <p:cNvSpPr txBox="1"/>
          <p:nvPr/>
        </p:nvSpPr>
        <p:spPr>
          <a:xfrm>
            <a:off x="263352" y="972038"/>
            <a:ext cx="31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задачи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18361-AE7A-44E7-8967-66526EB2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/>
          <a:stretch/>
        </p:blipFill>
        <p:spPr>
          <a:xfrm>
            <a:off x="315014" y="1604175"/>
            <a:ext cx="7071668" cy="4201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/>
              <p:nvPr/>
            </p:nvSpPr>
            <p:spPr>
              <a:xfrm>
                <a:off x="7896200" y="969063"/>
                <a:ext cx="4032448" cy="34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нормальных напряжений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969063"/>
                <a:ext cx="4032448" cy="342210"/>
              </a:xfrm>
              <a:prstGeom prst="rect">
                <a:avLst/>
              </a:prstGeom>
              <a:blipFill>
                <a:blip r:embed="rId4"/>
                <a:stretch>
                  <a:fillRect l="-75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/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деформаций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3573016"/>
                <a:ext cx="4032448" cy="369332"/>
              </a:xfrm>
              <a:prstGeom prst="rect">
                <a:avLst/>
              </a:prstGeom>
              <a:blipFill>
                <a:blip r:embed="rId5"/>
                <a:stretch>
                  <a:fillRect l="-75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DE85726-39C7-46A4-AADA-0672EE751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371" y="1384631"/>
            <a:ext cx="2930272" cy="2188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61091-2429-4C54-B868-F4BEF2169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8799" y="3915312"/>
            <a:ext cx="3075241" cy="2219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B1A7B4-302D-4D03-8B0D-07470005C173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4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CC737-A1A5-4115-9B3E-E3D773B67A43}"/>
              </a:ext>
            </a:extLst>
          </p:cNvPr>
          <p:cNvSpPr txBox="1"/>
          <p:nvPr/>
        </p:nvSpPr>
        <p:spPr>
          <a:xfrm>
            <a:off x="263352" y="6237312"/>
            <a:ext cx="11665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8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Гомогенизация механических свойств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71F57-29E4-47A3-A3B4-61DEE8B2D79F}"/>
              </a:ext>
            </a:extLst>
          </p:cNvPr>
          <p:cNvSpPr txBox="1"/>
          <p:nvPr/>
        </p:nvSpPr>
        <p:spPr>
          <a:xfrm>
            <a:off x="263352" y="630509"/>
            <a:ext cx="1166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4 – сдвиг в перпендикулярной волокну плоскости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C2D21-98FC-4AA3-A73A-2509467DADEC}"/>
              </a:ext>
            </a:extLst>
          </p:cNvPr>
          <p:cNvSpPr txBox="1"/>
          <p:nvPr/>
        </p:nvSpPr>
        <p:spPr>
          <a:xfrm>
            <a:off x="263352" y="972038"/>
            <a:ext cx="31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Постановка задачи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18361-AE7A-44E7-8967-66526EB2A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88" y="1650861"/>
            <a:ext cx="5572716" cy="422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/>
              <p:nvPr/>
            </p:nvSpPr>
            <p:spPr>
              <a:xfrm>
                <a:off x="7896200" y="969063"/>
                <a:ext cx="4032448" cy="39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касательных напряжений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en-US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82B5A1-32C6-41F8-B342-8BFDA81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969063"/>
                <a:ext cx="4032448" cy="394723"/>
              </a:xfrm>
              <a:prstGeom prst="rect">
                <a:avLst/>
              </a:prstGeom>
              <a:blipFill>
                <a:blip r:embed="rId4"/>
                <a:stretch>
                  <a:fillRect l="-75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/>
              <p:nvPr/>
            </p:nvSpPr>
            <p:spPr>
              <a:xfrm>
                <a:off x="7896200" y="3573016"/>
                <a:ext cx="4032448" cy="39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Поле сдвиговых деформаций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endPara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A70521-7A16-4912-A0CC-E5AF3F63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3573016"/>
                <a:ext cx="4032448" cy="394723"/>
              </a:xfrm>
              <a:prstGeom prst="rect">
                <a:avLst/>
              </a:prstGeom>
              <a:blipFill>
                <a:blip r:embed="rId5"/>
                <a:stretch>
                  <a:fillRect l="-755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DE85726-39C7-46A4-AADA-0672EE751D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3635" y="1384631"/>
            <a:ext cx="2859744" cy="21883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61091-2429-4C54-B868-F4BEF2169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9480" y="3915312"/>
            <a:ext cx="2953879" cy="22197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47FDA-9FA3-45A6-9956-4AA4B6708058}"/>
              </a:ext>
            </a:extLst>
          </p:cNvPr>
          <p:cNvSpPr txBox="1"/>
          <p:nvPr/>
        </p:nvSpPr>
        <p:spPr>
          <a:xfrm>
            <a:off x="11064552" y="6237312"/>
            <a:ext cx="8640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/25</a:t>
            </a:r>
            <a:endParaRPr lang="ru-RU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544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9452</TotalTime>
  <Words>1252</Words>
  <Application>Microsoft Office PowerPoint</Application>
  <PresentationFormat>Widescreen</PresentationFormat>
  <Paragraphs>259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Tahoma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Горкин Максим Алексеевич</cp:lastModifiedBy>
  <cp:revision>403</cp:revision>
  <dcterms:created xsi:type="dcterms:W3CDTF">2016-02-05T10:58:30Z</dcterms:created>
  <dcterms:modified xsi:type="dcterms:W3CDTF">2021-06-30T09:20:37Z</dcterms:modified>
</cp:coreProperties>
</file>