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4" r:id="rId3"/>
    <p:sldId id="263" r:id="rId4"/>
    <p:sldId id="262" r:id="rId5"/>
    <p:sldId id="264" r:id="rId6"/>
    <p:sldId id="266" r:id="rId7"/>
    <p:sldId id="269" r:id="rId8"/>
    <p:sldId id="268" r:id="rId9"/>
    <p:sldId id="270" r:id="rId10"/>
    <p:sldId id="271" r:id="rId11"/>
    <p:sldId id="273" r:id="rId12"/>
    <p:sldId id="276" r:id="rId13"/>
    <p:sldId id="277" r:id="rId14"/>
    <p:sldId id="279" r:id="rId15"/>
    <p:sldId id="280" r:id="rId16"/>
    <p:sldId id="281" r:id="rId17"/>
    <p:sldId id="282" r:id="rId18"/>
    <p:sldId id="286" r:id="rId19"/>
    <p:sldId id="28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53817-C586-47BE-B61F-B9239EC18F45}">
          <p14:sldIdLst>
            <p14:sldId id="259"/>
            <p14:sldId id="284"/>
            <p14:sldId id="263"/>
            <p14:sldId id="262"/>
            <p14:sldId id="264"/>
            <p14:sldId id="266"/>
            <p14:sldId id="269"/>
            <p14:sldId id="268"/>
            <p14:sldId id="270"/>
            <p14:sldId id="271"/>
            <p14:sldId id="273"/>
            <p14:sldId id="276"/>
            <p14:sldId id="277"/>
            <p14:sldId id="279"/>
            <p14:sldId id="280"/>
            <p14:sldId id="281"/>
            <p14:sldId id="282"/>
            <p14:sldId id="28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CBF7374-9DC2-4BD2-BEA0-D7C2D2DF3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97C7B0-3BE4-479F-83D3-1C7E597A73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53C89-C1DC-4BA0-B7B6-838C0C0761C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5C9199-AA10-44EB-AE23-1E8018C96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36072D-22F6-4F4C-91AF-561AFFC7D2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3359E-E076-41DE-93D5-DDB6FD41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201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3414A-C91B-47BC-8634-22E8BA30A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D4416-3446-4CD4-A361-17778DCDC2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2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21D86-FBF8-42BE-883A-A7AD8A5108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48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AF5C7-F35A-4222-8FCA-5EBEB099AE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2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6D0A4-9428-4E63-B207-5F3667A1C0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40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862FA-AA0B-4EAE-9433-816DDECEC5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50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0D40A7-650C-456C-9725-8FF3F0550A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13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155F9B-8107-4E76-BC10-48EBDE9A2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42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66A9-D5CE-41FF-8AC1-DF339A23777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3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B0110-4CA9-40D3-A4B3-29E767FA2D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89525-D1CC-41B2-9D76-3DB7128C5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E33D8-AA5D-4A60-A098-18681FCD7C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2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82B43-CCB9-44E4-8D98-4DBF655969E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6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74571-1A00-4687-AB2C-14457F040C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8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991E0-AD36-41CB-813F-84070A8D09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2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D5FD8-5A09-4B43-B706-F11806420B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3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C8B99-0B46-44C8-A67A-DDCA973DC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0.png"/><Relationship Id="rId10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emf"/><Relationship Id="rId7" Type="http://schemas.openxmlformats.org/officeDocument/2006/relationships/image" Target="../media/image58.png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2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2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4" Type="http://schemas.openxmlformats.org/officeDocument/2006/relationships/image" Target="../media/image69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2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emf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5.em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CC421-FB2B-4062-9411-B7083038379A}"/>
              </a:ext>
            </a:extLst>
          </p:cNvPr>
          <p:cNvSpPr txBox="1"/>
          <p:nvPr/>
        </p:nvSpPr>
        <p:spPr>
          <a:xfrm>
            <a:off x="911424" y="1124744"/>
            <a:ext cx="1029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ВЫПУСКНАЯ КВАЛИФИКАЦИОННАЯ РАБОТА БАКАЛАВРА</a:t>
            </a:r>
          </a:p>
          <a:p>
            <a:pPr algn="ctr"/>
            <a:r>
              <a:rPr lang="ru-RU" dirty="0"/>
              <a:t>на тему</a:t>
            </a:r>
          </a:p>
          <a:p>
            <a:pPr algn="ctr"/>
            <a:r>
              <a:rPr lang="ru-RU" sz="1800" dirty="0">
                <a:effectLst/>
                <a:ea typeface="Times New Roman" panose="02020603050405020304" pitchFamily="18" charset="0"/>
              </a:rPr>
              <a:t>МОДЕЛИРОВАНИЕ ЭКСТРЕМАЛЬНЫХ (СЕЙСМИЧЕСКИХ) ВОЗДЕЙСТВИЙ ДЛЯ ОТВЕТСТВЕННЫХ ЗДАНИЙ И СООРУЖЕНИЙ. ПОСТРОЕНИЕ ПОЭТАЖНЫХ СПЕКТРОВ ОТКЛИКА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4E373-F9EE-4A10-B99A-8046B5E4E19C}"/>
              </a:ext>
            </a:extLst>
          </p:cNvPr>
          <p:cNvSpPr txBox="1"/>
          <p:nvPr/>
        </p:nvSpPr>
        <p:spPr>
          <a:xfrm>
            <a:off x="2639616" y="287907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Выполнил</a:t>
            </a:r>
          </a:p>
          <a:p>
            <a:r>
              <a:rPr lang="ru-RU" dirty="0"/>
              <a:t>Студент гр. 3631503/70302                                      Д. А. Хорзов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д.ф.м.н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профессор	                                    Д. А. Индейцев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Ассистент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.т.н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В. С. Модестов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6AF0C-B4DC-41C3-8A89-7F6410DF5992}"/>
              </a:ext>
            </a:extLst>
          </p:cNvPr>
          <p:cNvSpPr txBox="1"/>
          <p:nvPr/>
        </p:nvSpPr>
        <p:spPr>
          <a:xfrm>
            <a:off x="4655840" y="59492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Санкт-Петербург</a:t>
            </a:r>
          </a:p>
          <a:p>
            <a:pPr algn="ctr"/>
            <a:r>
              <a:rPr lang="ru-RU" dirty="0"/>
              <a:t>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D69C0-CDEC-4A0B-9B16-15EC079BB48F}"/>
              </a:ext>
            </a:extLst>
          </p:cNvPr>
          <p:cNvSpPr txBox="1"/>
          <p:nvPr/>
        </p:nvSpPr>
        <p:spPr>
          <a:xfrm>
            <a:off x="11208568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1/19</a:t>
            </a: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FD8C0B-ADBE-4645-B943-D22F09773816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балки на сейсмическое воздействие по линейно-спектральной теории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733F40-39D6-4483-BFDE-DBE9A20B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414575"/>
            <a:ext cx="3816424" cy="1882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C5C12C-A7EF-4DFD-990F-6FA0E8C743C2}"/>
              </a:ext>
            </a:extLst>
          </p:cNvPr>
          <p:cNvSpPr txBox="1"/>
          <p:nvPr/>
        </p:nvSpPr>
        <p:spPr>
          <a:xfrm>
            <a:off x="479376" y="34290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Континуальная расчетная схема балки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0DF429-37F6-4F25-9AB0-E8D6744E4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51" y="4142660"/>
            <a:ext cx="5018436" cy="8560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A32E2A-54AF-4DF4-883C-155CB420E19C}"/>
              </a:ext>
            </a:extLst>
          </p:cNvPr>
          <p:cNvSpPr txBox="1"/>
          <p:nvPr/>
        </p:nvSpPr>
        <p:spPr>
          <a:xfrm>
            <a:off x="268275" y="3804106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Физические и геометрические характеристики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626EA-EAB4-4DBD-BFD4-866D0EFF3555}"/>
              </a:ext>
            </a:extLst>
          </p:cNvPr>
          <p:cNvSpPr txBox="1"/>
          <p:nvPr/>
        </p:nvSpPr>
        <p:spPr>
          <a:xfrm>
            <a:off x="4565064" y="140058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Максимальные модальные перемещения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6C62A8-D393-4DD0-8203-85BBD87B25FA}"/>
                  </a:ext>
                </a:extLst>
              </p:cNvPr>
              <p:cNvSpPr txBox="1"/>
              <p:nvPr/>
            </p:nvSpPr>
            <p:spPr>
              <a:xfrm>
                <a:off x="4672116" y="1774595"/>
                <a:ext cx="3756188" cy="717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𝑐𝑗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bSup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Г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6C62A8-D393-4DD0-8203-85BBD87B2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116" y="1774595"/>
                <a:ext cx="3756188" cy="7170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7F1992B-6F2F-4444-B4D5-063245F38FDA}"/>
              </a:ext>
            </a:extLst>
          </p:cNvPr>
          <p:cNvSpPr txBox="1"/>
          <p:nvPr/>
        </p:nvSpPr>
        <p:spPr>
          <a:xfrm>
            <a:off x="5362078" y="2499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Способ суммирования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D99EA1-5794-4139-9C54-AAF971C72447}"/>
                  </a:ext>
                </a:extLst>
              </p:cNvPr>
              <p:cNvSpPr txBox="1"/>
              <p:nvPr/>
            </p:nvSpPr>
            <p:spPr>
              <a:xfrm>
                <a:off x="5254063" y="3050573"/>
                <a:ext cx="2227325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𝑐𝑗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D99EA1-5794-4139-9C54-AAF971C72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063" y="3050573"/>
                <a:ext cx="2227325" cy="930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3B9337-0DA8-4039-9B43-F4997CE5D059}"/>
                  </a:ext>
                </a:extLst>
              </p:cNvPr>
              <p:cNvSpPr txBox="1"/>
              <p:nvPr/>
            </p:nvSpPr>
            <p:spPr>
              <a:xfrm>
                <a:off x="1055439" y="5046759"/>
                <a:ext cx="2664296" cy="133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  <a:p>
                <a:pPr algn="ctr"/>
                <a:r>
                  <a:rPr lang="ru-RU" sz="1600" dirty="0" err="1"/>
                  <a:t>Г.у</a:t>
                </a:r>
                <a:r>
                  <a:rPr lang="ru-RU" sz="1600" dirty="0"/>
                  <a:t>.: при </a:t>
                </a:r>
                <a:r>
                  <a:rPr lang="en-US" sz="1600" dirty="0"/>
                  <a:t>x=0</a:t>
                </a:r>
                <a:r>
                  <a:rPr lang="ru-RU" sz="1600" dirty="0"/>
                  <a:t>: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1600" dirty="0"/>
              </a:p>
              <a:p>
                <a:pPr algn="ctr"/>
                <a:r>
                  <a:rPr lang="ru-RU" sz="1600" dirty="0"/>
                  <a:t>при </a:t>
                </a:r>
                <a:r>
                  <a:rPr lang="en-US" sz="1600" dirty="0"/>
                  <a:t>x=l: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16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3B9337-0DA8-4039-9B43-F4997CE5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39" y="5046759"/>
                <a:ext cx="2664296" cy="1330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A50408-DF0F-4C3E-9639-FB3F084F700F}"/>
                  </a:ext>
                </a:extLst>
              </p:cNvPr>
              <p:cNvSpPr txBox="1"/>
              <p:nvPr/>
            </p:nvSpPr>
            <p:spPr>
              <a:xfrm>
                <a:off x="5596275" y="4084656"/>
                <a:ext cx="1633012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A50408-DF0F-4C3E-9639-FB3F084F7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275" y="4084656"/>
                <a:ext cx="1633012" cy="9106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79A4616-4794-435C-BC1B-8F0F8695E313}"/>
              </a:ext>
            </a:extLst>
          </p:cNvPr>
          <p:cNvSpPr txBox="1"/>
          <p:nvPr/>
        </p:nvSpPr>
        <p:spPr>
          <a:xfrm>
            <a:off x="268275" y="6324966"/>
            <a:ext cx="78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0</a:t>
            </a:r>
            <a:r>
              <a:rPr lang="ru-RU" dirty="0"/>
              <a:t>/19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B754E-6AFF-4A57-9B23-684BB738A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2445" y="1414575"/>
            <a:ext cx="3369302" cy="52797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BD86945-383B-4682-9837-D25A27AFC912}"/>
              </a:ext>
            </a:extLst>
          </p:cNvPr>
          <p:cNvSpPr txBox="1"/>
          <p:nvPr/>
        </p:nvSpPr>
        <p:spPr>
          <a:xfrm>
            <a:off x="1500100" y="6318644"/>
            <a:ext cx="69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Бирбраер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А. Н. (1998). Расчет конструкций на сейсмостойкость.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8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балки на сейсмическое воздействие по линейно-спектральной теории в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0B13C-E508-4E09-87A1-01F247C27A81}"/>
              </a:ext>
            </a:extLst>
          </p:cNvPr>
          <p:cNvSpPr txBox="1"/>
          <p:nvPr/>
        </p:nvSpPr>
        <p:spPr>
          <a:xfrm>
            <a:off x="247556" y="5826750"/>
            <a:ext cx="2767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К-Э модель</a:t>
            </a:r>
            <a:r>
              <a:rPr lang="en-US" sz="1600" dirty="0"/>
              <a:t> </a:t>
            </a:r>
            <a:r>
              <a:rPr lang="ru-RU" sz="1600" dirty="0"/>
              <a:t>балки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FFED8-3BC9-4152-82D5-09876854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862" y="1525748"/>
            <a:ext cx="3804894" cy="4941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7C4F98-7570-43BA-ABBB-370EBB66D6CD}"/>
                  </a:ext>
                </a:extLst>
              </p:cNvPr>
              <p:cNvSpPr txBox="1"/>
              <p:nvPr/>
            </p:nvSpPr>
            <p:spPr>
              <a:xfrm>
                <a:off x="9595616" y="1446632"/>
                <a:ext cx="2374212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p>
                          </m:sSup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.96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7C4F98-7570-43BA-ABBB-370EBB66D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16" y="1446632"/>
                <a:ext cx="2374212" cy="465769"/>
              </a:xfrm>
              <a:prstGeom prst="rect">
                <a:avLst/>
              </a:prstGeom>
              <a:blipFill>
                <a:blip r:embed="rId5"/>
                <a:stretch>
                  <a:fillRect t="-80519" b="-1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CAACC-B3D5-4A66-9D74-096D6C7D1E2F}"/>
                  </a:ext>
                </a:extLst>
              </p:cNvPr>
              <p:cNvSpPr txBox="1"/>
              <p:nvPr/>
            </p:nvSpPr>
            <p:spPr>
              <a:xfrm>
                <a:off x="9942120" y="1912401"/>
                <a:ext cx="17050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ECAACC-B3D5-4A66-9D74-096D6C7D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20" y="1912401"/>
                <a:ext cx="1705020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A318F4-57D9-44B1-8B32-373786000D15}"/>
                  </a:ext>
                </a:extLst>
              </p:cNvPr>
              <p:cNvSpPr txBox="1"/>
              <p:nvPr/>
            </p:nvSpPr>
            <p:spPr>
              <a:xfrm>
                <a:off x="10039230" y="3027142"/>
                <a:ext cx="16330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A318F4-57D9-44B1-8B32-373786000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230" y="3027142"/>
                <a:ext cx="1633012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Таблица 19">
            <a:extLst>
              <a:ext uri="{FF2B5EF4-FFF2-40B4-BE49-F238E27FC236}">
                <a16:creationId xmlns:a16="http://schemas.microsoft.com/office/drawing/2014/main" id="{EE336516-059B-46CF-B35E-1D30B2B72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50995"/>
              </p:ext>
            </p:extLst>
          </p:nvPr>
        </p:nvGraphicFramePr>
        <p:xfrm>
          <a:off x="2822526" y="1576888"/>
          <a:ext cx="302433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7066692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5195628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Тип элемента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Beam 188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255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узлов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81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элементов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91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степеней свободы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87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91F897-B31A-431B-8324-02083FB45D0E}"/>
                  </a:ext>
                </a:extLst>
              </p:cNvPr>
              <p:cNvSpPr txBox="1"/>
              <p:nvPr/>
            </p:nvSpPr>
            <p:spPr>
              <a:xfrm>
                <a:off x="3002546" y="3950363"/>
                <a:ext cx="26642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  <a:p>
                <a:pPr algn="ctr"/>
                <a:r>
                  <a:rPr lang="ru-RU" sz="1600" dirty="0" err="1"/>
                  <a:t>Г.у</a:t>
                </a:r>
                <a:r>
                  <a:rPr lang="ru-RU" sz="1600" dirty="0"/>
                  <a:t>.: при </a:t>
                </a:r>
                <a:r>
                  <a:rPr lang="en-US" sz="1600" dirty="0"/>
                  <a:t>x=0</a:t>
                </a:r>
                <a:r>
                  <a:rPr lang="ru-RU" sz="1600" dirty="0"/>
                  <a:t>: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91F897-B31A-431B-8324-02083FB45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546" y="3950363"/>
                <a:ext cx="2664296" cy="584775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025696-2554-4733-BF02-D7F962923D6E}"/>
              </a:ext>
            </a:extLst>
          </p:cNvPr>
          <p:cNvSpPr txBox="1"/>
          <p:nvPr/>
        </p:nvSpPr>
        <p:spPr>
          <a:xfrm>
            <a:off x="10855736" y="6282250"/>
            <a:ext cx="81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1</a:t>
            </a:r>
            <a:r>
              <a:rPr lang="ru-RU" dirty="0"/>
              <a:t>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EC4FB5-0CBE-4D68-8D59-032853512222}"/>
                  </a:ext>
                </a:extLst>
              </p:cNvPr>
              <p:cNvSpPr txBox="1"/>
              <p:nvPr/>
            </p:nvSpPr>
            <p:spPr>
              <a:xfrm>
                <a:off x="9458054" y="3541643"/>
                <a:ext cx="2705476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p>
                      </m:sSup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Г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EC4FB5-0CBE-4D68-8D59-03285351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54" y="3541643"/>
                <a:ext cx="2705476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0C7C7-1A3F-4D4C-9282-FA3A42296F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826" y="1412377"/>
            <a:ext cx="1861012" cy="44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балки на сейсмическое воздействие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етодом динамического анализа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BEC1B-FCA6-43E7-9A37-D2FF9A0C77D5}"/>
              </a:ext>
            </a:extLst>
          </p:cNvPr>
          <p:cNvSpPr txBox="1"/>
          <p:nvPr/>
        </p:nvSpPr>
        <p:spPr>
          <a:xfrm>
            <a:off x="247556" y="5826750"/>
            <a:ext cx="2767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К-Э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3FF8B-F390-41A0-AB9A-D766B88A15FD}"/>
                  </a:ext>
                </a:extLst>
              </p:cNvPr>
              <p:cNvSpPr txBox="1"/>
              <p:nvPr/>
            </p:nvSpPr>
            <p:spPr>
              <a:xfrm>
                <a:off x="2845808" y="4912132"/>
                <a:ext cx="27675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dirty="0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63FF8B-F390-41A0-AB9A-D766B88A1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808" y="4912132"/>
                <a:ext cx="2767548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25E03D-4395-4312-8EFE-63B8F6F31D97}"/>
                  </a:ext>
                </a:extLst>
              </p:cNvPr>
              <p:cNvSpPr txBox="1"/>
              <p:nvPr/>
            </p:nvSpPr>
            <p:spPr>
              <a:xfrm>
                <a:off x="2863979" y="5236169"/>
                <a:ext cx="27675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=0.005 с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25E03D-4395-4312-8EFE-63B8F6F3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79" y="5236169"/>
                <a:ext cx="276754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76A21-3319-45B9-A488-2A4626710F7E}"/>
                  </a:ext>
                </a:extLst>
              </p:cNvPr>
              <p:cNvSpPr txBox="1"/>
              <p:nvPr/>
            </p:nvSpPr>
            <p:spPr>
              <a:xfrm>
                <a:off x="2855640" y="5524549"/>
                <a:ext cx="27675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600" b="0" i="1" dirty="0" smtClean="0">
                            <a:latin typeface="Cambria Math" panose="02040503050406030204" pitchFamily="18" charset="0"/>
                          </a:rPr>
                          <m:t>кон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1600" b="0" dirty="0"/>
                  <a:t>.36 </a:t>
                </a:r>
                <a:r>
                  <a:rPr lang="ru-RU" sz="1600" b="0" dirty="0"/>
                  <a:t>с</a:t>
                </a:r>
                <a:endParaRPr lang="en-US" sz="16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76A21-3319-45B9-A488-2A462671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5524549"/>
                <a:ext cx="2767548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19">
            <a:extLst>
              <a:ext uri="{FF2B5EF4-FFF2-40B4-BE49-F238E27FC236}">
                <a16:creationId xmlns:a16="http://schemas.microsoft.com/office/drawing/2014/main" id="{91DFC4E8-F257-4B7C-96D1-7C9A27BBD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31043"/>
              </p:ext>
            </p:extLst>
          </p:nvPr>
        </p:nvGraphicFramePr>
        <p:xfrm>
          <a:off x="2855640" y="1484784"/>
          <a:ext cx="302433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7066692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5195628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Тип элемента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Beam 188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255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узлов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81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элементов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91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степеней свободы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87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A78C09-C886-4A47-8FD9-2461A9F7F04C}"/>
                  </a:ext>
                </a:extLst>
              </p:cNvPr>
              <p:cNvSpPr txBox="1"/>
              <p:nvPr/>
            </p:nvSpPr>
            <p:spPr>
              <a:xfrm>
                <a:off x="3015104" y="3722925"/>
                <a:ext cx="26642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  <a:p>
                <a:pPr algn="ctr"/>
                <a:r>
                  <a:rPr lang="ru-RU" sz="1600" dirty="0" err="1"/>
                  <a:t>Г.у</a:t>
                </a:r>
                <a:r>
                  <a:rPr lang="ru-RU" sz="1600" dirty="0"/>
                  <a:t>.: при </a:t>
                </a:r>
                <a:r>
                  <a:rPr lang="en-US" sz="1600" dirty="0"/>
                  <a:t>x=0</a:t>
                </a:r>
                <a:r>
                  <a:rPr lang="ru-RU" sz="1600" dirty="0"/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A78C09-C886-4A47-8FD9-2461A9F7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04" y="3722925"/>
                <a:ext cx="2664296" cy="584775"/>
              </a:xfrm>
              <a:prstGeom prst="rect">
                <a:avLst/>
              </a:prstGeom>
              <a:blipFill>
                <a:blip r:embed="rId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F42289-009A-4DE4-A8E0-7B0A20F8AB0A}"/>
              </a:ext>
            </a:extLst>
          </p:cNvPr>
          <p:cNvSpPr txBox="1"/>
          <p:nvPr/>
        </p:nvSpPr>
        <p:spPr>
          <a:xfrm>
            <a:off x="7408675" y="3374248"/>
            <a:ext cx="3536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Акселерограмма СА-482, 6 баллов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2F7382-FB32-4350-B2D6-71E37743C13A}"/>
                  </a:ext>
                </a:extLst>
              </p:cNvPr>
              <p:cNvSpPr txBox="1"/>
              <p:nvPr/>
            </p:nvSpPr>
            <p:spPr>
              <a:xfrm>
                <a:off x="7963203" y="6243196"/>
                <a:ext cx="24399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/>
                  <a:t>Спектр отклика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2F7382-FB32-4350-B2D6-71E37743C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203" y="6243196"/>
                <a:ext cx="2439932" cy="338554"/>
              </a:xfrm>
              <a:prstGeom prst="rect">
                <a:avLst/>
              </a:prstGeom>
              <a:blipFill>
                <a:blip r:embed="rId10"/>
                <a:stretch>
                  <a:fillRect l="-249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27A5F79-D338-47BB-A3E2-371DC7F07119}"/>
              </a:ext>
            </a:extLst>
          </p:cNvPr>
          <p:cNvSpPr txBox="1"/>
          <p:nvPr/>
        </p:nvSpPr>
        <p:spPr>
          <a:xfrm>
            <a:off x="1120856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2</a:t>
            </a:r>
            <a:r>
              <a:rPr lang="ru-RU" dirty="0"/>
              <a:t>/19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DE41C7-4736-403C-B45E-DF7FD20C80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05" y="1279127"/>
            <a:ext cx="1628223" cy="41263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3B85474-A44C-4106-B96C-53F2CFE612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8675" y="854692"/>
            <a:ext cx="3536441" cy="26523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C53526-C2B4-482B-BDD6-20363877D2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7057" y="3475445"/>
            <a:ext cx="3979675" cy="29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балки на сейсмическое воздействие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830F6D-9504-4869-B13D-FFCE452887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937522"/>
            <a:ext cx="5322570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16B90-4C8E-4C8E-93DE-C1CE8EEEF6B1}"/>
              </a:ext>
            </a:extLst>
          </p:cNvPr>
          <p:cNvSpPr txBox="1"/>
          <p:nvPr/>
        </p:nvSpPr>
        <p:spPr>
          <a:xfrm>
            <a:off x="623045" y="4931672"/>
            <a:ext cx="460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Максимальные перемещения балки, рассчитанные различными методами</a:t>
            </a: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A8843-07C3-43D4-A7D8-139E3B20FC22}"/>
              </a:ext>
            </a:extLst>
          </p:cNvPr>
          <p:cNvSpPr txBox="1"/>
          <p:nvPr/>
        </p:nvSpPr>
        <p:spPr>
          <a:xfrm>
            <a:off x="6613732" y="1164206"/>
            <a:ext cx="4603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Итоги: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CD720-2388-4669-8D8F-6EAD42D0CA48}"/>
              </a:ext>
            </a:extLst>
          </p:cNvPr>
          <p:cNvSpPr txBox="1"/>
          <p:nvPr/>
        </p:nvSpPr>
        <p:spPr>
          <a:xfrm>
            <a:off x="6606080" y="1512605"/>
            <a:ext cx="4603183" cy="197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ходе данного расчета вышло, что расчет, выполненный методом линейно-спектрального анализа, и расчет, выполненный методом прямого численного интегрирования, дали близкие по погрешности результаты.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404927-2263-4DE6-A578-2A182F04E411}"/>
              </a:ext>
            </a:extLst>
          </p:cNvPr>
          <p:cNvSpPr txBox="1"/>
          <p:nvPr/>
        </p:nvSpPr>
        <p:spPr>
          <a:xfrm>
            <a:off x="11208568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3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100538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поэтажных спектров отклика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378CF-53AB-4743-A77D-C8AC60C9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96752"/>
            <a:ext cx="4670162" cy="51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F59A5-A2E0-4FC5-B1FF-54DCF7EAFE8C}"/>
              </a:ext>
            </a:extLst>
          </p:cNvPr>
          <p:cNvSpPr txBox="1"/>
          <p:nvPr/>
        </p:nvSpPr>
        <p:spPr>
          <a:xfrm>
            <a:off x="5807968" y="1377869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пектральная плотность мощности (Power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Spectral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Density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PSD)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B9D0F-5AEA-4747-AE98-F0F2471C79A7}"/>
                  </a:ext>
                </a:extLst>
              </p:cNvPr>
              <p:cNvSpPr txBox="1"/>
              <p:nvPr/>
            </p:nvSpPr>
            <p:spPr>
              <a:xfrm>
                <a:off x="5282518" y="2123511"/>
                <a:ext cx="6417578" cy="723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𝑃𝑆𝐷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𝑎𝑎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𝑅𝐸𝑆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𝑎𝑎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9B9D0F-5AEA-4747-AE98-F0F2471C7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18" y="2123511"/>
                <a:ext cx="6417578" cy="723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6FE79D-0B00-4FBF-B0BF-6245456B3B94}"/>
                  </a:ext>
                </a:extLst>
              </p:cNvPr>
              <p:cNvSpPr txBox="1"/>
              <p:nvPr/>
            </p:nvSpPr>
            <p:spPr>
              <a:xfrm>
                <a:off x="5375920" y="2996952"/>
                <a:ext cx="6336704" cy="1113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ru-RU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спектральная плотность мощности,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м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с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/Гц 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частота, Гц;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𝑎𝑎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𝜉</m:t>
                        </m:r>
                      </m:den>
                    </m:f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- безразмерный коэффициент демпфирования;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𝐸𝑆𝑃</m:t>
                    </m:r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- спектр ускорений.</a:t>
                </a:r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6FE79D-0B00-4FBF-B0BF-6245456B3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2996952"/>
                <a:ext cx="6336704" cy="1113446"/>
              </a:xfrm>
              <a:prstGeom prst="rect">
                <a:avLst/>
              </a:prstGeom>
              <a:blipFill>
                <a:blip r:embed="rId5"/>
                <a:stretch>
                  <a:fillRect l="-577" b="-6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5A1960-0C85-40ED-BC04-C5AA3BD1B6F9}"/>
                  </a:ext>
                </a:extLst>
              </p:cNvPr>
              <p:cNvSpPr txBox="1"/>
              <p:nvPr/>
            </p:nvSpPr>
            <p:spPr>
              <a:xfrm>
                <a:off x="5443495" y="4405217"/>
                <a:ext cx="6417578" cy="883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𝑅𝐸𝑆𝑃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𝑃𝑆𝐷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den>
                                  </m:f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sup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𝑃𝑆𝐷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5A1960-0C85-40ED-BC04-C5AA3BD1B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95" y="4405217"/>
                <a:ext cx="6417578" cy="8832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D36CCA8-D7CF-4D64-B16D-1BF913772954}"/>
              </a:ext>
            </a:extLst>
          </p:cNvPr>
          <p:cNvSpPr txBox="1"/>
          <p:nvPr/>
        </p:nvSpPr>
        <p:spPr>
          <a:xfrm>
            <a:off x="11208568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4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77872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Вычисление поэтажного спектра отклика в здании АЭС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FAE5F-0696-4A13-ACD5-41BBEBE77558}"/>
              </a:ext>
            </a:extLst>
          </p:cNvPr>
          <p:cNvSpPr txBox="1"/>
          <p:nvPr/>
        </p:nvSpPr>
        <p:spPr>
          <a:xfrm>
            <a:off x="6233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КЭ-модель здания АЭС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58F24-0D3D-4194-BF1C-3D7F405DF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05" y="1808324"/>
            <a:ext cx="5429250" cy="542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FB26EF-C018-4634-8D2E-16EEE8853477}"/>
              </a:ext>
            </a:extLst>
          </p:cNvPr>
          <p:cNvSpPr txBox="1"/>
          <p:nvPr/>
        </p:nvSpPr>
        <p:spPr>
          <a:xfrm>
            <a:off x="8139948" y="14204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Характеристики бетона В40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30AFA1-B45C-4F01-8E64-18E1D3598D66}"/>
                  </a:ext>
                </a:extLst>
              </p:cNvPr>
              <p:cNvSpPr txBox="1"/>
              <p:nvPr/>
            </p:nvSpPr>
            <p:spPr>
              <a:xfrm>
                <a:off x="8149546" y="5910679"/>
                <a:ext cx="32750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/>
                  <a:t>Спектр отклика,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ru-RU" sz="1600" dirty="0"/>
                  <a:t>, 9 баллов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30AFA1-B45C-4F01-8E64-18E1D3598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546" y="5910679"/>
                <a:ext cx="3275046" cy="338554"/>
              </a:xfrm>
              <a:prstGeom prst="rect">
                <a:avLst/>
              </a:prstGeom>
              <a:blipFill>
                <a:blip r:embed="rId4"/>
                <a:stretch>
                  <a:fillRect l="-559" t="-5455" r="-2048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4768E1C-90B8-4A3A-982B-7E85317A04BB}"/>
              </a:ext>
            </a:extLst>
          </p:cNvPr>
          <p:cNvSpPr txBox="1"/>
          <p:nvPr/>
        </p:nvSpPr>
        <p:spPr>
          <a:xfrm>
            <a:off x="11208568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5</a:t>
            </a:r>
            <a:r>
              <a:rPr lang="ru-RU" dirty="0"/>
              <a:t>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CC4865-C4F2-4D04-9AF6-69DB91E50404}"/>
                  </a:ext>
                </a:extLst>
              </p:cNvPr>
              <p:cNvSpPr txBox="1"/>
              <p:nvPr/>
            </p:nvSpPr>
            <p:spPr>
              <a:xfrm>
                <a:off x="9408368" y="2519004"/>
                <a:ext cx="266429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600" dirty="0"/>
              </a:p>
              <a:p>
                <a:pPr algn="ctr"/>
                <a:r>
                  <a:rPr lang="ru-RU" sz="1600" dirty="0" err="1"/>
                  <a:t>Г.у</a:t>
                </a:r>
                <a:r>
                  <a:rPr lang="ru-RU" sz="1600" dirty="0"/>
                  <a:t>.: жесткое закрепление основания</a:t>
                </a:r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CC4865-C4F2-4D04-9AF6-69DB91E50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2519004"/>
                <a:ext cx="2664296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4789CB-6ECA-4946-84BF-46DF214D3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1770" y="3090903"/>
            <a:ext cx="3775596" cy="2831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6C7C319F-A43D-47D8-BFA3-60D256466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643735"/>
                  </p:ext>
                </p:extLst>
              </p:nvPr>
            </p:nvGraphicFramePr>
            <p:xfrm>
              <a:off x="4406587" y="1300082"/>
              <a:ext cx="2257311" cy="4592280"/>
            </p:xfrm>
            <a:graphic>
              <a:graphicData uri="http://schemas.openxmlformats.org/drawingml/2006/table">
                <a:tbl>
                  <a:tblPr/>
                  <a:tblGrid>
                    <a:gridCol w="752437">
                      <a:extLst>
                        <a:ext uri="{9D8B030D-6E8A-4147-A177-3AD203B41FA5}">
                          <a16:colId xmlns:a16="http://schemas.microsoft.com/office/drawing/2014/main" val="966783957"/>
                        </a:ext>
                      </a:extLst>
                    </a:gridCol>
                    <a:gridCol w="752437">
                      <a:extLst>
                        <a:ext uri="{9D8B030D-6E8A-4147-A177-3AD203B41FA5}">
                          <a16:colId xmlns:a16="http://schemas.microsoft.com/office/drawing/2014/main" val="2949511772"/>
                        </a:ext>
                      </a:extLst>
                    </a:gridCol>
                    <a:gridCol w="752437">
                      <a:extLst>
                        <a:ext uri="{9D8B030D-6E8A-4147-A177-3AD203B41FA5}">
                          <a16:colId xmlns:a16="http://schemas.microsoft.com/office/drawing/2014/main" val="3582836637"/>
                        </a:ext>
                      </a:extLst>
                    </a:gridCol>
                  </a:tblGrid>
                  <a:tr h="121792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Номер частоты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Частота, Гц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p>
                                </m:sSup>
                                <m:r>
                                  <a:rPr lang="en-US" sz="8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ru-RU" sz="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полн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6963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1.4628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0.41157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12597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2.5971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1.03E-11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191423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5.1104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3.68E-10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92017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5.9362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0.23017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83805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6.4278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8.40E-02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479813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6.7002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9.18E-04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41251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8.8423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40887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9.2875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5.38E-11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14159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9.8078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7.75E-11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014386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11.567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2.69E-08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123357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2.03E-03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624697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12.768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3.75E-03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36121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13.762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7.73E-03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94394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14.361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9.75E-11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93637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15.236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2.34E-03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145161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15.692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4.31E-11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56310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16.126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2.69E-03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57310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17.386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2.27E-09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083150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17.652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3.04E-09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7840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18.306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8.17E-03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82979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18.484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3.39E-08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948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18.881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1.28E-02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00200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18.904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8.01E-08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9301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8.42E-11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92748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20.747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2.94E-03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66769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20.81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5.69E-09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32712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21.033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3.20E-03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878398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21.113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1.28E-02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71237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21.425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2.18E-11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13332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21.665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3.77E-03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193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>
                <a:extLst>
                  <a:ext uri="{FF2B5EF4-FFF2-40B4-BE49-F238E27FC236}">
                    <a16:creationId xmlns:a16="http://schemas.microsoft.com/office/drawing/2014/main" id="{6C7C319F-A43D-47D8-BFA3-60D2564662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643735"/>
                  </p:ext>
                </p:extLst>
              </p:nvPr>
            </p:nvGraphicFramePr>
            <p:xfrm>
              <a:off x="4406587" y="1300082"/>
              <a:ext cx="2257311" cy="4592280"/>
            </p:xfrm>
            <a:graphic>
              <a:graphicData uri="http://schemas.openxmlformats.org/drawingml/2006/table">
                <a:tbl>
                  <a:tblPr/>
                  <a:tblGrid>
                    <a:gridCol w="752437">
                      <a:extLst>
                        <a:ext uri="{9D8B030D-6E8A-4147-A177-3AD203B41FA5}">
                          <a16:colId xmlns:a16="http://schemas.microsoft.com/office/drawing/2014/main" val="966783957"/>
                        </a:ext>
                      </a:extLst>
                    </a:gridCol>
                    <a:gridCol w="752437">
                      <a:extLst>
                        <a:ext uri="{9D8B030D-6E8A-4147-A177-3AD203B41FA5}">
                          <a16:colId xmlns:a16="http://schemas.microsoft.com/office/drawing/2014/main" val="2949511772"/>
                        </a:ext>
                      </a:extLst>
                    </a:gridCol>
                    <a:gridCol w="752437">
                      <a:extLst>
                        <a:ext uri="{9D8B030D-6E8A-4147-A177-3AD203B41FA5}">
                          <a16:colId xmlns:a16="http://schemas.microsoft.com/office/drawing/2014/main" val="3582836637"/>
                        </a:ext>
                      </a:extLst>
                    </a:gridCol>
                  </a:tblGrid>
                  <a:tr h="1322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Номер частоты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Частота, Гц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00806" t="-13636" r="-1613" b="-33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6963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1.4628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0.41157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212597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2.5971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1.03E-11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191423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5.1104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3.68E-10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92017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5.9362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0.23017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783805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6.4278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8.40E-02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8479813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6.7002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9.18E-04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941251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8.8423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3.68E-11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640887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9.2875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5.38E-11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714159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9.8078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7.75E-11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014386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11.567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2.69E-08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1233574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11.617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2.03E-03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624697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12.768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3.75E-03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36121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13.762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7.73E-03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094394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14.361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9.75E-11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193637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15.236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2.34E-03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145161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15.692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4.31E-11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756310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16.126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2.69E-03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573105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17.386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2.27E-09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083150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17.652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3.04E-09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7840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18.306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8.17E-03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82979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18.484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3.39E-08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769489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18.881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1.28E-02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00200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18.904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8.01E-08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2793017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8.42E-11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92748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20.747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2.94E-03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66769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26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20.81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5.69E-09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32712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21.033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3.20E-03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8783986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21.113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1.28E-02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971237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21.425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2.18E-11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0133328"/>
                      </a:ext>
                    </a:extLst>
                  </a:tr>
                  <a:tr h="14866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30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21.665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3.77E-03</a:t>
                          </a:r>
                        </a:p>
                      </a:txBody>
                      <a:tcPr marL="7018" marR="7018" marT="7018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261937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6728EC5-19E2-43E7-BB85-570479EFB3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00" y="1166589"/>
            <a:ext cx="3686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Вычисление поэтажного спектра отклика в здании АЭС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88D01-B1DC-45DD-8269-96F88821522E}"/>
              </a:ext>
            </a:extLst>
          </p:cNvPr>
          <p:cNvSpPr txBox="1"/>
          <p:nvPr/>
        </p:nvSpPr>
        <p:spPr>
          <a:xfrm>
            <a:off x="155575" y="5834663"/>
            <a:ext cx="594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Места вычисления поэтажного спектра отклика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601AE5-D310-412F-A1F3-852CB3A7DF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253081"/>
            <a:ext cx="5756523" cy="43518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A0A43-EA11-481A-A0EB-561584DFCE9B}"/>
                  </a:ext>
                </a:extLst>
              </p:cNvPr>
              <p:cNvSpPr txBox="1"/>
              <p:nvPr/>
            </p:nvSpPr>
            <p:spPr>
              <a:xfrm>
                <a:off x="5521077" y="5865454"/>
                <a:ext cx="486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Спектральная плотность мощности, </a:t>
                </a:r>
                <a14:m>
                  <m:oMath xmlns:m="http://schemas.openxmlformats.org/officeDocument/2006/math"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𝜁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=0.02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A0A43-EA11-481A-A0EB-561584DFC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077" y="5865454"/>
                <a:ext cx="486030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7564945-470A-42AC-BADF-22F5FCC32632}"/>
              </a:ext>
            </a:extLst>
          </p:cNvPr>
          <p:cNvSpPr txBox="1"/>
          <p:nvPr/>
        </p:nvSpPr>
        <p:spPr>
          <a:xfrm>
            <a:off x="11208568" y="6237312"/>
            <a:ext cx="90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6</a:t>
            </a:r>
            <a:r>
              <a:rPr lang="ru-RU" dirty="0"/>
              <a:t>/19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6A9076-8DD4-43DA-8B39-5522C0B4A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72" y="1165536"/>
            <a:ext cx="3657354" cy="4718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EDD1F-F374-44B9-B9B2-AF817A644C09}"/>
                  </a:ext>
                </a:extLst>
              </p:cNvPr>
              <p:cNvSpPr txBox="1"/>
              <p:nvPr/>
            </p:nvSpPr>
            <p:spPr>
              <a:xfrm>
                <a:off x="9984432" y="2624676"/>
                <a:ext cx="2133200" cy="654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ru-RU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p>
                          </m:sSup>
                        </m:den>
                      </m:f>
                      <m:r>
                        <a:rPr lang="ru-RU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</a:rPr>
                        <m:t>.72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FEDD1F-F374-44B9-B9B2-AF817A64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432" y="2624676"/>
                <a:ext cx="2133200" cy="654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FC10550-E106-4D21-95C6-9306A72B9674}"/>
              </a:ext>
            </a:extLst>
          </p:cNvPr>
          <p:cNvSpPr txBox="1"/>
          <p:nvPr/>
        </p:nvSpPr>
        <p:spPr>
          <a:xfrm>
            <a:off x="9860622" y="1919960"/>
            <a:ext cx="238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Для первых десяти частот: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21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Вычисление поэтажного спектра отклика в здании АЭС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9D3CC-B728-4130-80D2-7D8460E5A30C}"/>
              </a:ext>
            </a:extLst>
          </p:cNvPr>
          <p:cNvSpPr txBox="1"/>
          <p:nvPr/>
        </p:nvSpPr>
        <p:spPr>
          <a:xfrm>
            <a:off x="335360" y="6430809"/>
            <a:ext cx="486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</a:rPr>
              <a:t>Поэтажные спектры отклика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30155-1C32-406D-A379-49619D290F91}"/>
              </a:ext>
            </a:extLst>
          </p:cNvPr>
          <p:cNvSpPr txBox="1"/>
          <p:nvPr/>
        </p:nvSpPr>
        <p:spPr>
          <a:xfrm>
            <a:off x="5804722" y="543430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Спектры отклика в логарифмическом масштабе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511FC0-9DAF-4625-A59B-F11C271209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3466" y="1395707"/>
            <a:ext cx="4390683" cy="50155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326944-D0D4-44ED-A827-6CC8984557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65" y="1395707"/>
            <a:ext cx="5322570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C8CD3C-8B55-4E8C-A603-D958857DFC45}"/>
              </a:ext>
            </a:extLst>
          </p:cNvPr>
          <p:cNvSpPr txBox="1"/>
          <p:nvPr/>
        </p:nvSpPr>
        <p:spPr>
          <a:xfrm>
            <a:off x="11208568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7</a:t>
            </a:r>
            <a:r>
              <a:rPr lang="ru-RU" dirty="0"/>
              <a:t>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4A652F-B23F-4FAE-AA20-5073FF861189}"/>
                  </a:ext>
                </a:extLst>
              </p:cNvPr>
              <p:cNvSpPr txBox="1"/>
              <p:nvPr/>
            </p:nvSpPr>
            <p:spPr>
              <a:xfrm>
                <a:off x="5146313" y="6152028"/>
                <a:ext cx="3220114" cy="65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=1.46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Гц,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4A652F-B23F-4FAE-AA20-5073FF861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313" y="6152028"/>
                <a:ext cx="3220114" cy="6547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DD9E58-D8A4-4770-9A55-4050840E4DB4}"/>
                  </a:ext>
                </a:extLst>
              </p:cNvPr>
              <p:cNvSpPr txBox="1"/>
              <p:nvPr/>
            </p:nvSpPr>
            <p:spPr>
              <a:xfrm>
                <a:off x="8043720" y="6092868"/>
                <a:ext cx="3220114" cy="654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.93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Гц,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полн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DD9E58-D8A4-4770-9A55-4050840E4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720" y="6092868"/>
                <a:ext cx="3220114" cy="654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85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11464-E627-40FC-9D46-8A16C412B2E0}"/>
              </a:ext>
            </a:extLst>
          </p:cNvPr>
          <p:cNvSpPr txBox="1"/>
          <p:nvPr/>
        </p:nvSpPr>
        <p:spPr>
          <a:xfrm>
            <a:off x="191344" y="345430"/>
            <a:ext cx="1180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  <a:spcBef>
                <a:spcPts val="200"/>
              </a:spcBef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FFC332-FD6C-43C9-8233-BC2809273B3A}"/>
                  </a:ext>
                </a:extLst>
              </p:cNvPr>
              <p:cNvSpPr txBox="1"/>
              <p:nvPr/>
            </p:nvSpPr>
            <p:spPr>
              <a:xfrm>
                <a:off x="299356" y="1124744"/>
                <a:ext cx="11593288" cy="589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40385" algn="just">
                  <a:lnSpc>
                    <a:spcPct val="12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 ходе работы были рассмотрены </a:t>
                </a:r>
                <a:r>
                  <a:rPr lang="ru-RU" sz="1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основы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расчета конструкции на сейсмостойкость, приведены основные методы к моделированию сейсмического воздействия.</a:t>
                </a:r>
              </a:p>
              <a:p>
                <a:pPr indent="540385" algn="just">
                  <a:lnSpc>
                    <a:spcPct val="12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Рассмотрена задача о внезапном воздействии нагрузки на </a:t>
                </a:r>
                <a:r>
                  <a:rPr lang="ru-RU" sz="1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одномассовую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систему на пружине. Было установлено, что если длительность внезапной нагрузки не меньше половины периода собственных колебаний, то амплитуда максимальных перемещений в два раза больше по сравнению со статическим нагружением. Также при недлительных возмущениях на перемещения системы влияет импульс силы, а не ее величина.</a:t>
                </a:r>
              </a:p>
              <a:p>
                <a:pPr indent="540385" algn="just">
                  <a:lnSpc>
                    <a:spcPct val="12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Рассмотрена задача о гармоническом нагружении жестко закрепленной балки. Проведено сравнение результатов динамического анализа с разным шагом по времени. Шаг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∆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=3∙</m:t>
                    </m:r>
                    <m:sSup>
                      <m:sSup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оказался слишком большим для того, чтобы захватить нужные значения нагружения, из-за чего результат решения с этим шагом по времени значительно отличался от аналити</a:t>
                </a:r>
                <a:r>
                  <a:rPr lang="ru-RU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ческого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При варьировании частоты возмущения численное решение приближенно совпало с аналитическим.</a:t>
                </a:r>
              </a:p>
              <a:p>
                <a:pPr indent="540385" algn="just">
                  <a:lnSpc>
                    <a:spcPct val="12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Рассмотрена задача о сейсмическом нагружении жестко закрепленной балки. Расчеты, выполненные линейно-спектральным и динамическим методами, дали близкие по точности результаты, однако у каждого метода есть свои недостатки. Линейно-спектральный метод подходит только для линейных систем, в то время как динамический метод требует больших вычислительных затрат.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540385" algn="just">
                  <a:lnSpc>
                    <a:spcPct val="120000"/>
                  </a:lnSpc>
                </a:pP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Проведен расчет поэтажных спектров отклика для здания АЭС в нескольких точках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В ходе расчета были выявлены наиболее опасные частоты нагружения, а также было установлено, что наиболее ответственные сооружения АЭС следует устанавливать ближе к основанию конструкции, поскольку там пиковые значения поэтажных спектров отклика ниже.</a:t>
                </a:r>
              </a:p>
              <a:p>
                <a:pPr indent="540385" algn="just">
                  <a:lnSpc>
                    <a:spcPct val="150000"/>
                  </a:lnSpc>
                </a:pP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540385" algn="just">
                  <a:lnSpc>
                    <a:spcPct val="150000"/>
                  </a:lnSpc>
                </a:pPr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FFC332-FD6C-43C9-8233-BC2809273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56" y="1124744"/>
                <a:ext cx="11593288" cy="5896486"/>
              </a:xfrm>
              <a:prstGeom prst="rect">
                <a:avLst/>
              </a:prstGeom>
              <a:blipFill>
                <a:blip r:embed="rId2"/>
                <a:stretch>
                  <a:fillRect l="-263" r="-3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B42166-FEE2-4496-8D0F-16D0C00707D5}"/>
              </a:ext>
            </a:extLst>
          </p:cNvPr>
          <p:cNvSpPr txBox="1"/>
          <p:nvPr/>
        </p:nvSpPr>
        <p:spPr>
          <a:xfrm>
            <a:off x="11208568" y="6237312"/>
            <a:ext cx="98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8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69124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3059668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CF065-330D-451B-8644-9E5B0D38B7D2}"/>
              </a:ext>
            </a:extLst>
          </p:cNvPr>
          <p:cNvSpPr txBox="1"/>
          <p:nvPr/>
        </p:nvSpPr>
        <p:spPr>
          <a:xfrm>
            <a:off x="11208568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en-US" dirty="0"/>
              <a:t>9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2705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4FEE3-7A7C-4C37-88B3-08A599FD6B46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BD285-142C-4425-A4BE-028C4308BCB1}"/>
              </a:ext>
            </a:extLst>
          </p:cNvPr>
          <p:cNvSpPr txBox="1"/>
          <p:nvPr/>
        </p:nvSpPr>
        <p:spPr>
          <a:xfrm>
            <a:off x="178606" y="1340768"/>
            <a:ext cx="11809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Введение;</a:t>
            </a:r>
          </a:p>
          <a:p>
            <a:pPr marL="342900" indent="-342900">
              <a:buAutoNum type="arabicPeriod"/>
            </a:pPr>
            <a:r>
              <a:rPr lang="ru-RU" sz="2800" dirty="0"/>
              <a:t>Методы расчета конструкций на сейсмостойкость;</a:t>
            </a:r>
          </a:p>
          <a:p>
            <a:pPr marL="342900" indent="-342900">
              <a:buAutoNum type="arabicPeriod" startAt="3"/>
            </a:pPr>
            <a:r>
              <a:rPr lang="ru-RU" sz="2800" dirty="0" err="1"/>
              <a:t>Одномассовая</a:t>
            </a:r>
            <a:r>
              <a:rPr lang="ru-RU" sz="2800" dirty="0"/>
              <a:t> система на пружине по действием внезапно приложенной нагрузки;</a:t>
            </a:r>
          </a:p>
          <a:p>
            <a:pPr marL="342900" indent="-342900">
              <a:buAutoNum type="arabicPeriod" startAt="3"/>
            </a:pPr>
            <a:r>
              <a:rPr lang="ru-RU" sz="2800" dirty="0"/>
              <a:t>Жестко закрепленная балка под действием гармонической нагрузки;</a:t>
            </a:r>
          </a:p>
          <a:p>
            <a:pPr marL="342900" indent="-342900">
              <a:buAutoNum type="arabicPeriod" startAt="3"/>
            </a:pPr>
            <a:r>
              <a:rPr lang="ru-RU" sz="2800" dirty="0"/>
              <a:t>Жестко закрепленная балка под действием сейсмической нагрузки;</a:t>
            </a:r>
          </a:p>
          <a:p>
            <a:pPr marL="342900" indent="-342900">
              <a:buAutoNum type="arabicPeriod" startAt="3"/>
            </a:pPr>
            <a:r>
              <a:rPr lang="ru-RU" sz="2800" dirty="0"/>
              <a:t>Построение поэтажных спектров отклика;</a:t>
            </a:r>
          </a:p>
          <a:p>
            <a:pPr marL="342900" indent="-342900">
              <a:buAutoNum type="arabicPeriod" startAt="3"/>
            </a:pPr>
            <a:r>
              <a:rPr lang="ru-RU" sz="2800" dirty="0"/>
              <a:t>Заключение.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3B98A-007B-459F-9177-A83A0206507D}"/>
              </a:ext>
            </a:extLst>
          </p:cNvPr>
          <p:cNvSpPr txBox="1"/>
          <p:nvPr/>
        </p:nvSpPr>
        <p:spPr>
          <a:xfrm>
            <a:off x="11208568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99149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8E0695-2158-4463-B8B2-86EE76E243FE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расчета конструкций на сейсмостойкость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68947-D06D-44A7-A479-CB742ACF954A}"/>
              </a:ext>
            </a:extLst>
          </p:cNvPr>
          <p:cNvSpPr txBox="1"/>
          <p:nvPr/>
        </p:nvSpPr>
        <p:spPr>
          <a:xfrm>
            <a:off x="374520" y="43830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Статический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F9B73-3B1F-4565-97D2-93FA8C961057}"/>
              </a:ext>
            </a:extLst>
          </p:cNvPr>
          <p:cNvSpPr txBox="1"/>
          <p:nvPr/>
        </p:nvSpPr>
        <p:spPr>
          <a:xfrm>
            <a:off x="4406968" y="438784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Линейно-спектральный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79A3-3763-4732-B172-0DE2944FBE8C}"/>
              </a:ext>
            </a:extLst>
          </p:cNvPr>
          <p:cNvSpPr txBox="1"/>
          <p:nvPr/>
        </p:nvSpPr>
        <p:spPr>
          <a:xfrm>
            <a:off x="8799456" y="438301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Динамический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95978-D8DC-4064-9591-20C05893E7A4}"/>
                  </a:ext>
                </a:extLst>
              </p:cNvPr>
              <p:cNvSpPr txBox="1"/>
              <p:nvPr/>
            </p:nvSpPr>
            <p:spPr>
              <a:xfrm>
                <a:off x="374520" y="4887073"/>
                <a:ext cx="2592288" cy="94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Все собственные частоты не меньше частоты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унп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A95978-D8DC-4064-9591-20C05893E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0" y="4887073"/>
                <a:ext cx="2592288" cy="945900"/>
              </a:xfrm>
              <a:prstGeom prst="rect">
                <a:avLst/>
              </a:prstGeom>
              <a:blipFill>
                <a:blip r:embed="rId3"/>
                <a:stretch>
                  <a:fillRect l="-1408" t="-3871" b="-7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3F556-6FF9-413D-8D9F-0993C105F64A}"/>
                  </a:ext>
                </a:extLst>
              </p:cNvPr>
              <p:cNvSpPr txBox="1"/>
              <p:nvPr/>
            </p:nvSpPr>
            <p:spPr>
              <a:xfrm>
                <a:off x="374520" y="5967589"/>
                <a:ext cx="21370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3F556-6FF9-413D-8D9F-0993C105F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20" y="5967589"/>
                <a:ext cx="21370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5C5432-CF16-4DA5-9FC6-64DF0295825C}"/>
              </a:ext>
            </a:extLst>
          </p:cNvPr>
          <p:cNvSpPr txBox="1"/>
          <p:nvPr/>
        </p:nvSpPr>
        <p:spPr>
          <a:xfrm>
            <a:off x="4406968" y="4887073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Использует исходное сейсмическое воздействие, заданное в виде спектров отклика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027404-B884-49EA-81B8-C14696DAC759}"/>
                  </a:ext>
                </a:extLst>
              </p:cNvPr>
              <p:cNvSpPr txBox="1"/>
              <p:nvPr/>
            </p:nvSpPr>
            <p:spPr>
              <a:xfrm>
                <a:off x="4406968" y="6347558"/>
                <a:ext cx="24083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027404-B884-49EA-81B8-C14696DAC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68" y="6347558"/>
                <a:ext cx="2408302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2E584B-3DE7-4E69-9BAE-73910CFE0263}"/>
              </a:ext>
            </a:extLst>
          </p:cNvPr>
          <p:cNvSpPr txBox="1"/>
          <p:nvPr/>
        </p:nvSpPr>
        <p:spPr>
          <a:xfrm>
            <a:off x="8295400" y="487778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Использует записи сейсмических движений грунта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34566B-248B-4A46-8826-5354B4CBB2DF}"/>
                  </a:ext>
                </a:extLst>
              </p:cNvPr>
              <p:cNvSpPr txBox="1"/>
              <p:nvPr/>
            </p:nvSpPr>
            <p:spPr>
              <a:xfrm>
                <a:off x="8295400" y="5648307"/>
                <a:ext cx="23530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34566B-248B-4A46-8826-5354B4CBB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400" y="5648307"/>
                <a:ext cx="2353092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555D61-FE26-4B69-BD0C-4EEC15E46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4642" y="1248082"/>
            <a:ext cx="4211879" cy="3139764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FE03881A-18DA-436F-B8D1-AA764524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40" y="1179333"/>
            <a:ext cx="4825576" cy="32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A506B79-13CC-4D40-BC0F-D477268C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71" y="1827055"/>
            <a:ext cx="3584649" cy="2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CADFAC-C91A-47AA-A769-1FD61E074306}"/>
              </a:ext>
            </a:extLst>
          </p:cNvPr>
          <p:cNvSpPr txBox="1"/>
          <p:nvPr/>
        </p:nvSpPr>
        <p:spPr>
          <a:xfrm>
            <a:off x="11497268" y="6488668"/>
            <a:ext cx="69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239472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80CE4-F6C4-41C8-A400-C8A734C2898B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Законы сейсмических колебаний грунта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96E2CD-13CD-4292-9F60-ACD2A01ECC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9376" y="1431360"/>
            <a:ext cx="4335780" cy="359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A02CA-6383-4D1B-B7DE-A798DD5F45A2}"/>
              </a:ext>
            </a:extLst>
          </p:cNvPr>
          <p:cNvSpPr txBox="1"/>
          <p:nvPr/>
        </p:nvSpPr>
        <p:spPr>
          <a:xfrm>
            <a:off x="244601" y="5022285"/>
            <a:ext cx="5521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акселерограмма; б) велосиграмма; в) сейсмограмма.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AC540-7801-466D-803D-5DCE493CE5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19936" y="1420032"/>
            <a:ext cx="6048375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35C281-65E5-44E8-9491-620558774188}"/>
                  </a:ext>
                </a:extLst>
              </p:cNvPr>
              <p:cNvSpPr txBox="1"/>
              <p:nvPr/>
            </p:nvSpPr>
            <p:spPr>
              <a:xfrm>
                <a:off x="5978576" y="4217920"/>
                <a:ext cx="641757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Спектр отклика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и амплитудно-частотная характеристика (АЧХ) спектра Фурье акселерограммы землетрясения.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35C281-65E5-44E8-9491-620558774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576" y="4217920"/>
                <a:ext cx="6417578" cy="923330"/>
              </a:xfrm>
              <a:prstGeom prst="rect">
                <a:avLst/>
              </a:prstGeom>
              <a:blipFill>
                <a:blip r:embed="rId5"/>
                <a:stretch>
                  <a:fillRect l="-856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643C4DA-0876-4282-B7DA-8FE19143E6E3}"/>
              </a:ext>
            </a:extLst>
          </p:cNvPr>
          <p:cNvSpPr txBox="1"/>
          <p:nvPr/>
        </p:nvSpPr>
        <p:spPr>
          <a:xfrm>
            <a:off x="11208568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ru-RU" dirty="0"/>
              <a:t>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49DC5-8D3A-42A0-8D27-9B61D5B5B2E0}"/>
                  </a:ext>
                </a:extLst>
              </p:cNvPr>
              <p:cNvSpPr txBox="1"/>
              <p:nvPr/>
            </p:nvSpPr>
            <p:spPr>
              <a:xfrm>
                <a:off x="6168008" y="5278344"/>
                <a:ext cx="5161404" cy="9237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𝜁𝜔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  <m:func>
                            <m:func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A49DC5-8D3A-42A0-8D27-9B61D5B5B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5278344"/>
                <a:ext cx="5161404" cy="923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45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055BAB-B011-4AFA-B474-EC51420E21B4}"/>
              </a:ext>
            </a:extLst>
          </p:cNvPr>
          <p:cNvSpPr txBox="1"/>
          <p:nvPr/>
        </p:nvSpPr>
        <p:spPr>
          <a:xfrm>
            <a:off x="191344" y="692696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Линейно-спектральная теория сейсмостойкости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1D74E-BB06-4322-ADD5-4E87036402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1345" y="4664931"/>
            <a:ext cx="4248471" cy="2004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0821D1-B6D7-42EE-8E93-8F916A247503}"/>
                  </a:ext>
                </a:extLst>
              </p:cNvPr>
              <p:cNvSpPr txBox="1"/>
              <p:nvPr/>
            </p:nvSpPr>
            <p:spPr>
              <a:xfrm>
                <a:off x="51294" y="1823738"/>
                <a:ext cx="240830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0821D1-B6D7-42EE-8E93-8F916A24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4" y="1823738"/>
                <a:ext cx="2408302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A301A3-C0F3-40E9-8842-1A85E1D088BE}"/>
                  </a:ext>
                </a:extLst>
              </p:cNvPr>
              <p:cNvSpPr txBox="1"/>
              <p:nvPr/>
            </p:nvSpPr>
            <p:spPr>
              <a:xfrm>
                <a:off x="2212815" y="1800692"/>
                <a:ext cx="3577855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𝑐𝑗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A301A3-C0F3-40E9-8842-1A85E1D0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815" y="1800692"/>
                <a:ext cx="3577855" cy="411395"/>
              </a:xfrm>
              <a:prstGeom prst="rect">
                <a:avLst/>
              </a:prstGeom>
              <a:blipFill>
                <a:blip r:embed="rId5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834A07E-E4B8-417E-80CE-1526FF363C6E}"/>
              </a:ext>
            </a:extLst>
          </p:cNvPr>
          <p:cNvSpPr txBox="1"/>
          <p:nvPr/>
        </p:nvSpPr>
        <p:spPr>
          <a:xfrm>
            <a:off x="-9932" y="14400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Линейный осциллятор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69912-98FE-4B4E-ADD3-AF0EF33A0BFE}"/>
              </a:ext>
            </a:extLst>
          </p:cNvPr>
          <p:cNvSpPr txBox="1"/>
          <p:nvPr/>
        </p:nvSpPr>
        <p:spPr>
          <a:xfrm>
            <a:off x="2484026" y="143569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Дискретная система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448E3-3556-433B-80A4-FD2E7B98E7BD}"/>
              </a:ext>
            </a:extLst>
          </p:cNvPr>
          <p:cNvSpPr txBox="1"/>
          <p:nvPr/>
        </p:nvSpPr>
        <p:spPr>
          <a:xfrm>
            <a:off x="551384" y="218302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Модальный сейсмический отклик системы: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3B664E-83FF-417C-999A-B203BFA6E48D}"/>
                  </a:ext>
                </a:extLst>
              </p:cNvPr>
              <p:cNvSpPr txBox="1"/>
              <p:nvPr/>
            </p:nvSpPr>
            <p:spPr>
              <a:xfrm>
                <a:off x="340646" y="2549571"/>
                <a:ext cx="4762030" cy="411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𝑐𝑗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3B664E-83FF-417C-999A-B203BFA6E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46" y="2549571"/>
                <a:ext cx="4762030" cy="411395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4158CA8-256F-4738-BBA2-BF63E31DC510}"/>
              </a:ext>
            </a:extLst>
          </p:cNvPr>
          <p:cNvSpPr txBox="1"/>
          <p:nvPr/>
        </p:nvSpPr>
        <p:spPr>
          <a:xfrm>
            <a:off x="206849" y="296096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Суммарный (расчетный) отклик системы: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54D2D0-97A5-4C42-9BDC-237392E39EBA}"/>
                  </a:ext>
                </a:extLst>
              </p:cNvPr>
              <p:cNvSpPr txBox="1"/>
              <p:nvPr/>
            </p:nvSpPr>
            <p:spPr>
              <a:xfrm>
                <a:off x="75555" y="3555521"/>
                <a:ext cx="1821242" cy="704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=±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654D2D0-97A5-4C42-9BDC-237392E39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5" y="3555521"/>
                <a:ext cx="1821242" cy="704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17E04-C49B-46D1-B8B2-B433D01480E0}"/>
                  </a:ext>
                </a:extLst>
              </p:cNvPr>
              <p:cNvSpPr txBox="1"/>
              <p:nvPr/>
            </p:nvSpPr>
            <p:spPr>
              <a:xfrm>
                <a:off x="1368955" y="3429000"/>
                <a:ext cx="2181282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617E04-C49B-46D1-B8B2-B433D0148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55" y="3429000"/>
                <a:ext cx="2181282" cy="9305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A99506-2870-428E-9A50-C91C62A5A19D}"/>
                  </a:ext>
                </a:extLst>
              </p:cNvPr>
              <p:cNvSpPr txBox="1"/>
              <p:nvPr/>
            </p:nvSpPr>
            <p:spPr>
              <a:xfrm>
                <a:off x="996785" y="3429000"/>
                <a:ext cx="6439256" cy="93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𝑎𝑘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𝑙𝑘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𝑟𝑘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𝑙𝑟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A99506-2870-428E-9A50-C91C62A5A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85" y="3429000"/>
                <a:ext cx="6439256" cy="9305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B5E06C6-1CFF-4BFD-9CA6-04020A0FE66D}"/>
              </a:ext>
            </a:extLst>
          </p:cNvPr>
          <p:cNvSpPr txBox="1"/>
          <p:nvPr/>
        </p:nvSpPr>
        <p:spPr>
          <a:xfrm>
            <a:off x="6240016" y="692696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Динамический анализ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B66D1D-F594-4662-AD11-B7B8BA2F7A8C}"/>
              </a:ext>
            </a:extLst>
          </p:cNvPr>
          <p:cNvSpPr txBox="1"/>
          <p:nvPr/>
        </p:nvSpPr>
        <p:spPr>
          <a:xfrm>
            <a:off x="6959594" y="1160589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 модальной суперпозиции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3C3E1F-65D2-4D73-87E3-320453EA741C}"/>
              </a:ext>
            </a:extLst>
          </p:cNvPr>
          <p:cNvSpPr txBox="1"/>
          <p:nvPr/>
        </p:nvSpPr>
        <p:spPr>
          <a:xfrm>
            <a:off x="6223615" y="1847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Линейный осциллятор: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1662BF-0D92-4349-8865-3E2535DD583C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514993" y="2642395"/>
            <a:ext cx="1723295" cy="2548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E16EAB-99FC-4163-8E6A-8E1BD89EF28D}"/>
                  </a:ext>
                </a:extLst>
              </p:cNvPr>
              <p:cNvSpPr txBox="1"/>
              <p:nvPr/>
            </p:nvSpPr>
            <p:spPr>
              <a:xfrm>
                <a:off x="6096000" y="2165951"/>
                <a:ext cx="26417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E16EAB-99FC-4163-8E6A-8E1BD89EF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65951"/>
                <a:ext cx="2641751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40D7289-AC8E-4B0E-A091-60E12865D343}"/>
              </a:ext>
            </a:extLst>
          </p:cNvPr>
          <p:cNvSpPr txBox="1"/>
          <p:nvPr/>
        </p:nvSpPr>
        <p:spPr>
          <a:xfrm>
            <a:off x="6963933" y="146951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Прямое пошаговое интегрирование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AB66C7-BDC9-4CDF-9FB8-E67B517AFC99}"/>
              </a:ext>
            </a:extLst>
          </p:cNvPr>
          <p:cNvSpPr txBox="1"/>
          <p:nvPr/>
        </p:nvSpPr>
        <p:spPr>
          <a:xfrm>
            <a:off x="9024891" y="182373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Дискретная система: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FEE295-D77A-4A2D-AF97-FDECF649E37B}"/>
                  </a:ext>
                </a:extLst>
              </p:cNvPr>
              <p:cNvSpPr txBox="1"/>
              <p:nvPr/>
            </p:nvSpPr>
            <p:spPr>
              <a:xfrm>
                <a:off x="9492810" y="2195251"/>
                <a:ext cx="21199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FEE295-D77A-4A2D-AF97-FDECF649E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810" y="2195251"/>
                <a:ext cx="21199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81BAE3-67C1-42AE-9937-CCCE329DA86C}"/>
                  </a:ext>
                </a:extLst>
              </p:cNvPr>
              <p:cNvSpPr txBox="1"/>
              <p:nvPr/>
            </p:nvSpPr>
            <p:spPr>
              <a:xfrm>
                <a:off x="9392639" y="2607183"/>
                <a:ext cx="24328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81BAE3-67C1-42AE-9937-CCCE329DA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39" y="2607183"/>
                <a:ext cx="2432856" cy="369332"/>
              </a:xfrm>
              <a:prstGeom prst="rect">
                <a:avLst/>
              </a:prstGeom>
              <a:blipFill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E617E1-8C55-4F77-9778-5B1D242DE36B}"/>
                  </a:ext>
                </a:extLst>
              </p:cNvPr>
              <p:cNvSpPr txBox="1"/>
              <p:nvPr/>
            </p:nvSpPr>
            <p:spPr>
              <a:xfrm>
                <a:off x="8932607" y="2950700"/>
                <a:ext cx="3240360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𝑗𝑎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8E617E1-8C55-4F77-9778-5B1D242D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607" y="2950700"/>
                <a:ext cx="3240360" cy="8798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938B22-4590-42EE-A2D0-31898E2FE96B}"/>
                  </a:ext>
                </a:extLst>
              </p:cNvPr>
              <p:cNvSpPr txBox="1"/>
              <p:nvPr/>
            </p:nvSpPr>
            <p:spPr>
              <a:xfrm>
                <a:off x="8948314" y="3785075"/>
                <a:ext cx="3208945" cy="87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𝑔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𝑗𝑎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938B22-4590-42EE-A2D0-31898E2F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314" y="3785075"/>
                <a:ext cx="3208945" cy="8798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2CB0771-E78B-4095-A958-620C081E52BC}"/>
              </a:ext>
            </a:extLst>
          </p:cNvPr>
          <p:cNvSpPr txBox="1"/>
          <p:nvPr/>
        </p:nvSpPr>
        <p:spPr>
          <a:xfrm>
            <a:off x="11208567" y="6237312"/>
            <a:ext cx="9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ru-RU" dirty="0"/>
              <a:t>/19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62E853-76CE-4F10-9C23-4F58F108F73F}"/>
              </a:ext>
            </a:extLst>
          </p:cNvPr>
          <p:cNvSpPr txBox="1"/>
          <p:nvPr/>
        </p:nvSpPr>
        <p:spPr>
          <a:xfrm>
            <a:off x="4943872" y="5867980"/>
            <a:ext cx="698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Бирбраер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А. Н. (1998). Расчет конструкций на сейсмостойкость.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99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CD5CB5-39E4-4F97-BDFB-DD0D84310DA5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одномассовой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системы на пружине на импульсное воздействие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8322AA-5D12-410A-ABF8-37CEDA91FAFB}"/>
              </a:ext>
            </a:extLst>
          </p:cNvPr>
          <p:cNvSpPr txBox="1"/>
          <p:nvPr/>
        </p:nvSpPr>
        <p:spPr>
          <a:xfrm>
            <a:off x="332271" y="3524155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Физические и геометрические характеристики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FA41E5-98FD-47A0-B74A-2AB6C940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248" y="1155788"/>
            <a:ext cx="3022888" cy="2267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B36F5-A851-4E2B-90C0-9BD0B0696DD0}"/>
                  </a:ext>
                </a:extLst>
              </p:cNvPr>
              <p:cNvSpPr txBox="1"/>
              <p:nvPr/>
            </p:nvSpPr>
            <p:spPr>
              <a:xfrm>
                <a:off x="4421145" y="4469403"/>
                <a:ext cx="5468266" cy="1950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4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0≤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u-RU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54038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𝜔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540385" algn="just">
                  <a:lnSpc>
                    <a:spcPct val="150000"/>
                  </a:lnSpc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ru-RU" sz="1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54038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func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𝜔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ru-RU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sz="14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6B36F5-A851-4E2B-90C0-9BD0B0696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45" y="4469403"/>
                <a:ext cx="5468266" cy="1950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9E9A73-170C-4B66-8C7C-C3918D8D3129}"/>
                  </a:ext>
                </a:extLst>
              </p:cNvPr>
              <p:cNvSpPr txBox="1"/>
              <p:nvPr/>
            </p:nvSpPr>
            <p:spPr>
              <a:xfrm>
                <a:off x="9336360" y="4596420"/>
                <a:ext cx="2209076" cy="657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9E9A73-170C-4B66-8C7C-C3918D8D3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4596420"/>
                <a:ext cx="2209076" cy="657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F19D3F-0440-4B85-9F40-9D7C8F1DDA96}"/>
                  </a:ext>
                </a:extLst>
              </p:cNvPr>
              <p:cNvSpPr txBox="1"/>
              <p:nvPr/>
            </p:nvSpPr>
            <p:spPr>
              <a:xfrm>
                <a:off x="5930331" y="4028838"/>
                <a:ext cx="1777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F19D3F-0440-4B85-9F40-9D7C8F1D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31" y="4028838"/>
                <a:ext cx="1777028" cy="369332"/>
              </a:xfrm>
              <a:prstGeom prst="rect">
                <a:avLst/>
              </a:prstGeom>
              <a:blipFill>
                <a:blip r:embed="rId6"/>
                <a:stretch>
                  <a:fillRect r="-687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BFAA9-4C1E-4359-9AB3-ED929F7DD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789" y="1526897"/>
            <a:ext cx="4267200" cy="160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A58FFE-727E-466B-8558-1E42E333EA50}"/>
              </a:ext>
            </a:extLst>
          </p:cNvPr>
          <p:cNvSpPr txBox="1"/>
          <p:nvPr/>
        </p:nvSpPr>
        <p:spPr>
          <a:xfrm>
            <a:off x="314719" y="3188574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Физическая модель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7AC616-D27D-49E8-AF5F-4340840A8C76}"/>
              </a:ext>
            </a:extLst>
          </p:cNvPr>
          <p:cNvSpPr txBox="1"/>
          <p:nvPr/>
        </p:nvSpPr>
        <p:spPr>
          <a:xfrm>
            <a:off x="6012747" y="3188574"/>
            <a:ext cx="180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КЭ-модель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8A91D-F5FC-4421-92DD-6CE4364FB291}"/>
              </a:ext>
            </a:extLst>
          </p:cNvPr>
          <p:cNvSpPr txBox="1"/>
          <p:nvPr/>
        </p:nvSpPr>
        <p:spPr>
          <a:xfrm>
            <a:off x="8272024" y="3376394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Нагрузка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ADE24E-CF6B-4EE6-AD81-E4401EB8E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32" y="3907829"/>
            <a:ext cx="4566304" cy="806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888765-B4F5-4DAD-B0AD-BB1212C066D5}"/>
                  </a:ext>
                </a:extLst>
              </p:cNvPr>
              <p:cNvSpPr txBox="1"/>
              <p:nvPr/>
            </p:nvSpPr>
            <p:spPr>
              <a:xfrm>
                <a:off x="191344" y="4804308"/>
                <a:ext cx="4238625" cy="47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Н.у.: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1600" dirty="0"/>
                  <a:t>, </a:t>
                </a:r>
                <a:r>
                  <a:rPr lang="ru-RU" sz="1600" dirty="0"/>
                  <a:t>где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ru-RU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limLoc m:val="subSup"/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  <m:sup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𝐹𝑑</m:t>
                            </m:r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nary>
                      </m:e>
                    </m:func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888765-B4F5-4DAD-B0AD-BB1212C06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804308"/>
                <a:ext cx="4238625" cy="472373"/>
              </a:xfrm>
              <a:prstGeom prst="rect">
                <a:avLst/>
              </a:prstGeom>
              <a:blipFill>
                <a:blip r:embed="rId9"/>
                <a:stretch>
                  <a:fillRect l="-718" t="-89744" b="-13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9D901C3-8228-4F39-A099-E56BE3C4763F}"/>
              </a:ext>
            </a:extLst>
          </p:cNvPr>
          <p:cNvSpPr txBox="1"/>
          <p:nvPr/>
        </p:nvSpPr>
        <p:spPr>
          <a:xfrm>
            <a:off x="206244" y="5411095"/>
            <a:ext cx="423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Собственная частота системы: 56.98 Гц</a:t>
            </a:r>
          </a:p>
          <a:p>
            <a:r>
              <a:rPr lang="ru-RU" sz="1600" dirty="0"/>
              <a:t>Период собственных колебаний: 17.5 </a:t>
            </a:r>
            <a:r>
              <a:rPr lang="ru-RU" sz="1600" dirty="0" err="1"/>
              <a:t>мс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6D9C2-9D02-45C4-A8A0-C5D6A898A526}"/>
              </a:ext>
            </a:extLst>
          </p:cNvPr>
          <p:cNvSpPr txBox="1"/>
          <p:nvPr/>
        </p:nvSpPr>
        <p:spPr>
          <a:xfrm>
            <a:off x="5368059" y="3663529"/>
            <a:ext cx="299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Аналитическое решение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E14DBF-25FB-41F5-BDD9-8DB69D642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4736" y="1109723"/>
            <a:ext cx="3771067" cy="20864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DA1DFD-AB9A-4470-9452-B0A40A94C7B9}"/>
              </a:ext>
            </a:extLst>
          </p:cNvPr>
          <p:cNvSpPr txBox="1"/>
          <p:nvPr/>
        </p:nvSpPr>
        <p:spPr>
          <a:xfrm>
            <a:off x="11208568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08743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FF5E82-2EC6-4E12-B900-2EAC545B4FF2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одномассовой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системы на пружине на импульсное воздействие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81BF02-EAAE-4E5F-96EF-2500082D85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370"/>
            <a:ext cx="4176464" cy="32403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ABA1A-6119-4843-8B77-FAC4D8041C4F}"/>
                  </a:ext>
                </a:extLst>
              </p:cNvPr>
              <p:cNvSpPr txBox="1"/>
              <p:nvPr/>
            </p:nvSpPr>
            <p:spPr>
              <a:xfrm>
                <a:off x="108012" y="4470674"/>
                <a:ext cx="396044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сравнение результатов при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ru-RU" sz="1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AABA1A-6119-4843-8B77-FAC4D804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2" y="4470674"/>
                <a:ext cx="3960440" cy="484172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3A1EED-A580-4225-9BA4-E7C31410EB1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51" y="993826"/>
            <a:ext cx="4573098" cy="33878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CD3A3B-AE79-49D6-AF8A-298FA55AFCBA}"/>
                  </a:ext>
                </a:extLst>
              </p:cNvPr>
              <p:cNvSpPr txBox="1"/>
              <p:nvPr/>
            </p:nvSpPr>
            <p:spPr>
              <a:xfrm>
                <a:off x="4115780" y="4470674"/>
                <a:ext cx="396044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сравнение результатов при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ru-RU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CD3A3B-AE79-49D6-AF8A-298FA55AF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80" y="4470674"/>
                <a:ext cx="3960440" cy="484172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69703E-9469-4300-9D19-76096DF2482E}"/>
                  </a:ext>
                </a:extLst>
              </p:cNvPr>
              <p:cNvSpPr txBox="1"/>
              <p:nvPr/>
            </p:nvSpPr>
            <p:spPr>
              <a:xfrm>
                <a:off x="4631422" y="5076249"/>
                <a:ext cx="2929156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ст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=1.41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69703E-9469-4300-9D19-76096DF24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22" y="5076249"/>
                <a:ext cx="2929156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3DDE5C9-6A46-4723-9878-356AC0023F12}"/>
              </a:ext>
            </a:extLst>
          </p:cNvPr>
          <p:cNvSpPr txBox="1"/>
          <p:nvPr/>
        </p:nvSpPr>
        <p:spPr>
          <a:xfrm>
            <a:off x="11208568" y="62373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ru-RU" dirty="0"/>
              <a:t>/19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9722DE-0DF5-4A89-9131-118DD4E06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797" y="1052370"/>
            <a:ext cx="4517168" cy="338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22E5F5-BE2D-4C62-80CC-965F73BCE2C2}"/>
                  </a:ext>
                </a:extLst>
              </p:cNvPr>
              <p:cNvSpPr txBox="1"/>
              <p:nvPr/>
            </p:nvSpPr>
            <p:spPr>
              <a:xfrm>
                <a:off x="8023161" y="4440746"/>
                <a:ext cx="3960440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сравнение результатов при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18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22E5F5-BE2D-4C62-80CC-965F73BC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61" y="4440746"/>
                <a:ext cx="3960440" cy="484172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4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BDDFB2-5441-443A-A335-0CC32C890C97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жестко закрепленной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балки на гармоническое воздействие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7FD51E-E307-4F45-B81C-B9AC74A6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77" y="6075459"/>
            <a:ext cx="3782231" cy="649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95B7D4-9D53-46A8-ABAD-2E9BC3ABB075}"/>
              </a:ext>
            </a:extLst>
          </p:cNvPr>
          <p:cNvSpPr txBox="1"/>
          <p:nvPr/>
        </p:nvSpPr>
        <p:spPr>
          <a:xfrm>
            <a:off x="187384" y="5681046"/>
            <a:ext cx="4238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Физические и геометрические характеристики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EBE26-E17A-46A0-AED8-71A4523ABD86}"/>
                  </a:ext>
                </a:extLst>
              </p:cNvPr>
              <p:cNvSpPr txBox="1"/>
              <p:nvPr/>
            </p:nvSpPr>
            <p:spPr>
              <a:xfrm>
                <a:off x="7032104" y="3640819"/>
                <a:ext cx="4608512" cy="418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func>
                      <m:func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ru-RU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ru-RU" sz="1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ru-RU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𝜋𝜈</m:t>
                    </m:r>
                    <m:r>
                      <a:rPr lang="ru-RU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ru-RU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16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=150</m:t>
                    </m:r>
                    <m:f>
                      <m:fPr>
                        <m:ctrlPr>
                          <a:rPr lang="ru-RU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рад</m:t>
                        </m:r>
                      </m:num>
                      <m:den>
                        <m:r>
                          <a:rPr lang="ru-RU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den>
                    </m:f>
                    <m:r>
                      <a:rPr lang="en-US" sz="1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16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1600">
                        <a:latin typeface="Cambria Math" panose="02040503050406030204" pitchFamily="18" charset="0"/>
                      </a:rPr>
                      <m:t>=1Н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AEBE26-E17A-46A0-AED8-71A4523AB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3640819"/>
                <a:ext cx="4608512" cy="418128"/>
              </a:xfrm>
              <a:prstGeom prst="rect">
                <a:avLst/>
              </a:prstGeom>
              <a:blipFill>
                <a:blip r:embed="rId4"/>
                <a:stretch>
                  <a:fillRect l="-132" b="-4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39FEAE-F740-4ED2-9AF8-514222C24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1062028"/>
            <a:ext cx="3525743" cy="2644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B0F029-9240-46D2-B1B6-07BDB0D45A35}"/>
                  </a:ext>
                </a:extLst>
              </p:cNvPr>
              <p:cNvSpPr txBox="1"/>
              <p:nvPr/>
            </p:nvSpPr>
            <p:spPr>
              <a:xfrm>
                <a:off x="5951984" y="5519556"/>
                <a:ext cx="6417578" cy="828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 smtClean="0">
                          <a:latin typeface="Cambria Math" panose="02040503050406030204" pitchFamily="18" charset="0"/>
                        </a:rPr>
                        <m:t>w</m:t>
                      </m:r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𝐹𝑙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  <m:e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1400" i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func>
                                <m:func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B0F029-9240-46D2-B1B6-07BDB0D45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5519556"/>
                <a:ext cx="6417578" cy="8284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F1F65-8435-43D1-8F6D-C7B729AD96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48" y="1213042"/>
            <a:ext cx="2114550" cy="3305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384834-14A7-416D-BFB8-D2B573D750B8}"/>
              </a:ext>
            </a:extLst>
          </p:cNvPr>
          <p:cNvSpPr txBox="1"/>
          <p:nvPr/>
        </p:nvSpPr>
        <p:spPr>
          <a:xfrm>
            <a:off x="284722" y="4525894"/>
            <a:ext cx="189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Физическая модель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E6EF0-F80B-40A9-AF29-CAF54B87926A}"/>
              </a:ext>
            </a:extLst>
          </p:cNvPr>
          <p:cNvSpPr txBox="1"/>
          <p:nvPr/>
        </p:nvSpPr>
        <p:spPr>
          <a:xfrm>
            <a:off x="3072889" y="4509515"/>
            <a:ext cx="131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КЭ-модель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E3BC5D-3185-4BB3-943C-54618FE38DD3}"/>
                  </a:ext>
                </a:extLst>
              </p:cNvPr>
              <p:cNvSpPr txBox="1"/>
              <p:nvPr/>
            </p:nvSpPr>
            <p:spPr>
              <a:xfrm>
                <a:off x="-150324" y="4805182"/>
                <a:ext cx="2664296" cy="1206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  <a:p>
                <a:pPr algn="ctr"/>
                <a:r>
                  <a:rPr lang="ru-RU" sz="1400" dirty="0" err="1"/>
                  <a:t>Г.у</a:t>
                </a:r>
                <a:r>
                  <a:rPr lang="ru-RU" sz="1400" dirty="0"/>
                  <a:t>.: при </a:t>
                </a:r>
                <a:r>
                  <a:rPr lang="en-US" sz="1400" dirty="0"/>
                  <a:t>x=0</a:t>
                </a:r>
                <a:r>
                  <a:rPr lang="ru-RU" sz="1400" dirty="0"/>
                  <a:t>: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1400" dirty="0"/>
              </a:p>
              <a:p>
                <a:pPr algn="ctr"/>
                <a:r>
                  <a:rPr lang="ru-RU" sz="1400" dirty="0"/>
                  <a:t>при </a:t>
                </a:r>
                <a:r>
                  <a:rPr lang="en-US" sz="1400" dirty="0"/>
                  <a:t>x=l: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=0,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14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E3BC5D-3185-4BB3-943C-54618FE38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324" y="4805182"/>
                <a:ext cx="2664296" cy="1206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585F25-D6D9-4407-9FFC-14EE52383DDB}"/>
                  </a:ext>
                </a:extLst>
              </p:cNvPr>
              <p:cNvSpPr txBox="1"/>
              <p:nvPr/>
            </p:nvSpPr>
            <p:spPr>
              <a:xfrm>
                <a:off x="6960095" y="4461577"/>
                <a:ext cx="46085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Аналитическое решение: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585F25-D6D9-4407-9FFC-14EE5238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5" y="4461577"/>
                <a:ext cx="4608512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E4BA64-17FC-4F3B-AD4A-B80AE28E4166}"/>
                  </a:ext>
                </a:extLst>
              </p:cNvPr>
              <p:cNvSpPr txBox="1"/>
              <p:nvPr/>
            </p:nvSpPr>
            <p:spPr>
              <a:xfrm>
                <a:off x="8154602" y="4818777"/>
                <a:ext cx="2219498" cy="608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𝐸𝐽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E4BA64-17FC-4F3B-AD4A-B80AE28E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602" y="4818777"/>
                <a:ext cx="2219498" cy="608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A07DE33-9228-4E8D-96C7-C275B7DA3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719314"/>
              </p:ext>
            </p:extLst>
          </p:nvPr>
        </p:nvGraphicFramePr>
        <p:xfrm>
          <a:off x="5198567" y="1222275"/>
          <a:ext cx="302433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17066692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51956288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Тип элемента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Beam 188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2553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узлов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20810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элементов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191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Кол-во степеней свободы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8874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8A845F8-BA2C-4B50-BBB0-9F2AF2CD979C}"/>
              </a:ext>
            </a:extLst>
          </p:cNvPr>
          <p:cNvSpPr txBox="1"/>
          <p:nvPr/>
        </p:nvSpPr>
        <p:spPr>
          <a:xfrm>
            <a:off x="11208567" y="6237312"/>
            <a:ext cx="7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ru-RU" dirty="0"/>
              <a:t>/19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474CE-B322-4CC8-8CEF-18519275DBE2}"/>
                  </a:ext>
                </a:extLst>
              </p:cNvPr>
              <p:cNvSpPr txBox="1"/>
              <p:nvPr/>
            </p:nvSpPr>
            <p:spPr>
              <a:xfrm>
                <a:off x="2399781" y="4903928"/>
                <a:ext cx="266429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Н</m:t>
                      </m:r>
                      <m:r>
                        <a:rPr lang="ru-RU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.у.</m:t>
                      </m:r>
                      <m:sSub>
                        <m:sSubPr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 </m:t>
                      </m:r>
                      <m:acc>
                        <m:accPr>
                          <m:chr m:val="̇"/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  <a:p>
                <a:pPr algn="ctr"/>
                <a:r>
                  <a:rPr lang="ru-RU" sz="1400" dirty="0" err="1"/>
                  <a:t>Г.у</a:t>
                </a:r>
                <a:r>
                  <a:rPr lang="ru-RU" sz="1400" dirty="0"/>
                  <a:t>.: при </a:t>
                </a:r>
                <a:r>
                  <a:rPr lang="en-US" sz="1400" dirty="0"/>
                  <a:t>x=0</a:t>
                </a:r>
                <a:r>
                  <a:rPr lang="ru-RU" sz="1400" dirty="0"/>
                  <a:t>: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US" sz="1400" dirty="0"/>
              </a:p>
              <a:p>
                <a:endParaRPr lang="ru-RU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62474CE-B322-4CC8-8CEF-18519275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81" y="4903928"/>
                <a:ext cx="2664296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29CF4-F86F-47DF-9B39-6CD231318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1198" y="1070677"/>
            <a:ext cx="2571750" cy="3390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9014C-C05C-4272-8D15-9E223D9D00A0}"/>
                  </a:ext>
                </a:extLst>
              </p:cNvPr>
              <p:cNvSpPr txBox="1"/>
              <p:nvPr/>
            </p:nvSpPr>
            <p:spPr>
              <a:xfrm>
                <a:off x="7174796" y="4012671"/>
                <a:ext cx="460851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9014C-C05C-4272-8D15-9E223D9D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96" y="4012671"/>
                <a:ext cx="4608512" cy="338554"/>
              </a:xfrm>
              <a:prstGeom prst="rect">
                <a:avLst/>
              </a:prstGeom>
              <a:blipFill>
                <a:blip r:embed="rId1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3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7C730-173C-4D10-B2BF-F2CF41B4E94B}"/>
              </a:ext>
            </a:extLst>
          </p:cNvPr>
          <p:cNvSpPr txBox="1"/>
          <p:nvPr/>
        </p:nvSpPr>
        <p:spPr>
          <a:xfrm>
            <a:off x="191344" y="692696"/>
            <a:ext cx="11809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консольной балки на гармоническое воздействие</a:t>
            </a:r>
            <a:endParaRPr lang="ru-RU" sz="24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34017D-42A2-4AC8-94BA-1F9797FFDA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062028"/>
            <a:ext cx="5324475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03762-52B0-46F4-A509-9BECB912F0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13" y="1062028"/>
            <a:ext cx="5328920" cy="3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E0226-86FD-49A1-AAC9-BB15ECEBADFA}"/>
              </a:ext>
            </a:extLst>
          </p:cNvPr>
          <p:cNvSpPr txBox="1"/>
          <p:nvPr/>
        </p:nvSpPr>
        <p:spPr>
          <a:xfrm>
            <a:off x="6074071" y="5196088"/>
            <a:ext cx="516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Перемещения верхней точки балки в зависимости от частоты возмущения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C6DD4-5957-4F2E-8145-F434A4BA0E6C}"/>
              </a:ext>
            </a:extLst>
          </p:cNvPr>
          <p:cNvSpPr txBox="1"/>
          <p:nvPr/>
        </p:nvSpPr>
        <p:spPr>
          <a:xfrm>
            <a:off x="239129" y="5192913"/>
            <a:ext cx="5161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Перемещения верхней точки балки в зависимости от времени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BD4B3-CE78-4555-BED3-CD4A77530D01}"/>
              </a:ext>
            </a:extLst>
          </p:cNvPr>
          <p:cNvSpPr txBox="1"/>
          <p:nvPr/>
        </p:nvSpPr>
        <p:spPr>
          <a:xfrm>
            <a:off x="11208568" y="62373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ru-RU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val="344992591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8231</TotalTime>
  <Words>1395</Words>
  <Application>Microsoft Office PowerPoint</Application>
  <PresentationFormat>Широкоэкранный</PresentationFormat>
  <Paragraphs>307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Дмитрий Хорзов</cp:lastModifiedBy>
  <cp:revision>403</cp:revision>
  <dcterms:created xsi:type="dcterms:W3CDTF">2016-02-05T10:58:30Z</dcterms:created>
  <dcterms:modified xsi:type="dcterms:W3CDTF">2021-06-25T06:58:33Z</dcterms:modified>
</cp:coreProperties>
</file>