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70" r:id="rId4"/>
    <p:sldId id="258" r:id="rId5"/>
    <p:sldId id="265" r:id="rId6"/>
    <p:sldId id="259" r:id="rId7"/>
    <p:sldId id="279" r:id="rId8"/>
    <p:sldId id="280" r:id="rId9"/>
    <p:sldId id="266" r:id="rId10"/>
    <p:sldId id="274" r:id="rId11"/>
    <p:sldId id="267" r:id="rId12"/>
    <p:sldId id="263" r:id="rId13"/>
    <p:sldId id="264" r:id="rId14"/>
    <p:sldId id="268" r:id="rId15"/>
    <p:sldId id="272" r:id="rId16"/>
    <p:sldId id="277" r:id="rId17"/>
    <p:sldId id="275" r:id="rId18"/>
    <p:sldId id="276" r:id="rId19"/>
    <p:sldId id="269" r:id="rId20"/>
    <p:sldId id="282" r:id="rId21"/>
    <p:sldId id="28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ka" initials="A" lastIdx="1" clrIdx="0">
    <p:extLst>
      <p:ext uri="{19B8F6BF-5375-455C-9EA6-DF929625EA0E}">
        <p15:presenceInfo xmlns:p15="http://schemas.microsoft.com/office/powerpoint/2012/main" userId="Alenka" providerId="None"/>
      </p:ext>
    </p:extLst>
  </p:cmAuthor>
  <p:cmAuthor id="2" name="Давыдова Алена Вячеславовна" initials="ДАВ" lastIdx="1" clrIdx="1">
    <p:extLst>
      <p:ext uri="{19B8F6BF-5375-455C-9EA6-DF929625EA0E}">
        <p15:presenceInfo xmlns:p15="http://schemas.microsoft.com/office/powerpoint/2012/main" userId="S::davydova.av@edu.spbstu.ru::77e49b6d-de28-4f1a-a4f1-091d188fda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3792" autoAdjust="0"/>
  </p:normalViewPr>
  <p:slideViewPr>
    <p:cSldViewPr snapToGrid="0">
      <p:cViewPr>
        <p:scale>
          <a:sx n="63" d="100"/>
          <a:sy n="63" d="100"/>
        </p:scale>
        <p:origin x="84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9D9BE-F9F7-47C4-9955-031ED39C156E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12824-6E8F-4D03-BAB5-4CC6EAC3C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4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Добавить ссылки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712824-6E8F-4D03-BAB5-4CC6EAC3C2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1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12BA5-F5E2-48B8-874D-07CC0A1D4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3DAB3C-2842-41E5-949E-E6FD73D42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38EC32-D65E-4C57-A876-EB684A4D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0361-E47B-49B1-BDE4-2758877C3A18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EB71F-A826-49EA-939F-0F59FAAF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757E20-E7F3-4DE4-A149-D38591D4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4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CC000-991F-42F5-933C-7B0DB9FC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702EB8-32DB-4956-8978-ED0446A24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EE90BE-E933-485A-83A9-5A1DF041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1000-7369-4EC2-834E-17586148415B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713401-B09C-44C0-809B-F184F8D6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6862D-E3EE-43A2-AAEE-37FDC079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1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B64947-EF47-421A-8832-5F486640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B235ED-35AA-4944-B913-31B1694B4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1C45D-D455-47F0-BF96-4411EAA4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0FD0-E882-4F13-8CD1-14347F0830CC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41D9F2-2630-441F-9983-441F2B8B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330113-7726-40B8-9CA5-D2A8C0DD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4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72B25-802E-492C-AE99-45BD48E6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0F9A24-559A-4CF0-9842-1A1088212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FDA8A-02C5-4530-A0AC-373D90512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5128-67D6-4D06-967E-EA89BA707642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1C667-F5FC-4E3D-B070-4A087BFE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950A93-BD1D-4344-BFE0-3BECC9C9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3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098AA-CA99-47A2-A74B-7DA84CF6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BF6689-8B37-4C6E-A4D1-1D972DD2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93D19-ECF0-48B4-AD1A-FFD0CC82D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0FA4-EE47-48CF-802E-F4B719F6D45A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F95EE5-AB60-41AD-ACA9-039DCE58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8354E-1E48-4470-B8BC-27013F66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0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382E-E1B8-4D17-8089-799CB109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36E13C-54E3-474F-95C0-3EA43DC27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C4029B-9795-4402-B7AB-A3A1CFA85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2DD068-6C1C-4B6D-A54D-FDC25A7D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E7DF-4AD2-4C60-BD1A-D27EA41BDE58}" type="datetime1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7C6994-0F51-4455-8DE5-3B1A79F7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9B17F3-337E-476C-BC46-839656AA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aseline="0"/>
            </a:lvl1pPr>
          </a:lstStyle>
          <a:p>
            <a:fld id="{4245655A-F4F9-434F-B1ED-D5EEF46107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65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20FE7-7B4C-4D07-81AE-A6BDE47C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77F8C7-AA8A-4982-B0D0-21ED2ECF6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3EF034-B7BC-49E5-9CBE-E30B5B9B9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46E849-9530-4DF4-B8A6-B2C7242EC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C9D976-1E51-44CB-B592-C2535CD3B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7A29D5-89B6-471E-8F9E-6C470F9EB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4D6A-22E3-4881-8DA2-67E2BCEC8FFE}" type="datetime1">
              <a:rPr lang="ru-RU" smtClean="0"/>
              <a:t>22.06.2021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6CFEDA-A820-47BE-BA6D-534710327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514471-D6BF-47A4-BE66-9897C4C3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7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57BD0-8F6D-4F8E-9868-461052E8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91D833-E9BF-4CBB-A2F8-751F94D0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CFC0-174C-4DA0-930E-35BC26119392}" type="datetime1">
              <a:rPr lang="ru-RU" smtClean="0"/>
              <a:t>22.06.2021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23C2F8-1334-42AE-8964-39BD948E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A8EE68-E7B3-4D9F-B3FB-DB802C05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25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817BF8-3715-464D-A0EB-F70F64980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A235-4781-42C8-8299-726C7C07CEF7}" type="datetime1">
              <a:rPr lang="ru-RU" smtClean="0"/>
              <a:t>22.06.2021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8C9559-DBBD-46AA-8290-253E6BE45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060EDC-85B4-472A-ACE4-66CA5BF7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56A18-45F0-4D72-9FEE-16C28268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7F2617-255E-43AA-8AC3-E69EFB33A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602715-F302-4826-B37A-5B6A01681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68A658-2061-48BC-AB22-98E4E968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AC65-C2AB-44DF-B11F-3D66357C3F3E}" type="datetime1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FB53E9-1868-4ACD-8394-A6FFC718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D3460A-26D0-4959-921E-2598A459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2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5D247-50B5-425B-849D-836BB6347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B1A3E3-EF99-47BA-A43C-40CBEB4BE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3E9912-09FB-46F5-B283-29E689CBE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67383-CF93-466C-A555-56F77C5D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9C3E-4C96-4849-8A1B-2544E6F6AB8F}" type="datetime1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38A402-CAEF-412C-BD71-F96A90CD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C57E04-8C25-471A-9FB5-D843A320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6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201E8-6B1D-48B4-934D-87E0F915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C401D-D392-4A99-AADC-2272E7139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B9E9E-7F87-446B-A2D8-490E85547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83DF-C6FF-4762-90A0-D03297CEA5D5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21FC3C-7F19-45C5-8217-90D82129C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83469F-9F3E-4FAD-ADBB-C8FE913C6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5655A-F4F9-434F-B1ED-D5EEF4610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D601E-AE9A-4350-811B-6B199EF93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8688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/>
              <a:t>Исследование устойчивости круглой пластины, претерпевающей фазовое превращение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5DC4A-A3AE-4B06-BE34-BCEDF3E25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1712"/>
            <a:ext cx="9144000" cy="255826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Магистерская дипломная работа </a:t>
            </a:r>
          </a:p>
          <a:p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343400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Выполнила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343400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студентка гр. 3641503/90801				А.В. Капустина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343400" algn="l"/>
              </a:tabLst>
            </a:pPr>
            <a:endParaRPr lang="ru-RU" alt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343400" algn="l"/>
              </a:tabLst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343400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Руководитель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343400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Профессор ВШМПУ,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343400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д-р физ.-мат. наук					А.Б. Фрейдин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07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127695A-46BC-4FE0-992B-0C4A6ECC6E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Радиальные и окружные напряжения (при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=0.018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ru-RU" dirty="0"/>
                  <a:t>)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127695A-46BC-4FE0-992B-0C4A6ECC6E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r="-290" b="-211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AA7302-BD96-4181-AC21-F7E93370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526F24-AC09-4F33-A603-BFE0C6F1B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21" y="2076637"/>
            <a:ext cx="5734029" cy="341913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FA34256-FFE7-4E73-87F5-3FD72EE61A87}"/>
              </a:ext>
            </a:extLst>
          </p:cNvPr>
          <p:cNvGrpSpPr/>
          <p:nvPr/>
        </p:nvGrpSpPr>
        <p:grpSpPr>
          <a:xfrm>
            <a:off x="6191247" y="2076637"/>
            <a:ext cx="5734030" cy="3432436"/>
            <a:chOff x="6191247" y="2076637"/>
            <a:chExt cx="5734030" cy="343243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C4DD316-BBB0-4F34-B27E-EE210C8BF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1247" y="2076637"/>
              <a:ext cx="5734030" cy="3432436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5CE5825C-0393-4AE8-9FC7-AA9F921BC4E8}"/>
                </a:ext>
              </a:extLst>
            </p:cNvPr>
            <p:cNvCxnSpPr>
              <a:cxnSpLocks/>
            </p:cNvCxnSpPr>
            <p:nvPr/>
          </p:nvCxnSpPr>
          <p:spPr>
            <a:xfrm>
              <a:off x="9833882" y="2796268"/>
              <a:ext cx="28575" cy="2547257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696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7EC40-CB6B-4F80-9BA3-18BA82BB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4675" cy="1273175"/>
          </a:xfrm>
        </p:spPr>
        <p:txBody>
          <a:bodyPr>
            <a:normAutofit fontScale="90000"/>
          </a:bodyPr>
          <a:lstStyle/>
          <a:p>
            <a:r>
              <a:rPr lang="ru-RU" dirty="0"/>
              <a:t>Напряжения на внешней границе диска в процессе деформирования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6B89F4-2E76-4FA4-BDA2-429B992A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11</a:t>
            </a:fld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02361-2747-4146-856E-62F54C51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3" y="1759330"/>
            <a:ext cx="7543801" cy="4475989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3404E6A9-382E-43D7-B7B2-CC863345F685}"/>
              </a:ext>
            </a:extLst>
          </p:cNvPr>
          <p:cNvSpPr/>
          <p:nvPr/>
        </p:nvSpPr>
        <p:spPr>
          <a:xfrm>
            <a:off x="5486398" y="4384294"/>
            <a:ext cx="628650" cy="552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7D0AC91-B875-48B6-9F88-DC7916C96192}"/>
              </a:ext>
            </a:extLst>
          </p:cNvPr>
          <p:cNvSpPr/>
          <p:nvPr/>
        </p:nvSpPr>
        <p:spPr>
          <a:xfrm>
            <a:off x="3128961" y="4120388"/>
            <a:ext cx="628650" cy="552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891C845-868F-498D-A69D-6C109EF8E90F}"/>
              </a:ext>
            </a:extLst>
          </p:cNvPr>
          <p:cNvSpPr/>
          <p:nvPr/>
        </p:nvSpPr>
        <p:spPr>
          <a:xfrm>
            <a:off x="5676898" y="4540060"/>
            <a:ext cx="247650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9977853-8901-4C05-8796-A6147EFC353F}"/>
              </a:ext>
            </a:extLst>
          </p:cNvPr>
          <p:cNvSpPr/>
          <p:nvPr/>
        </p:nvSpPr>
        <p:spPr>
          <a:xfrm>
            <a:off x="7724773" y="4540060"/>
            <a:ext cx="628650" cy="5524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4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8A159-248C-4D44-9846-65085107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момента потери устойчивости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8149929-20D1-4DFB-A41F-B56B3372B17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447800"/>
                <a:ext cx="5000625" cy="49085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/>
                  <a:t>Потеря устойчивости круглой однородной пластины, защемленной по контуру (а)</a:t>
                </a:r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12(1−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=14.68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ru-RU" sz="2400" dirty="0"/>
                  <a:t>Для шарнирно опертой пластины (б)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12(1−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4.2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8149929-20D1-4DFB-A41F-B56B3372B1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447800"/>
                <a:ext cx="5000625" cy="4908549"/>
              </a:xfrm>
              <a:blipFill>
                <a:blip r:embed="rId2"/>
                <a:stretch>
                  <a:fillRect l="-1827" t="-1739" r="-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C0AEC976-B419-4EB6-9708-45B3B4CA2E7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53175" y="3962399"/>
                <a:ext cx="5000625" cy="23939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/>
                  <a:t>Для внутренней области составной пластины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ru-RU" sz="2400" dirty="0"/>
                  <a:t> постоянно, а значит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ru-RU" sz="2400" dirty="0"/>
                  <a:t> заранее известно. Из формул (19, 20) можно найти верхнюю и нижнюю оценку момента потери устойчивости. </a:t>
                </a:r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C0AEC976-B419-4EB6-9708-45B3B4CA2E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53175" y="3962399"/>
                <a:ext cx="5000625" cy="2393949"/>
              </a:xfrm>
              <a:blipFill>
                <a:blip r:embed="rId3"/>
                <a:stretch>
                  <a:fillRect l="-1827" t="-35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584BAC-8C0E-4FFD-88A7-32AC2ECF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12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ADF87-DA58-471A-A58C-49D36AF7B330}"/>
              </a:ext>
            </a:extLst>
          </p:cNvPr>
          <p:cNvSpPr txBox="1"/>
          <p:nvPr/>
        </p:nvSpPr>
        <p:spPr>
          <a:xfrm>
            <a:off x="6294985" y="3054022"/>
            <a:ext cx="477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</a:t>
            </a:r>
            <a:r>
              <a:rPr lang="en-US" dirty="0"/>
              <a:t>) </a:t>
            </a:r>
            <a:r>
              <a:rPr lang="ru-RU" dirty="0"/>
              <a:t>Защемление и</a:t>
            </a:r>
            <a:r>
              <a:rPr lang="en-US" dirty="0"/>
              <a:t> </a:t>
            </a:r>
            <a:r>
              <a:rPr lang="ru-RU" dirty="0"/>
              <a:t>б) шарнирное закрепление пластинки </a:t>
            </a:r>
          </a:p>
        </p:txBody>
      </p:sp>
      <p:pic>
        <p:nvPicPr>
          <p:cNvPr id="8" name="Рисунок 7" descr="Изображение выглядит как текст, устройство, датчик&#10;&#10;Автоматически созданное описание">
            <a:extLst>
              <a:ext uri="{FF2B5EF4-FFF2-40B4-BE49-F238E27FC236}">
                <a16:creationId xmlns:a16="http://schemas.microsoft.com/office/drawing/2014/main" id="{602EDBAE-C774-49C6-BC50-DA94792EB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85" y="1926105"/>
            <a:ext cx="4602653" cy="646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116934-C8D1-4CA9-B016-0AEEEB60871D}"/>
              </a:ext>
            </a:extLst>
          </p:cNvPr>
          <p:cNvSpPr txBox="1"/>
          <p:nvPr/>
        </p:nvSpPr>
        <p:spPr>
          <a:xfrm>
            <a:off x="7219951" y="257243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BA47AD-FFCF-4D25-8AB9-B39F7FD12927}"/>
              </a:ext>
            </a:extLst>
          </p:cNvPr>
          <p:cNvSpPr txBox="1"/>
          <p:nvPr/>
        </p:nvSpPr>
        <p:spPr>
          <a:xfrm>
            <a:off x="9677400" y="257243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7A6CD4-DFB1-4066-BD4B-24BA7D5184AD}"/>
              </a:ext>
            </a:extLst>
          </p:cNvPr>
          <p:cNvSpPr txBox="1"/>
          <p:nvPr/>
        </p:nvSpPr>
        <p:spPr>
          <a:xfrm>
            <a:off x="5264643" y="2826325"/>
            <a:ext cx="831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(19)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FC9EDF-CC54-4729-BFA7-9D57E6370E48}"/>
              </a:ext>
            </a:extLst>
          </p:cNvPr>
          <p:cNvSpPr txBox="1"/>
          <p:nvPr/>
        </p:nvSpPr>
        <p:spPr>
          <a:xfrm>
            <a:off x="5200649" y="4432220"/>
            <a:ext cx="74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(20)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CD94A-05F2-4393-9C8B-209EFE49DC7A}"/>
              </a:ext>
            </a:extLst>
          </p:cNvPr>
          <p:cNvSpPr txBox="1"/>
          <p:nvPr/>
        </p:nvSpPr>
        <p:spPr>
          <a:xfrm>
            <a:off x="838199" y="5455920"/>
            <a:ext cx="5105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*См, например, </a:t>
            </a:r>
            <a:r>
              <a:rPr lang="ru-RU" sz="1600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Вольмир</a:t>
            </a:r>
            <a:r>
              <a:rPr lang="ru-RU" sz="16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 А. С. УСТОЙЧИВОСТЬ ДЕФОРМИРУЕМЫХ СИСТЕМ В 2 Ч. ЧАСТЬ 2. – 2019.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4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744A8-4939-4559-AC7C-54D97A96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Оценка момента потери устойчивости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2A78F742-6B54-46FB-AB0E-D5991F589CB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696324" y="3742542"/>
                <a:ext cx="3762375" cy="46417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400" dirty="0"/>
                  <a:t>Исходя из оценок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0.021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&lt;0.041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2A78F742-6B54-46FB-AB0E-D5991F589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696324" y="3742542"/>
                <a:ext cx="3762375" cy="4641761"/>
              </a:xfrm>
              <a:blipFill>
                <a:blip r:embed="rId3"/>
                <a:stretch>
                  <a:fillRect l="-2593" t="-1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92A0A0-9EA1-40B2-B072-C1B69DA4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13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E1E861-813C-4506-9A18-3A5D73ED3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60" y="1401570"/>
            <a:ext cx="7732064" cy="49547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FA49E8-9757-4DF1-9047-00FB6629A457}"/>
              </a:ext>
            </a:extLst>
          </p:cNvPr>
          <p:cNvSpPr txBox="1"/>
          <p:nvPr/>
        </p:nvSpPr>
        <p:spPr>
          <a:xfrm>
            <a:off x="2398397" y="4810591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E9C60-CBB6-4171-A0F4-FEA2BF750345}"/>
              </a:ext>
            </a:extLst>
          </p:cNvPr>
          <p:cNvSpPr txBox="1"/>
          <p:nvPr/>
        </p:nvSpPr>
        <p:spPr>
          <a:xfrm>
            <a:off x="4155592" y="3764313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B241CA-EB17-48A5-92AA-7D36A356BE79}"/>
              </a:ext>
            </a:extLst>
          </p:cNvPr>
          <p:cNvSpPr txBox="1"/>
          <p:nvPr/>
        </p:nvSpPr>
        <p:spPr>
          <a:xfrm>
            <a:off x="4897120" y="3110544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583145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EF000-E168-4905-AFA3-2075B5BCF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ru-RU" dirty="0"/>
              <a:t>Численное моделирование потери устойчивости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90BAB31-8E05-4FDE-92E5-A5382EE06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613400" cy="4747895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/>
                  <a:t> известно из решения задачи о равновесной границе</a:t>
                </a:r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ru-RU" dirty="0"/>
                  <a:t>моделируется при помощи температурного расширения </a:t>
                </a:r>
              </a:p>
              <a:p>
                <a:r>
                  <a:rPr lang="ru-RU" dirty="0"/>
                  <a:t>Пластине дается возмущение -  начальный прогиб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dirty="0"/>
                  <a:t> мм</a:t>
                </a:r>
                <a:r>
                  <a:rPr lang="en-US" dirty="0"/>
                  <a:t> 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м</m:t>
                    </m:r>
                  </m:oMath>
                </a14:m>
                <a:r>
                  <a:rPr lang="ru-RU" dirty="0"/>
                  <a:t>)</a:t>
                </a:r>
              </a:p>
              <a:p>
                <a:r>
                  <a:rPr lang="ru-RU" dirty="0"/>
                  <a:t>Толщина пластины подбирается так, чтобы произошла потеря устойчивости</a:t>
                </a:r>
              </a:p>
              <a:p>
                <a:r>
                  <a:rPr lang="ru-RU" dirty="0"/>
                  <a:t>Проведено дополнительное исследование влияния начального прогиба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90BAB31-8E05-4FDE-92E5-A5382EE06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613400" cy="4747895"/>
              </a:xfrm>
              <a:blipFill>
                <a:blip r:embed="rId2"/>
                <a:stretch>
                  <a:fillRect l="-1739" t="-2567" r="-2826" b="-2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EE0428-77CE-4742-B5C9-FDBA5775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14</a:t>
            </a:fld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48BD6D2-4C92-41A0-9A03-0F8F5236EE48}"/>
              </a:ext>
            </a:extLst>
          </p:cNvPr>
          <p:cNvCxnSpPr/>
          <p:nvPr/>
        </p:nvCxnSpPr>
        <p:spPr>
          <a:xfrm>
            <a:off x="6096000" y="2600960"/>
            <a:ext cx="538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9646783-24AA-46F6-9DD1-4B6F86960928}"/>
              </a:ext>
            </a:extLst>
          </p:cNvPr>
          <p:cNvCxnSpPr>
            <a:cxnSpLocks/>
          </p:cNvCxnSpPr>
          <p:nvPr/>
        </p:nvCxnSpPr>
        <p:spPr>
          <a:xfrm>
            <a:off x="5368121" y="4866640"/>
            <a:ext cx="1266359" cy="25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49338F-CC51-469D-A81B-5C3A0E7E6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880" y="1162507"/>
            <a:ext cx="3377395" cy="25154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2BD22E-213B-4BC9-BBDC-5377960E9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930" y="4161932"/>
            <a:ext cx="3709340" cy="23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5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7FE31-B728-4A8C-A9FF-F94B2038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8194"/>
            <a:ext cx="10515600" cy="1325563"/>
          </a:xfrm>
        </p:spPr>
        <p:txBody>
          <a:bodyPr/>
          <a:lstStyle/>
          <a:p>
            <a:r>
              <a:rPr lang="ru-RU" dirty="0"/>
              <a:t>Построение модели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1B1E55E-51EB-4146-962F-A58E6F4C8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4412" r="25392"/>
          <a:stretch/>
        </p:blipFill>
        <p:spPr>
          <a:xfrm>
            <a:off x="1944637" y="1196122"/>
            <a:ext cx="3575368" cy="3557386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89AB8B5-9849-4304-8117-EA49C38385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38506" r="71068"/>
          <a:stretch/>
        </p:blipFill>
        <p:spPr>
          <a:xfrm>
            <a:off x="6768683" y="1148493"/>
            <a:ext cx="3968313" cy="3480336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CC25B2-4E20-4EE3-A558-D83C2F9F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15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78EA5A-1F3D-4E37-B498-58E0045600ED}"/>
                  </a:ext>
                </a:extLst>
              </p:cNvPr>
              <p:cNvSpPr txBox="1"/>
              <p:nvPr/>
            </p:nvSpPr>
            <p:spPr>
              <a:xfrm>
                <a:off x="1840865" y="4706068"/>
                <a:ext cx="39808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/>
                  <a:t>Используемая для расчётов сетка,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=0.79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78EA5A-1F3D-4E37-B498-58E004560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865" y="4706068"/>
                <a:ext cx="3980815" cy="830997"/>
              </a:xfrm>
              <a:prstGeom prst="rect">
                <a:avLst/>
              </a:prstGeom>
              <a:blipFill>
                <a:blip r:embed="rId4"/>
                <a:stretch>
                  <a:fillRect l="-2450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C23F69-CBD5-4F3D-AC2E-F4A95A268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25" r="71886" b="61976"/>
          <a:stretch/>
        </p:blipFill>
        <p:spPr>
          <a:xfrm>
            <a:off x="7023856" y="4661374"/>
            <a:ext cx="3932117" cy="8309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C31F2F-B6AD-468F-A9E1-38961939291D}"/>
              </a:ext>
            </a:extLst>
          </p:cNvPr>
          <p:cNvSpPr txBox="1"/>
          <p:nvPr/>
        </p:nvSpPr>
        <p:spPr>
          <a:xfrm>
            <a:off x="1022666" y="5734995"/>
            <a:ext cx="10146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Проведено дополнительное исследование влияния размера элемента сетки на сходимость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387088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3E3CC-5473-4362-9724-24E42874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 перемещений после потери устойчивости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9C2DEF7-062B-4B3E-A46F-B10E1D15C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" r="32320"/>
          <a:stretch/>
        </p:blipFill>
        <p:spPr>
          <a:xfrm>
            <a:off x="380683" y="2145266"/>
            <a:ext cx="5715317" cy="3987643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A84E6D-B33B-4E5C-9F95-52C8C00D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817E54-380B-472B-8061-100262B68A8C}"/>
              </a:ext>
            </a:extLst>
          </p:cNvPr>
          <p:cNvPicPr/>
          <p:nvPr/>
        </p:nvPicPr>
        <p:blipFill rotWithShape="1">
          <a:blip r:embed="rId3"/>
          <a:srcRect r="49870" b="15211"/>
          <a:stretch/>
        </p:blipFill>
        <p:spPr bwMode="auto">
          <a:xfrm>
            <a:off x="6446520" y="1982706"/>
            <a:ext cx="5207000" cy="380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1AF853-989C-4340-A67D-1CA74D8E3CFA}"/>
                  </a:ext>
                </a:extLst>
              </p:cNvPr>
              <p:cNvSpPr txBox="1"/>
              <p:nvPr/>
            </p:nvSpPr>
            <p:spPr>
              <a:xfrm>
                <a:off x="721360" y="5953760"/>
                <a:ext cx="4927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А)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=0.23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1AF853-989C-4340-A67D-1CA74D8E3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0" y="5953760"/>
                <a:ext cx="4927600" cy="400110"/>
              </a:xfrm>
              <a:prstGeom prst="rect">
                <a:avLst/>
              </a:prstGeom>
              <a:blipFill>
                <a:blip r:embed="rId4"/>
                <a:stretch>
                  <a:fillRect l="-1236"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04AE33-4673-4255-8584-2D032A7EF3B3}"/>
                  </a:ext>
                </a:extLst>
              </p:cNvPr>
              <p:cNvSpPr txBox="1"/>
              <p:nvPr/>
            </p:nvSpPr>
            <p:spPr>
              <a:xfrm>
                <a:off x="6586220" y="5925066"/>
                <a:ext cx="4927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Б)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665 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04AE33-4673-4255-8584-2D032A7EF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220" y="5925066"/>
                <a:ext cx="4927600" cy="400110"/>
              </a:xfrm>
              <a:prstGeom prst="rect">
                <a:avLst/>
              </a:prstGeom>
              <a:blipFill>
                <a:blip r:embed="rId5"/>
                <a:stretch>
                  <a:fillRect l="-1236" t="-909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051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272B81-434D-43C0-B16D-7977D1B62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83357"/>
            <a:ext cx="4687542" cy="26567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80DF79-681B-42FD-A458-E17FC69B9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68" y="3828053"/>
            <a:ext cx="4659169" cy="26567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993D7-C378-4D43-96DF-C478A7D3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8114"/>
            <a:ext cx="10515600" cy="1325563"/>
          </a:xfrm>
        </p:spPr>
        <p:txBody>
          <a:bodyPr/>
          <a:lstStyle/>
          <a:p>
            <a:r>
              <a:rPr lang="ru-RU" dirty="0"/>
              <a:t>Результаты численного моделирования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30F42D-3867-40BE-A297-349B977D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1D3C26-19A2-4C7D-A79A-0C388A32A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16696"/>
            <a:ext cx="4419600" cy="28321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71FC12-587C-494D-A0F3-9B97D14D738E}"/>
              </a:ext>
            </a:extLst>
          </p:cNvPr>
          <p:cNvSpPr txBox="1"/>
          <p:nvPr/>
        </p:nvSpPr>
        <p:spPr>
          <a:xfrm>
            <a:off x="6815965" y="5502346"/>
            <a:ext cx="60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982054-352B-42F2-87A5-840BD9AA1D0B}"/>
              </a:ext>
            </a:extLst>
          </p:cNvPr>
          <p:cNvSpPr txBox="1"/>
          <p:nvPr/>
        </p:nvSpPr>
        <p:spPr>
          <a:xfrm>
            <a:off x="7838751" y="5040681"/>
            <a:ext cx="60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8A254F-AF75-4925-AD59-4B0A0C683425}"/>
              </a:ext>
            </a:extLst>
          </p:cNvPr>
          <p:cNvSpPr txBox="1"/>
          <p:nvPr/>
        </p:nvSpPr>
        <p:spPr>
          <a:xfrm>
            <a:off x="8439771" y="4536547"/>
            <a:ext cx="60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7BA6B8-82EB-4D70-A3E4-3173A3667595}"/>
              </a:ext>
            </a:extLst>
          </p:cNvPr>
          <p:cNvSpPr txBox="1"/>
          <p:nvPr/>
        </p:nvSpPr>
        <p:spPr>
          <a:xfrm>
            <a:off x="6233524" y="939402"/>
            <a:ext cx="58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BE612-6616-41F9-9C14-875F4C796489}"/>
              </a:ext>
            </a:extLst>
          </p:cNvPr>
          <p:cNvSpPr txBox="1"/>
          <p:nvPr/>
        </p:nvSpPr>
        <p:spPr>
          <a:xfrm>
            <a:off x="679897" y="3816696"/>
            <a:ext cx="58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AC23C1-7564-404B-B360-94DAB92D9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15" y="983357"/>
            <a:ext cx="4639441" cy="26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E221B8-54CA-40B1-8DD5-E2004B603766}"/>
              </a:ext>
            </a:extLst>
          </p:cNvPr>
          <p:cNvSpPr txBox="1"/>
          <p:nvPr/>
        </p:nvSpPr>
        <p:spPr>
          <a:xfrm>
            <a:off x="777240" y="966233"/>
            <a:ext cx="58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484473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167A6-E5B8-431A-BA66-BC884924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результатов моделирования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F864C1-00F8-484A-962A-8A63BA7B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BDA0B9-151F-4B2C-9168-D2C09A5C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63" y="1386312"/>
            <a:ext cx="8942837" cy="51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60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4C3FB-F76A-4AA5-A8DC-BAAB9256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F74707-389D-4788-B623-0CB2CC25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В постановке плоского напряженного состояния исследована задача о фазовом превращении круглой пластины:</a:t>
            </a:r>
          </a:p>
          <a:p>
            <a:pPr marL="0" indent="0" algn="just">
              <a:buNone/>
            </a:pPr>
            <a:endParaRPr lang="ru-RU" dirty="0"/>
          </a:p>
          <a:p>
            <a:pPr marL="514350" indent="-514350" algn="just">
              <a:buAutoNum type="arabicPeriod"/>
            </a:pPr>
            <a:r>
              <a:rPr lang="ru-RU" dirty="0"/>
              <a:t>Найдены равновесный радиус включения новой фазы в зависимости от перемещения границ пластины.</a:t>
            </a:r>
            <a:endParaRPr lang="ru-RU" sz="2800" dirty="0"/>
          </a:p>
          <a:p>
            <a:pPr marL="514350" indent="-514350" algn="just">
              <a:buAutoNum type="arabicPeriod"/>
            </a:pPr>
            <a:r>
              <a:rPr lang="ru-RU" dirty="0"/>
              <a:t>Показано, что напряжения во внутренней области равновесной новой фазы являются постоянными и зависят только от свойств материала</a:t>
            </a:r>
            <a:r>
              <a:rPr lang="en-US" dirty="0"/>
              <a:t>.</a:t>
            </a:r>
            <a:endParaRPr lang="ru-RU" dirty="0"/>
          </a:p>
          <a:p>
            <a:pPr marL="514350" indent="-514350" algn="just">
              <a:buAutoNum type="arabicPeriod"/>
            </a:pPr>
            <a:r>
              <a:rPr lang="ru-RU" dirty="0"/>
              <a:t>Получены аналитические оценки снизу и сверху для внешних деформаций в момент потери устойчивости пластины по потере устойчивости плоского состояния области новой фазы.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dirty="0"/>
              <a:t>Проведено численное моделирование потери устойчивости пластины, претерпевающей локализованное фазовое превращение. Процедура позволяет установить момент потери устойчивости в зависимости от модулей упругости фаз, энергетического параметра и толщины пластины.</a:t>
            </a:r>
            <a:endParaRPr lang="ru-RU" sz="2800" dirty="0"/>
          </a:p>
          <a:p>
            <a:pPr marL="514350" indent="-514350" algn="just">
              <a:buAutoNum type="arabicPeriod"/>
            </a:pPr>
            <a:endParaRPr lang="en-US" dirty="0"/>
          </a:p>
          <a:p>
            <a:pPr marL="514350" indent="-514350" algn="just">
              <a:buAutoNum type="arabicPeriod"/>
            </a:pPr>
            <a:endParaRPr lang="en-US" dirty="0"/>
          </a:p>
          <a:p>
            <a:pPr marL="0" indent="0" algn="just">
              <a:buNone/>
            </a:pPr>
            <a:endParaRPr lang="ru-RU" dirty="0"/>
          </a:p>
          <a:p>
            <a:pPr marL="514350" indent="-514350" algn="just">
              <a:buAutoNum type="arabicPeriod"/>
            </a:pPr>
            <a:endParaRPr lang="ru-RU" dirty="0"/>
          </a:p>
          <a:p>
            <a:pPr marL="514350" indent="-514350" algn="just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559CBA-DC7C-44D8-B647-375582A4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8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2B4DA-721F-40BC-A3FC-E113E7EC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задачи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2860F55-8EE9-4B4E-95A8-6F8DE1D2C8A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92476" y="1825625"/>
                <a:ext cx="507629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ru-RU" dirty="0"/>
                  <a:t>Потребность в материалах, реагирующих на внешние воздействия заданным образом</a:t>
                </a:r>
              </a:p>
              <a:p>
                <a:pPr algn="just"/>
                <a:r>
                  <a:rPr lang="ru-RU" dirty="0"/>
                  <a:t>Материалы с эффектом памяти формы (МПФ) активно применяются на практике и</a:t>
                </a:r>
                <a:r>
                  <a:rPr lang="en-US" dirty="0"/>
                  <a:t> </a:t>
                </a:r>
                <a:r>
                  <a:rPr lang="ru-RU" dirty="0"/>
                  <a:t>исследованию их свойств посвящено многих современных работ</a:t>
                </a:r>
              </a:p>
              <a:p>
                <a:pPr algn="just"/>
                <a:r>
                  <a:rPr lang="ru-RU" dirty="0"/>
                  <a:t>При деформировании МПФ возможно мартенситное фазовое превращение части материала</a:t>
                </a:r>
              </a:p>
              <a:p>
                <a:pPr algn="just"/>
                <a:r>
                  <a:rPr lang="ru-RU" dirty="0"/>
                  <a:t>При фазовом переходе меняются упругие модули, возникает </a:t>
                </a:r>
                <a:r>
                  <a:rPr lang="ru-RU" b="1" dirty="0"/>
                  <a:t>деформация превращения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𝒕𝒓</m:t>
                        </m:r>
                      </m:sup>
                    </m:sSup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2860F55-8EE9-4B4E-95A8-6F8DE1D2C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92476" y="1825625"/>
                <a:ext cx="5076290" cy="4351338"/>
              </a:xfrm>
              <a:blipFill>
                <a:blip r:embed="rId3"/>
                <a:stretch>
                  <a:fillRect l="-1561" t="-3221" r="-1921" b="-2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ристаллогеометрия превращения аустенита в мартенсит - Закалка с  полиморфным превращением - Закалка - Теория термической обработки металлов">
            <a:extLst>
              <a:ext uri="{FF2B5EF4-FFF2-40B4-BE49-F238E27FC236}">
                <a16:creationId xmlns:a16="http://schemas.microsoft.com/office/drawing/2014/main" id="{6FFDDF0D-2AF2-4812-868D-E452FBB34C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721664" cy="287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3E098E-82D2-45F8-ACBF-09E0649FDFA2}"/>
              </a:ext>
            </a:extLst>
          </p:cNvPr>
          <p:cNvSpPr txBox="1"/>
          <p:nvPr/>
        </p:nvSpPr>
        <p:spPr>
          <a:xfrm>
            <a:off x="6002677" y="5236878"/>
            <a:ext cx="605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Рис.1. Схема Бейна превращения аустенита в мартенсит</a:t>
            </a:r>
            <a:r>
              <a:rPr lang="en-US" baseline="30000" dirty="0"/>
              <a:t>1</a:t>
            </a:r>
            <a:endParaRPr lang="ru-RU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0A9912-394C-432A-9FBA-16C03523AFC9}"/>
              </a:ext>
            </a:extLst>
          </p:cNvPr>
          <p:cNvSpPr txBox="1"/>
          <p:nvPr/>
        </p:nvSpPr>
        <p:spPr>
          <a:xfrm>
            <a:off x="6002677" y="4831797"/>
            <a:ext cx="581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Г.Ц.К. решетка аустенита	       ОЦК решетка мартенсита	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9611A7A-66BA-43D4-A527-29A5B714A1AD}"/>
              </a:ext>
            </a:extLst>
          </p:cNvPr>
          <p:cNvCxnSpPr/>
          <p:nvPr/>
        </p:nvCxnSpPr>
        <p:spPr>
          <a:xfrm>
            <a:off x="8691937" y="5034337"/>
            <a:ext cx="4006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7EDB6A1-5DCE-49F0-AAA5-2B95FD09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5400"/>
            <a:ext cx="2743200" cy="365125"/>
          </a:xfrm>
        </p:spPr>
        <p:txBody>
          <a:bodyPr/>
          <a:lstStyle/>
          <a:p>
            <a:fld id="{4245655A-F4F9-434F-B1ED-D5EEF46107B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517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5D8C98-8A80-400E-8497-F1D42756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20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BF2B3A-F49E-435A-9A32-2002F7C5F91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t="26563" r="1489" b="2751"/>
          <a:stretch/>
        </p:blipFill>
        <p:spPr bwMode="auto">
          <a:xfrm>
            <a:off x="1615440" y="1849120"/>
            <a:ext cx="9255760" cy="433832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BBBC5-A5BE-426F-8C22-8C6E1CB29F7D}"/>
              </a:ext>
            </a:extLst>
          </p:cNvPr>
          <p:cNvSpPr txBox="1"/>
          <p:nvPr/>
        </p:nvSpPr>
        <p:spPr>
          <a:xfrm>
            <a:off x="731520" y="279460"/>
            <a:ext cx="1102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</a:rPr>
              <a:t>Влияние начального прогиба на процесс потери устойчивости пластины при постепенном увеличении деформации превращения</a:t>
            </a:r>
          </a:p>
        </p:txBody>
      </p:sp>
    </p:spTree>
    <p:extLst>
      <p:ext uri="{BB962C8B-B14F-4D97-AF65-F5344CB8AC3E}">
        <p14:creationId xmlns:p14="http://schemas.microsoft.com/office/powerpoint/2010/main" val="710330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167A6-E5B8-431A-BA66-BC884924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результатов численного моделирования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F864C1-00F8-484A-962A-8A63BA7B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1345F83A-2A24-4429-90B0-8CD329D5B3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76" y="1763046"/>
            <a:ext cx="7883048" cy="4729829"/>
          </a:xfr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177FFA8-7D9B-4392-AD0D-717D24A14E75}"/>
              </a:ext>
            </a:extLst>
          </p:cNvPr>
          <p:cNvCxnSpPr>
            <a:cxnSpLocks/>
          </p:cNvCxnSpPr>
          <p:nvPr/>
        </p:nvCxnSpPr>
        <p:spPr>
          <a:xfrm flipH="1">
            <a:off x="3619500" y="5528310"/>
            <a:ext cx="2006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2180864-E329-4B40-9BDF-EF2580F6877F}"/>
              </a:ext>
            </a:extLst>
          </p:cNvPr>
          <p:cNvCxnSpPr>
            <a:cxnSpLocks/>
          </p:cNvCxnSpPr>
          <p:nvPr/>
        </p:nvCxnSpPr>
        <p:spPr>
          <a:xfrm>
            <a:off x="6253480" y="3851910"/>
            <a:ext cx="2616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42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B18B9F-67E1-4A9E-B3B0-45C640FF5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5525" y="176866"/>
            <a:ext cx="7315199" cy="14233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latin typeface="+mj-lt"/>
              </a:rPr>
              <a:t>Проблемы устойчивости в задачах с фазовыми превращениями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5D94E6-4918-4C31-91E0-245AD62F8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7" y="1687044"/>
            <a:ext cx="5067299" cy="393270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400" dirty="0"/>
              <a:t>Устойчивость положения межфазной границы</a:t>
            </a:r>
          </a:p>
          <a:p>
            <a:pPr algn="just">
              <a:lnSpc>
                <a:spcPct val="120000"/>
              </a:lnSpc>
            </a:pPr>
            <a:r>
              <a:rPr lang="ru-RU" sz="2400" dirty="0"/>
              <a:t>Исследована в работах В.А. Еремеева, А.Б. Фрейдина, Л.Л. </a:t>
            </a:r>
            <a:r>
              <a:rPr lang="ru-RU" sz="2400" dirty="0" err="1"/>
              <a:t>Шариповой</a:t>
            </a:r>
            <a:r>
              <a:rPr lang="ru-RU" sz="2400" dirty="0"/>
              <a:t> и др.</a:t>
            </a:r>
          </a:p>
          <a:p>
            <a:pPr algn="just">
              <a:lnSpc>
                <a:spcPct val="120000"/>
              </a:lnSpc>
            </a:pPr>
            <a:r>
              <a:rPr lang="ru-RU" sz="2400" dirty="0"/>
              <a:t>Для случая сферической и осевой симметрии показано, что межфазная граница устойчива, если материал внутренней фазы имеет больший модуль сдвига, чем материал внешней фазы.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5C315F-CDF7-4772-8177-911F2133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3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041F4A-6C45-4503-8952-C9A235833ECC}"/>
                  </a:ext>
                </a:extLst>
              </p:cNvPr>
              <p:cNvSpPr txBox="1"/>
              <p:nvPr/>
            </p:nvSpPr>
            <p:spPr>
              <a:xfrm>
                <a:off x="6286500" y="1775151"/>
                <a:ext cx="5067299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/>
                  <a:t>Устойчивость элемента конструкции</a:t>
                </a:r>
              </a:p>
              <a:p>
                <a:pPr algn="just"/>
                <a:endParaRPr lang="ru-RU" sz="2200" dirty="0"/>
              </a:p>
              <a:p>
                <a:pPr algn="just"/>
                <a:r>
                  <a:rPr lang="ru-RU" sz="2200" dirty="0"/>
                  <a:t>При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200" dirty="0"/>
                  <a:t> </a:t>
                </a:r>
                <a:r>
                  <a:rPr lang="ru-RU" sz="2200" dirty="0"/>
                  <a:t>возможно появление областей сжимающих напряжений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 </a:t>
                </a:r>
                <a:r>
                  <a:rPr lang="ru-RU" sz="2200" dirty="0"/>
                  <a:t>возможна потеря устойчивости плоского элемента конструкции.</a:t>
                </a:r>
              </a:p>
              <a:p>
                <a:endParaRPr lang="ru-RU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041F4A-6C45-4503-8952-C9A235833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0" y="1775151"/>
                <a:ext cx="5067299" cy="2462213"/>
              </a:xfrm>
              <a:prstGeom prst="rect">
                <a:avLst/>
              </a:prstGeom>
              <a:blipFill>
                <a:blip r:embed="rId2"/>
                <a:stretch>
                  <a:fillRect l="-1564" t="-1733" r="-1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57BA3D6-8937-4B8A-8C4C-B8B7755543E8}"/>
              </a:ext>
            </a:extLst>
          </p:cNvPr>
          <p:cNvCxnSpPr/>
          <p:nvPr/>
        </p:nvCxnSpPr>
        <p:spPr>
          <a:xfrm flipH="1">
            <a:off x="3467098" y="1332239"/>
            <a:ext cx="1219200" cy="2190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1EE5D063-D88D-498E-A470-46E2698A303F}"/>
              </a:ext>
            </a:extLst>
          </p:cNvPr>
          <p:cNvCxnSpPr>
            <a:cxnSpLocks/>
          </p:cNvCxnSpPr>
          <p:nvPr/>
        </p:nvCxnSpPr>
        <p:spPr>
          <a:xfrm>
            <a:off x="7391400" y="1332239"/>
            <a:ext cx="1457327" cy="2095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107ADE5-C4BB-4176-92CC-880D3ADF819D}"/>
              </a:ext>
            </a:extLst>
          </p:cNvPr>
          <p:cNvCxnSpPr>
            <a:cxnSpLocks/>
          </p:cNvCxnSpPr>
          <p:nvPr/>
        </p:nvCxnSpPr>
        <p:spPr>
          <a:xfrm>
            <a:off x="8743950" y="4038600"/>
            <a:ext cx="0" cy="1028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21F92C4-00EC-49A8-953A-713D8E1A3047}"/>
              </a:ext>
            </a:extLst>
          </p:cNvPr>
          <p:cNvSpPr txBox="1"/>
          <p:nvPr/>
        </p:nvSpPr>
        <p:spPr>
          <a:xfrm>
            <a:off x="6372229" y="5076825"/>
            <a:ext cx="495299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Исследование устойчивости тонкой пластины, претерпевающей фазовое превращение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77BB4AA-89EE-47F4-A0DD-854CACD7BFF8}"/>
              </a:ext>
            </a:extLst>
          </p:cNvPr>
          <p:cNvGrpSpPr/>
          <p:nvPr/>
        </p:nvGrpSpPr>
        <p:grpSpPr>
          <a:xfrm>
            <a:off x="2823119" y="5245174"/>
            <a:ext cx="3082377" cy="1346999"/>
            <a:chOff x="2737395" y="5365717"/>
            <a:chExt cx="3082377" cy="1346999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7925729-E6D6-4FA0-8A58-B23DD6AAFC89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" r="-917" b="21055"/>
            <a:stretch/>
          </p:blipFill>
          <p:spPr bwMode="auto">
            <a:xfrm>
              <a:off x="2737395" y="5365717"/>
              <a:ext cx="3082377" cy="1346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E634409-C9A0-46E9-8492-D9EC4455CE3A}"/>
                </a:ext>
              </a:extLst>
            </p:cNvPr>
            <p:cNvSpPr txBox="1"/>
            <p:nvPr/>
          </p:nvSpPr>
          <p:spPr>
            <a:xfrm>
              <a:off x="3246789" y="5782151"/>
              <a:ext cx="8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+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F9ECFD-E7FA-4BBA-B2C5-D3D0AF65EE06}"/>
                </a:ext>
              </a:extLst>
            </p:cNvPr>
            <p:cNvSpPr txBox="1"/>
            <p:nvPr/>
          </p:nvSpPr>
          <p:spPr>
            <a:xfrm>
              <a:off x="2865785" y="5403747"/>
              <a:ext cx="295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-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4CB2D7-A819-42F4-8DE1-7A82190B0050}"/>
                </a:ext>
              </a:extLst>
            </p:cNvPr>
            <p:cNvSpPr txBox="1"/>
            <p:nvPr/>
          </p:nvSpPr>
          <p:spPr>
            <a:xfrm>
              <a:off x="4686298" y="5373249"/>
              <a:ext cx="8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4DA95F-67FB-4A48-A68C-E8E3BE6F6D3D}"/>
                </a:ext>
              </a:extLst>
            </p:cNvPr>
            <p:cNvSpPr txBox="1"/>
            <p:nvPr/>
          </p:nvSpPr>
          <p:spPr>
            <a:xfrm>
              <a:off x="4924219" y="5782151"/>
              <a:ext cx="2720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/>
                <a:t>-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C44228-3550-41D0-B546-741CE474AEBC}"/>
                  </a:ext>
                </a:extLst>
              </p:cNvPr>
              <p:cNvSpPr txBox="1"/>
              <p:nvPr/>
            </p:nvSpPr>
            <p:spPr>
              <a:xfrm>
                <a:off x="888510" y="5518565"/>
                <a:ext cx="1609725" cy="800219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:endParaRPr lang="ru-RU" dirty="0"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C44228-3550-41D0-B546-741CE474A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10" y="5518565"/>
                <a:ext cx="1609725" cy="800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1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18F59-5D0D-41DE-A96D-9598EE020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597" y="188793"/>
            <a:ext cx="4801743" cy="1325563"/>
          </a:xfrm>
        </p:spPr>
        <p:txBody>
          <a:bodyPr/>
          <a:lstStyle/>
          <a:p>
            <a:r>
              <a:rPr lang="ru-RU" dirty="0"/>
              <a:t>Постановка задачи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E516CF-579F-4955-A91A-0D5F3E51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4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7F3F7-3893-4486-B235-A7F4C3CE5008}"/>
              </a:ext>
            </a:extLst>
          </p:cNvPr>
          <p:cNvSpPr txBox="1"/>
          <p:nvPr/>
        </p:nvSpPr>
        <p:spPr>
          <a:xfrm>
            <a:off x="552450" y="3702341"/>
            <a:ext cx="504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3 Зависимость свободной энергии Гельмгольца от деформации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E0DEC9-620D-48B4-B971-B85AA42AEDD8}"/>
              </a:ext>
            </a:extLst>
          </p:cNvPr>
          <p:cNvSpPr txBox="1"/>
          <p:nvPr/>
        </p:nvSpPr>
        <p:spPr>
          <a:xfrm>
            <a:off x="7000875" y="3523388"/>
            <a:ext cx="480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 2. Внешний вид пластины и граничные условия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1D6B05-B18D-49B7-BE7F-D807952A261E}"/>
                  </a:ext>
                </a:extLst>
              </p:cNvPr>
              <p:cNvSpPr txBox="1"/>
              <p:nvPr/>
            </p:nvSpPr>
            <p:spPr>
              <a:xfrm>
                <a:off x="314326" y="4348672"/>
                <a:ext cx="5781674" cy="1479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ru-RU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ε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  <m:r>
                                <a:rPr lang="ru-RU" sz="2000" b="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­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ru-RU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sSubSup>
                                <m:sSubSup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ru-RU" sz="20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ru-RU" sz="20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  <m: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­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− </m:t>
                              </m:r>
                              <m:sSubSup>
                                <m:sSubSup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ru-RU" sz="20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𝑡𝑟</m:t>
                                  </m:r>
                                </m:sup>
                              </m:sSub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):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:(</m:t>
                              </m:r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  <m: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­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− </m:t>
                              </m:r>
                              <m:sSubSup>
                                <m:sSubSup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𝑡𝑟</m:t>
                                  </m:r>
                                </m:sup>
                              </m:sSub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), </m:t>
                              </m:r>
                              <m:r>
                                <a:rPr lang="ru-RU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ru-RU" sz="20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ru-RU" sz="20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1D6B05-B18D-49B7-BE7F-D807952A2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6" y="4348672"/>
                <a:ext cx="5781674" cy="14797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B7CF646C-DE5E-494E-8754-3264826B54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96" y="1319960"/>
            <a:ext cx="4692204" cy="206092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A10F57-8B47-4B30-8474-4A9FF5F6006C}"/>
                  </a:ext>
                </a:extLst>
              </p:cNvPr>
              <p:cNvSpPr txBox="1"/>
              <p:nvPr/>
            </p:nvSpPr>
            <p:spPr>
              <a:xfrm>
                <a:off x="6661596" y="4167113"/>
                <a:ext cx="480174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По внешнему краю: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/>
                  <a:t>Шарнирное опирание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/>
                  <a:t>Фиксированные радиальные перемещения</a:t>
                </a:r>
              </a:p>
              <a:p>
                <a:pPr algn="just"/>
                <a:endParaRPr lang="ru-RU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/>
                  <a:t>Область новой фазы находится в центре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ru-RU" dirty="0"/>
                  <a:t>)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/>
                  <a:t>Поиск термодинамически равновесного двухфазного решения с осевой симметрией.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A10F57-8B47-4B30-8474-4A9FF5F60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596" y="4167113"/>
                <a:ext cx="4801743" cy="2585323"/>
              </a:xfrm>
              <a:prstGeom prst="rect">
                <a:avLst/>
              </a:prstGeom>
              <a:blipFill>
                <a:blip r:embed="rId4"/>
                <a:stretch>
                  <a:fillRect l="-1144" t="-1415" r="-1144" b="-2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DA1E4C0-3855-42F0-9A25-8579B6D71F3D}"/>
              </a:ext>
            </a:extLst>
          </p:cNvPr>
          <p:cNvCxnSpPr>
            <a:cxnSpLocks/>
          </p:cNvCxnSpPr>
          <p:nvPr/>
        </p:nvCxnSpPr>
        <p:spPr>
          <a:xfrm>
            <a:off x="3250406" y="5828436"/>
            <a:ext cx="0" cy="3524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6427C63-6A3C-451D-80FF-F86CC21C1501}"/>
              </a:ext>
            </a:extLst>
          </p:cNvPr>
          <p:cNvSpPr txBox="1"/>
          <p:nvPr/>
        </p:nvSpPr>
        <p:spPr>
          <a:xfrm>
            <a:off x="1326835" y="6200436"/>
            <a:ext cx="406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Два линейно-упругих материала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BB1E4-BF44-4DC0-813B-2EBDA32AC0AA}"/>
              </a:ext>
            </a:extLst>
          </p:cNvPr>
          <p:cNvSpPr txBox="1"/>
          <p:nvPr/>
        </p:nvSpPr>
        <p:spPr>
          <a:xfrm>
            <a:off x="8610600" y="1985112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+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46B1ED-BB35-45C0-A8C9-048C301022C3}"/>
              </a:ext>
            </a:extLst>
          </p:cNvPr>
          <p:cNvSpPr txBox="1"/>
          <p:nvPr/>
        </p:nvSpPr>
        <p:spPr>
          <a:xfrm>
            <a:off x="7267575" y="2215945"/>
            <a:ext cx="323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-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" name="Объект 9" descr="Изображение выглядит как текст, небо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C1558F3F-5F33-47C7-BA24-081BBF3F81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95" y="402846"/>
            <a:ext cx="3255549" cy="313915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ED9B86-A2CA-4D99-9130-56395895E836}"/>
              </a:ext>
            </a:extLst>
          </p:cNvPr>
          <p:cNvSpPr txBox="1"/>
          <p:nvPr/>
        </p:nvSpPr>
        <p:spPr>
          <a:xfrm>
            <a:off x="5981129" y="4952422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98063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68D7C-4E84-47DC-801F-E0176C75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+mn-lt"/>
              </a:rPr>
              <a:t>Цель работы </a:t>
            </a:r>
            <a:r>
              <a:rPr lang="ru-RU" sz="2800" dirty="0">
                <a:latin typeface="+mn-lt"/>
              </a:rPr>
              <a:t>– анализ устойчивости пластины, претерпевающей фазовое превращение.</a:t>
            </a:r>
            <a:br>
              <a:rPr lang="ru-RU" sz="2800" dirty="0"/>
            </a:br>
            <a:br>
              <a:rPr lang="ru-RU" sz="2800" dirty="0"/>
            </a:br>
            <a:r>
              <a:rPr lang="ru-RU" sz="2800" b="1" dirty="0">
                <a:latin typeface="+mn-lt"/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90C30-85AC-4E81-98E5-011B52288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862"/>
            <a:ext cx="10515600" cy="42814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600" dirty="0"/>
              <a:t>I. </a:t>
            </a:r>
            <a:r>
              <a:rPr lang="ru-RU" sz="2600" dirty="0"/>
              <a:t>Для круговой пластины при плоском напряженном состоянии</a:t>
            </a:r>
          </a:p>
          <a:p>
            <a:pPr marL="514350" indent="-514350" algn="just">
              <a:buAutoNum type="arabicPeriod"/>
            </a:pPr>
            <a:r>
              <a:rPr lang="ru-RU" sz="2600" dirty="0"/>
              <a:t>Нахождение напряжений и деформаций при заданном радиусе области новой фазы</a:t>
            </a:r>
          </a:p>
          <a:p>
            <a:pPr marL="514350" indent="-514350" algn="just">
              <a:buAutoNum type="arabicPeriod"/>
            </a:pPr>
            <a:r>
              <a:rPr lang="ru-RU" sz="2600" dirty="0"/>
              <a:t>Определение термодинамически</a:t>
            </a:r>
            <a:r>
              <a:rPr lang="en-US" sz="2600" dirty="0"/>
              <a:t> </a:t>
            </a:r>
            <a:r>
              <a:rPr lang="ru-RU" sz="2600" dirty="0"/>
              <a:t>равновесного радиуса области новой фазы в зависимости от внешней деформации</a:t>
            </a:r>
            <a:endParaRPr lang="en-US" sz="2600" dirty="0"/>
          </a:p>
          <a:p>
            <a:pPr marL="0" indent="0" algn="just">
              <a:buNone/>
            </a:pPr>
            <a:r>
              <a:rPr lang="en-US" sz="2600" dirty="0"/>
              <a:t>II. </a:t>
            </a:r>
            <a:r>
              <a:rPr lang="ru-RU" sz="2600" dirty="0"/>
              <a:t>Исследование устойчивости пластины, претерпевающей фазовое превращение</a:t>
            </a:r>
          </a:p>
          <a:p>
            <a:pPr marL="514350" indent="-514350" algn="just">
              <a:buAutoNum type="arabicPeriod"/>
            </a:pPr>
            <a:r>
              <a:rPr lang="ru-RU" sz="2600" dirty="0"/>
              <a:t>Аналитическая оценка момента потери устойчивости в зависимости от параметров</a:t>
            </a:r>
            <a:r>
              <a:rPr lang="en-US" sz="2600" dirty="0"/>
              <a:t> </a:t>
            </a:r>
            <a:r>
              <a:rPr lang="ru-RU" sz="2600" dirty="0"/>
              <a:t>пластины</a:t>
            </a:r>
          </a:p>
          <a:p>
            <a:pPr marL="514350" indent="-514350" algn="just">
              <a:buAutoNum type="arabicPeriod"/>
            </a:pPr>
            <a:r>
              <a:rPr lang="ru-RU" sz="2600" dirty="0"/>
              <a:t>Численное моделирование потери устойчивости пластины в </a:t>
            </a:r>
            <a:r>
              <a:rPr lang="en-US" sz="2600" dirty="0"/>
              <a:t>Ansys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C155F8-E0D8-4343-9054-50BDA92E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90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E31E2-10B4-49E4-8D26-9C983D6A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ru-RU" dirty="0"/>
              <a:t>Плоское напряженное состояние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666FCD1-7D00-48C3-89D6-04D11CDC32D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444624"/>
                <a:ext cx="5181600" cy="1603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/>
                  <a:t>Уравнения равновесия в терминах перемещений (уравнение Ламе)</a:t>
                </a:r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240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sz="2400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666FCD1-7D00-48C3-89D6-04D11CDC32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444624"/>
                <a:ext cx="5181600" cy="1603375"/>
              </a:xfrm>
              <a:blipFill>
                <a:blip r:embed="rId2"/>
                <a:stretch>
                  <a:fillRect l="-1882" t="-5323" b="-11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3E0CA7CF-85E0-40BB-89F9-480EC917D57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199" y="1362076"/>
                <a:ext cx="5181601" cy="48148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ru-RU" sz="2400" dirty="0"/>
                  <a:t>Определение свободных констант из условий сшивания и граничных условий:</a:t>
                </a:r>
              </a:p>
              <a:p>
                <a:pPr marL="514350" indent="-514350">
                  <a:buAutoNum type="arabicPeriod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400" b="0" dirty="0"/>
                  <a:t> </a:t>
                </a:r>
                <a:endParaRPr lang="en-US" sz="2400" b="0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3E0CA7CF-85E0-40BB-89F9-480EC917D5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199" y="1362076"/>
                <a:ext cx="5181601" cy="4814888"/>
              </a:xfrm>
              <a:blipFill>
                <a:blip r:embed="rId3"/>
                <a:stretch>
                  <a:fillRect l="-17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9B8AB2-F6B9-4FB8-9E25-E91A21BD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2DB59235-F379-460D-B4AE-5B68C3641F5C}"/>
              </a:ext>
            </a:extLst>
          </p:cNvPr>
          <p:cNvSpPr/>
          <p:nvPr/>
        </p:nvSpPr>
        <p:spPr>
          <a:xfrm>
            <a:off x="2852737" y="3095624"/>
            <a:ext cx="733425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0DDF3E-340F-4184-BAA6-FB338091264D}"/>
                  </a:ext>
                </a:extLst>
              </p:cNvPr>
              <p:cNvSpPr txBox="1"/>
              <p:nvPr/>
            </p:nvSpPr>
            <p:spPr>
              <a:xfrm>
                <a:off x="738186" y="3447005"/>
                <a:ext cx="4762500" cy="2121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0DDF3E-340F-4184-BAA6-FB3380912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6" y="3447005"/>
                <a:ext cx="4762500" cy="2121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410AF14C-E581-47F0-9B60-4CB167D7B47F}"/>
              </a:ext>
            </a:extLst>
          </p:cNvPr>
          <p:cNvSpPr/>
          <p:nvPr/>
        </p:nvSpPr>
        <p:spPr>
          <a:xfrm>
            <a:off x="2852736" y="4841127"/>
            <a:ext cx="733425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D55E3E-EFCF-41C8-8373-329853CCBB5F}"/>
                  </a:ext>
                </a:extLst>
              </p:cNvPr>
              <p:cNvSpPr txBox="1"/>
              <p:nvPr/>
            </p:nvSpPr>
            <p:spPr>
              <a:xfrm>
                <a:off x="1071561" y="5182543"/>
                <a:ext cx="4429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D55E3E-EFCF-41C8-8373-329853CCB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1" y="5182543"/>
                <a:ext cx="44291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6EC7B5DC-7B21-496F-A706-6E3ACE4DCED6}"/>
              </a:ext>
            </a:extLst>
          </p:cNvPr>
          <p:cNvSpPr/>
          <p:nvPr/>
        </p:nvSpPr>
        <p:spPr>
          <a:xfrm>
            <a:off x="8391521" y="4711850"/>
            <a:ext cx="733425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C165D5FF-5DC0-42CF-8C07-BA7CA66212D9}"/>
              </a:ext>
            </a:extLst>
          </p:cNvPr>
          <p:cNvSpPr/>
          <p:nvPr/>
        </p:nvSpPr>
        <p:spPr>
          <a:xfrm>
            <a:off x="2852735" y="5605327"/>
            <a:ext cx="733425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8E9C8FC3-0935-4D41-8B14-30F5615E3E9E}"/>
              </a:ext>
            </a:extLst>
          </p:cNvPr>
          <p:cNvSpPr/>
          <p:nvPr/>
        </p:nvSpPr>
        <p:spPr>
          <a:xfrm>
            <a:off x="8391521" y="1505061"/>
            <a:ext cx="733425" cy="320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4AE45A-5F6F-4BCF-87EB-0EF3DD4B0AEF}"/>
                  </a:ext>
                </a:extLst>
              </p:cNvPr>
              <p:cNvSpPr txBox="1"/>
              <p:nvPr/>
            </p:nvSpPr>
            <p:spPr>
              <a:xfrm>
                <a:off x="6172197" y="5182543"/>
                <a:ext cx="48482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=0;     </m:t>
                      </m:r>
                      <m:sSub>
                        <m:sSub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– </a:t>
                </a:r>
                <a:r>
                  <a:rPr lang="ru-RU" sz="2400" dirty="0">
                    <a:solidFill>
                      <a:srgbClr val="0070C0"/>
                    </a:solidFill>
                  </a:rPr>
                  <a:t>все константы материала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4AE45A-5F6F-4BCF-87EB-0EF3DD4B0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197" y="5182543"/>
                <a:ext cx="4848225" cy="1200329"/>
              </a:xfrm>
              <a:prstGeom prst="rect">
                <a:avLst/>
              </a:prstGeom>
              <a:blipFill>
                <a:blip r:embed="rId6"/>
                <a:stretch>
                  <a:fillRect l="-25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9BF3A9-031C-429C-9B8E-C10F8F71FFA6}"/>
                  </a:ext>
                </a:extLst>
              </p:cNvPr>
              <p:cNvSpPr txBox="1"/>
              <p:nvPr/>
            </p:nvSpPr>
            <p:spPr>
              <a:xfrm>
                <a:off x="1066797" y="6026967"/>
                <a:ext cx="43052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ru-RU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9BF3A9-031C-429C-9B8E-C10F8F71F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7" y="6026967"/>
                <a:ext cx="430529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F6CAFE0-FF3C-45D9-A306-9994F36DF946}"/>
              </a:ext>
            </a:extLst>
          </p:cNvPr>
          <p:cNvSpPr txBox="1"/>
          <p:nvPr/>
        </p:nvSpPr>
        <p:spPr>
          <a:xfrm>
            <a:off x="5229223" y="2538855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28CDAC-6D3A-4C0E-83F3-4F7620A5FB83}"/>
              </a:ext>
            </a:extLst>
          </p:cNvPr>
          <p:cNvSpPr txBox="1"/>
          <p:nvPr/>
        </p:nvSpPr>
        <p:spPr>
          <a:xfrm>
            <a:off x="5262560" y="4258926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9E6C5B-5883-4C2A-A171-9F1B2820A96A}"/>
              </a:ext>
            </a:extLst>
          </p:cNvPr>
          <p:cNvSpPr txBox="1"/>
          <p:nvPr/>
        </p:nvSpPr>
        <p:spPr>
          <a:xfrm>
            <a:off x="5262277" y="3600100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33725F-96F5-457A-B5BB-D18F6C3704FA}"/>
              </a:ext>
            </a:extLst>
          </p:cNvPr>
          <p:cNvSpPr txBox="1"/>
          <p:nvPr/>
        </p:nvSpPr>
        <p:spPr>
          <a:xfrm>
            <a:off x="5257514" y="5182543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(5)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3C2F47-88B4-4A48-8BA7-C8329EE1A6B9}"/>
              </a:ext>
            </a:extLst>
          </p:cNvPr>
          <p:cNvSpPr txBox="1"/>
          <p:nvPr/>
        </p:nvSpPr>
        <p:spPr>
          <a:xfrm>
            <a:off x="5267323" y="5994464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(6)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B33305-749E-437D-B1C7-BA47D517FD33}"/>
              </a:ext>
            </a:extLst>
          </p:cNvPr>
          <p:cNvSpPr txBox="1"/>
          <p:nvPr/>
        </p:nvSpPr>
        <p:spPr>
          <a:xfrm>
            <a:off x="10943654" y="2895569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(7)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9FA9F3-DC13-4B06-A320-E4C56D78144F}"/>
              </a:ext>
            </a:extLst>
          </p:cNvPr>
          <p:cNvSpPr txBox="1"/>
          <p:nvPr/>
        </p:nvSpPr>
        <p:spPr>
          <a:xfrm>
            <a:off x="10943654" y="3324135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(8)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144234-B139-4E5E-BB21-1BD4C0257A1F}"/>
              </a:ext>
            </a:extLst>
          </p:cNvPr>
          <p:cNvSpPr txBox="1"/>
          <p:nvPr/>
        </p:nvSpPr>
        <p:spPr>
          <a:xfrm>
            <a:off x="10943654" y="3724245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(9)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BE540B-0E32-46AA-9550-6972772F5474}"/>
              </a:ext>
            </a:extLst>
          </p:cNvPr>
          <p:cNvSpPr txBox="1"/>
          <p:nvPr/>
        </p:nvSpPr>
        <p:spPr>
          <a:xfrm>
            <a:off x="10943653" y="4174061"/>
            <a:ext cx="667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(10)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D2622A-5CEC-4032-9FF7-FF88E53FC407}"/>
              </a:ext>
            </a:extLst>
          </p:cNvPr>
          <p:cNvSpPr txBox="1"/>
          <p:nvPr/>
        </p:nvSpPr>
        <p:spPr>
          <a:xfrm>
            <a:off x="10977558" y="5244098"/>
            <a:ext cx="633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(11)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582F61-E9E7-4F3C-BE03-789E5C31448D}"/>
              </a:ext>
            </a:extLst>
          </p:cNvPr>
          <p:cNvSpPr txBox="1"/>
          <p:nvPr/>
        </p:nvSpPr>
        <p:spPr>
          <a:xfrm>
            <a:off x="10977558" y="5568611"/>
            <a:ext cx="633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(12)</a:t>
            </a:r>
          </a:p>
        </p:txBody>
      </p:sp>
      <p:pic>
        <p:nvPicPr>
          <p:cNvPr id="26" name="Объект 15">
            <a:extLst>
              <a:ext uri="{FF2B5EF4-FFF2-40B4-BE49-F238E27FC236}">
                <a16:creationId xmlns:a16="http://schemas.microsoft.com/office/drawing/2014/main" id="{B18690B0-E888-4A13-A03F-C0287D71F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33" y="29963"/>
            <a:ext cx="3358422" cy="14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26777-B4B6-45B3-B6B6-F1999E3A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Равновесный радиус и напряжения во внутренней области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1F9E19F-F579-47FF-9E07-9AD3320AC2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66566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ru-RU" sz="2000" dirty="0"/>
                  <a:t>Уравнение равновесия на межфазной границе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 − &lt;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&gt;: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𝛆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=0,     &lt;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&gt;=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(.)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ru-RU" sz="2000" dirty="0"/>
                  <a:t>В результате преобразований может быть записано следующим образом</a:t>
                </a:r>
                <a:endParaRPr lang="en-US" sz="2000" i="1" dirty="0">
                  <a:effectLst/>
                  <a:ea typeface="Times New Roman" panose="02020603050405020304" pitchFamily="18" charset="0"/>
                </a:endParaRPr>
              </a:p>
              <a:p>
                <a:pPr indent="0" algn="just" hangingPunc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γ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: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𝑩</m:t>
                              </m:r>
                            </m:e>
                          </m:d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𝛆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𝑡𝑟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=0,</m:t>
                          </m:r>
                          <m: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</m:e>
                      </m:eqArr>
                    </m:oMath>
                  </m:oMathPara>
                </a14:m>
                <a:endParaRPr lang="ru-RU" sz="2000" dirty="0">
                  <a:effectLst/>
                  <a:ea typeface="Times New Roman" panose="02020603050405020304" pitchFamily="18" charset="0"/>
                </a:endParaRPr>
              </a:p>
              <a:p>
                <a:pPr marL="0" indent="0" algn="just" hangingPunct="0">
                  <a:lnSpc>
                    <a:spcPct val="100000"/>
                  </a:lnSpc>
                  <a:buNone/>
                </a:pP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тензор податливости материала,</a:t>
                </a:r>
              </a:p>
              <a:p>
                <a:pPr marL="0" indent="0" algn="just" hangingPunc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𝛔</m:t>
                        </m:r>
                      </m:e>
                      <m:sub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𝑡𝑟</m:t>
                        </m:r>
                      </m:sup>
                    </m:sSup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тензор, характеризующий неоднородность в материале из-за наличия включения, тензор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BX10"/>
                          </a:rPr>
                        </m:ctrlPr>
                      </m:sSub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BX10"/>
                          </a:rPr>
                          <m:t>𝐒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MSY7"/>
                            <a:cs typeface="Cambria Math" panose="02040503050406030204" pitchFamily="18" charset="0"/>
                          </a:rPr>
                          <m:t>∓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0"/>
                          </a:rPr>
                          <m:t>n</m:t>
                        </m:r>
                      </m:e>
                    </m:d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определяется как</a:t>
                </a:r>
              </a:p>
              <a:p>
                <a:pPr indent="0" algn="just" hangingPunc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BX1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BX1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BX1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R10"/>
                                </a:rPr>
                              </m:ctrlPr>
                            </m:dPr>
                            <m:e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R10"/>
                                </a:rPr>
                                <m:t>𝒏</m:t>
                              </m:r>
                            </m:e>
                          </m:d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MR1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BX1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BX1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BX10"/>
                                </a:rPr>
                                <m:t>−</m:t>
                              </m:r>
                            </m:sub>
                          </m:s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MR10"/>
                            </a:rPr>
                            <m:t>:</m:t>
                          </m:r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BX1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BX1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BX1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R10"/>
                                </a:rPr>
                              </m:ctrlPr>
                            </m:dPr>
                            <m:e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R10"/>
                                </a:rPr>
                                <m:t>𝒏</m:t>
                              </m:r>
                            </m:e>
                          </m:d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MR10"/>
                            </a:rPr>
                            <m:t>:</m:t>
                          </m:r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BX1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BX1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BX10"/>
                                </a:rPr>
                                <m:t>−</m:t>
                              </m:r>
                            </m:sub>
                          </m:s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MSY1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BX1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BX1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MBX10"/>
                                </a:rPr>
                                <m:t>−</m:t>
                              </m:r>
                            </m:sub>
                          </m:sSub>
                        </m:e>
                      </m:eqArr>
                    </m:oMath>
                  </m:oMathPara>
                </a14:m>
                <a:endParaRPr lang="ru-RU" sz="2000" dirty="0">
                  <a:effectLst/>
                  <a:ea typeface="Times New Roman" panose="02020603050405020304" pitchFamily="18" charset="0"/>
                </a:endParaRPr>
              </a:p>
              <a:p>
                <a:pPr marL="0" indent="0" algn="just" hangingPunct="0">
                  <a:lnSpc>
                    <a:spcPct val="150000"/>
                  </a:lnSpc>
                  <a:buNone/>
                </a:pP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BX10"/>
                          </a:rPr>
                        </m:ctrlPr>
                      </m:sSub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BX10"/>
                          </a:rPr>
                          <m:t>𝑲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BX10"/>
                          </a:rPr>
                          <m:t>−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0"/>
                          </a:rPr>
                        </m:ctrlPr>
                      </m:d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BX10"/>
                          </a:rPr>
                          <m:t>𝒏</m:t>
                        </m:r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MR10"/>
                      </a:rPr>
                      <m:t>=</m:t>
                    </m:r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MBX10"/>
                      </a:rPr>
                      <m:t>𝒏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MSY10"/>
                      </a:rPr>
                      <m:t>⊗</m:t>
                    </m:r>
                    <m:sSub>
                      <m:sSub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BX10"/>
                          </a:rPr>
                        </m:ctrlPr>
                      </m:sSub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BX10"/>
                          </a:rPr>
                          <m:t>𝑮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BX10"/>
                          </a:rPr>
                          <m:t>−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0"/>
                          </a:rPr>
                        </m:ctrlPr>
                      </m:d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BX10"/>
                          </a:rPr>
                          <m:t>𝒏</m:t>
                        </m:r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MSY10"/>
                      </a:rPr>
                      <m:t>⊗</m:t>
                    </m:r>
                    <m:sSup>
                      <m:sSup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MSY10"/>
                            <a:cs typeface="CMSY10"/>
                          </a:rPr>
                        </m:ctrlPr>
                      </m:sSup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BX10"/>
                          </a:rPr>
                          <m:t>𝒏</m:t>
                        </m:r>
                      </m:e>
                      <m:sup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MSY10"/>
                            <a:cs typeface="CMSY10"/>
                          </a:rPr>
                          <m:t>𝒔</m:t>
                        </m:r>
                      </m:sup>
                    </m:sSup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BX10"/>
                          </a:rPr>
                        </m:ctrlPr>
                      </m:sSub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BX10"/>
                          </a:rPr>
                          <m:t>𝑮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BX10"/>
                          </a:rPr>
                          <m:t>−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0"/>
                          </a:rPr>
                        </m:ctrlPr>
                      </m:d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BX10"/>
                          </a:rPr>
                          <m:t>𝒏</m:t>
                        </m:r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MR1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MR10"/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MBX10"/>
                              </a:rPr>
                              <m:t>𝒏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MSY10"/>
                              </a:rPr>
                              <m:t>・</m:t>
                            </m:r>
                            <m:sSub>
                              <m:sSub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MBX10"/>
                                  </a:rPr>
                                </m:ctrlPr>
                              </m:sSubPr>
                              <m:e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MBX1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MBX10"/>
                                  </a:rPr>
                                  <m:t>−</m:t>
                                </m:r>
                              </m:sub>
                            </m:s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MSY10"/>
                              </a:rPr>
                              <m:t>・</m:t>
                            </m:r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MBX10"/>
                              </a:rPr>
                              <m:t>𝒏</m:t>
                            </m:r>
                          </m:e>
                        </m:d>
                      </m:e>
                      <m: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MSY7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7"/>
                          </a:rPr>
                          <m:t>1</m:t>
                        </m:r>
                      </m:sup>
                    </m:sSup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MMI10"/>
                        <a:cs typeface="CMMI10"/>
                      </a:rPr>
                      <m:t>.</m:t>
                    </m:r>
                  </m:oMath>
                </a14:m>
                <a:endParaRPr lang="ru-RU" sz="2000" dirty="0">
                  <a:effectLst/>
                  <a:ea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1F9E19F-F579-47FF-9E07-9AD3320AC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665661"/>
              </a:xfrm>
              <a:blipFill>
                <a:blip r:embed="rId2"/>
                <a:stretch>
                  <a:fillRect l="-638" t="-653" r="-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1E143C-AB10-4F88-A87D-4B6270E6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748527-4EC8-4624-A92C-B8A95845032A}"/>
              </a:ext>
            </a:extLst>
          </p:cNvPr>
          <p:cNvSpPr/>
          <p:nvPr/>
        </p:nvSpPr>
        <p:spPr>
          <a:xfrm>
            <a:off x="2743200" y="3048001"/>
            <a:ext cx="6343650" cy="6858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ACCD6-14F7-488B-9FAB-E60A43F80F26}"/>
              </a:ext>
            </a:extLst>
          </p:cNvPr>
          <p:cNvSpPr txBox="1"/>
          <p:nvPr/>
        </p:nvSpPr>
        <p:spPr>
          <a:xfrm>
            <a:off x="10701052" y="2199925"/>
            <a:ext cx="65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8D8D6-C405-4913-A2F0-FCB09D3A7DE2}"/>
              </a:ext>
            </a:extLst>
          </p:cNvPr>
          <p:cNvSpPr txBox="1"/>
          <p:nvPr/>
        </p:nvSpPr>
        <p:spPr>
          <a:xfrm>
            <a:off x="10701052" y="3109272"/>
            <a:ext cx="65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(14)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422B2-1A11-44D8-8D94-BFF930836CED}"/>
              </a:ext>
            </a:extLst>
          </p:cNvPr>
          <p:cNvSpPr txBox="1"/>
          <p:nvPr/>
        </p:nvSpPr>
        <p:spPr>
          <a:xfrm>
            <a:off x="10701052" y="4767202"/>
            <a:ext cx="65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(15)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246A8C-0F0D-49C6-B1AF-3E539E484106}"/>
              </a:ext>
            </a:extLst>
          </p:cNvPr>
          <p:cNvSpPr txBox="1"/>
          <p:nvPr/>
        </p:nvSpPr>
        <p:spPr>
          <a:xfrm>
            <a:off x="838198" y="5877263"/>
            <a:ext cx="1051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*См, например, </a:t>
            </a:r>
            <a:r>
              <a:rPr lang="en-US" sz="1400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Freidin</a:t>
            </a:r>
            <a:r>
              <a:rPr lang="en-US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 A. B. On new phase inclusions in elastic solids //ZAMM‐Journal of Applied Mathematics and Mechanics/</a:t>
            </a:r>
            <a:r>
              <a:rPr lang="en-US" sz="1400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Zeitschrift</a:t>
            </a:r>
            <a:r>
              <a:rPr lang="en-US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für</a:t>
            </a:r>
            <a:r>
              <a:rPr lang="en-US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Angewandte</a:t>
            </a:r>
            <a:r>
              <a:rPr lang="en-US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Mathematik</a:t>
            </a:r>
            <a:r>
              <a:rPr lang="en-US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 und </a:t>
            </a:r>
            <a:r>
              <a:rPr lang="en-US" sz="1400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Mechanik</a:t>
            </a:r>
            <a:r>
              <a:rPr lang="en-US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: Applied Mathematics and Mechanics. – 2007. – </a:t>
            </a:r>
            <a:r>
              <a:rPr lang="ru-RU" sz="1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Т. 87. – №. 2. – С. 102-116.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9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6A396-9427-4387-9A16-0C8667F3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Равновесный радиус и напряжения во внутренней области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66AC6AB-3167-49E6-AD25-A0EC779F7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ru-RU" sz="1800" dirty="0"/>
                  <a:t>В</a:t>
                </a:r>
                <a:r>
                  <a:rPr lang="en-US" sz="1800" dirty="0"/>
                  <a:t> </a:t>
                </a:r>
                <a:r>
                  <a:rPr lang="ru-RU" sz="1800" dirty="0"/>
                  <a:t>выражении</a:t>
                </a:r>
                <a:r>
                  <a:rPr lang="en-US" sz="1800" dirty="0"/>
                  <a:t> (14)</a:t>
                </a:r>
                <a:r>
                  <a:rPr lang="ru-RU" sz="1800" dirty="0"/>
                  <a:t> все компоненты могут быть выражены через константы материала и</a:t>
                </a:r>
                <a14:m>
                  <m:oMath xmlns:m="http://schemas.openxmlformats.org/officeDocument/2006/math">
                    <m:r>
                      <a:rPr lang="ru-RU" sz="1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𝛔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ru-RU" sz="1800" dirty="0"/>
                  <a:t> - плоский круговой тензор.</a:t>
                </a:r>
                <a:r>
                  <a:rPr lang="en-US" sz="1800" dirty="0"/>
                  <a:t> </a:t>
                </a:r>
                <a:r>
                  <a:rPr lang="ru-RU" sz="1800" dirty="0"/>
                  <a:t>Выразим компоненты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𝛔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ru-RU" sz="1800" dirty="0"/>
                  <a:t> из (14) через параметры материала: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r>
                        <a:rPr lang="ru-RU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ru-RU" sz="1800" dirty="0"/>
                  <a:t>В силу термодинамического условия равновесия радиус включения подстраивается под внешнее поле  так,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 </a:t>
                </a:r>
                <a:r>
                  <a:rPr lang="ru-RU" sz="1800" dirty="0"/>
                  <a:t>являются постоянной для данного материала величиной, не зависящей от радиуса включения.</a:t>
                </a:r>
                <a:r>
                  <a:rPr lang="en-US" sz="1800" dirty="0"/>
                  <a:t> </a:t>
                </a:r>
                <a:r>
                  <a:rPr lang="ru-RU" sz="1800" dirty="0"/>
                  <a:t>Выразим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800" dirty="0"/>
                  <a:t>через напряжения внутренней области</a:t>
                </a:r>
                <a:r>
                  <a:rPr lang="en-US" sz="1800" dirty="0"/>
                  <a:t> (</a:t>
                </a:r>
                <a:r>
                  <a:rPr lang="ru-RU" sz="1800" dirty="0"/>
                  <a:t>из уравнения (12)</a:t>
                </a:r>
                <a:r>
                  <a:rPr lang="en-US" sz="1800" dirty="0"/>
                  <a:t>)</a:t>
                </a:r>
                <a:endParaRPr lang="ru-RU" sz="18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18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­</m:t>
                          </m:r>
                          <m:r>
                            <a:rPr lang="en-US" sz="1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1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ru-RU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ru-RU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ru-RU" sz="1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+6</m:t>
                          </m:r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+4</m:t>
                          </m:r>
                          <m:sSubSup>
                            <m:sSub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>
                  <a:lnSpc>
                    <a:spcPct val="120000"/>
                  </a:lnSpc>
                </a:pPr>
                <a:r>
                  <a:rPr lang="ru-RU" sz="1800" dirty="0"/>
                  <a:t>Выразим радиус включения из определения константы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800" dirty="0"/>
                  <a:t> (11)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180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in</m:t>
                          </m:r>
                        </m:sub>
                      </m:sSub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ru-RU" sz="1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ru-RU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𝑡𝑟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ru-RU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ru-RU" sz="1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a:rPr lang="ru-RU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𝑡𝑟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ru-RU" sz="18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180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ru-RU" sz="180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ru-RU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Где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Ξ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μ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+2</m:t>
                            </m:r>
                            <m:sSup>
                              <m:sSup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μ</m:t>
                                </m:r>
                              </m:e>
                              <m:sup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μ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Ξ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μ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sSup>
                              <m:sSup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e>
                              <m:sup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μ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18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66AC6AB-3167-49E6-AD25-A0EC779F7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522" r="-464" b="-6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0245D3-A0E0-4502-AEF5-7C9F29C3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B35F4-C129-4AA3-B7C1-6DA03E4D9C90}"/>
              </a:ext>
            </a:extLst>
          </p:cNvPr>
          <p:cNvSpPr txBox="1"/>
          <p:nvPr/>
        </p:nvSpPr>
        <p:spPr>
          <a:xfrm>
            <a:off x="10701054" y="2462152"/>
            <a:ext cx="65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(16)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4716F-517D-4CEE-BB10-375CED8F0516}"/>
              </a:ext>
            </a:extLst>
          </p:cNvPr>
          <p:cNvSpPr txBox="1"/>
          <p:nvPr/>
        </p:nvSpPr>
        <p:spPr>
          <a:xfrm>
            <a:off x="10701054" y="3890933"/>
            <a:ext cx="65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5D73F-23A5-472F-84A5-DE5BC2F4C2A6}"/>
              </a:ext>
            </a:extLst>
          </p:cNvPr>
          <p:cNvSpPr txBox="1"/>
          <p:nvPr/>
        </p:nvSpPr>
        <p:spPr>
          <a:xfrm>
            <a:off x="10701054" y="5184776"/>
            <a:ext cx="65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(18)</a:t>
            </a:r>
          </a:p>
        </p:txBody>
      </p:sp>
    </p:spTree>
    <p:extLst>
      <p:ext uri="{BB962C8B-B14F-4D97-AF65-F5344CB8AC3E}">
        <p14:creationId xmlns:p14="http://schemas.microsoft.com/office/powerpoint/2010/main" val="130315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E000-E57A-496D-B5AA-7EE544E3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радиуса включения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6AEBA3-FB39-49AC-BE51-D0155274917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4772028" cy="46672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Численные параметры материалов, использованные для иллюстрации результатов: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en-US" baseline="-2500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 = 17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ГПа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ru-R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0 ГПа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m:rPr>
                        <m:nor/>
                      </m:rPr>
                      <a:rPr lang="el-GR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8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0 ГПа</m:t>
                    </m:r>
                  </m:oMath>
                </a14:m>
                <a:endParaRPr lang="el-GR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m:rPr>
                        <m:nor/>
                      </m:rPr>
                      <a:rPr lang="el-GR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dirty="0">
                    <a:latin typeface="Cambria Math" panose="02040503050406030204" pitchFamily="18" charset="0"/>
                  </a:rPr>
                  <a:t> ГПа</a:t>
                </a:r>
                <a:endParaRPr lang="el-GR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=0.03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0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  <m:r>
                          <a:rPr lang="ru-RU" b="0" i="0" smtClean="0">
                            <a:latin typeface="Cambria Math" panose="02040503050406030204" pitchFamily="18" charset="0"/>
                          </a:rPr>
                          <m:t>Дж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0" smtClean="0">
                                <a:latin typeface="Cambria Math" panose="020405030504060302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6AEBA3-FB39-49AC-BE51-D01552749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4772028" cy="4667250"/>
              </a:xfrm>
              <a:blipFill>
                <a:blip r:embed="rId2"/>
                <a:stretch>
                  <a:fillRect l="-2685" t="-2872" r="-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B9F88E-847B-4E51-892D-844E60EA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655A-F4F9-434F-B1ED-D5EEF46107BC}" type="slidenum">
              <a:rPr lang="ru-RU" smtClean="0"/>
              <a:t>9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5C70658F-9D9E-44E5-A334-FCE7189E95F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5659437"/>
                <a:ext cx="5181600" cy="8334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Напряжения в области новой фазы 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i="1" baseline="-2500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= −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133</m:t>
                    </m:r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МПа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5C70658F-9D9E-44E5-A334-FCE7189E9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5659437"/>
                <a:ext cx="5181600" cy="833438"/>
              </a:xfrm>
              <a:blipFill>
                <a:blip r:embed="rId3"/>
                <a:stretch>
                  <a:fillRect l="-2471" t="-16058" b="-145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7A6CB3-6C53-4C5E-BDC1-0F40EE7F0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323" y="1456910"/>
            <a:ext cx="5642553" cy="4202527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10EC072B-6BE2-4AE0-ABD0-1F69AAA7041A}"/>
              </a:ext>
            </a:extLst>
          </p:cNvPr>
          <p:cNvSpPr/>
          <p:nvPr/>
        </p:nvSpPr>
        <p:spPr>
          <a:xfrm>
            <a:off x="8219570" y="3885886"/>
            <a:ext cx="628650" cy="552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BC2BA2C-FDF6-4E81-83E9-7F88CE5341C5}"/>
              </a:ext>
            </a:extLst>
          </p:cNvPr>
          <p:cNvSpPr/>
          <p:nvPr/>
        </p:nvSpPr>
        <p:spPr>
          <a:xfrm>
            <a:off x="6207414" y="4428968"/>
            <a:ext cx="628650" cy="552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139D7C8-66F3-4F29-921E-62EA6A83AF94}"/>
              </a:ext>
            </a:extLst>
          </p:cNvPr>
          <p:cNvSpPr/>
          <p:nvPr/>
        </p:nvSpPr>
        <p:spPr>
          <a:xfrm>
            <a:off x="8410070" y="4041652"/>
            <a:ext cx="247650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AE6B261-824A-4DAE-8E40-AF1B471272B6}"/>
              </a:ext>
            </a:extLst>
          </p:cNvPr>
          <p:cNvSpPr/>
          <p:nvPr/>
        </p:nvSpPr>
        <p:spPr>
          <a:xfrm>
            <a:off x="9982200" y="2968038"/>
            <a:ext cx="628650" cy="5524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88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3977</TotalTime>
  <Words>1238</Words>
  <Application>Microsoft Office PowerPoint</Application>
  <PresentationFormat>Широкоэкранный</PresentationFormat>
  <Paragraphs>187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Тема Office</vt:lpstr>
      <vt:lpstr>Исследование устойчивости круглой пластины, претерпевающей фазовое превращение</vt:lpstr>
      <vt:lpstr>Актуальность задачи</vt:lpstr>
      <vt:lpstr>Презентация PowerPoint</vt:lpstr>
      <vt:lpstr>Постановка задачи</vt:lpstr>
      <vt:lpstr>Цель работы – анализ устойчивости пластины, претерпевающей фазовое превращение.  Задачи:</vt:lpstr>
      <vt:lpstr>Плоское напряженное состояние</vt:lpstr>
      <vt:lpstr>Равновесный радиус и напряжения во внутренней области</vt:lpstr>
      <vt:lpstr>Равновесный радиус и напряжения во внутренней области</vt:lpstr>
      <vt:lpstr>Определение радиуса включения</vt:lpstr>
      <vt:lpstr>Радиальные и окружные напряжения (при u_0=0.018〖 R〗_out)</vt:lpstr>
      <vt:lpstr>Напряжения на внешней границе диска в процессе деформирования</vt:lpstr>
      <vt:lpstr>Оценка момента потери устойчивости</vt:lpstr>
      <vt:lpstr>3. Оценка момента потери устойчивости</vt:lpstr>
      <vt:lpstr>4. Численное моделирование потери устойчивости</vt:lpstr>
      <vt:lpstr>Построение модели</vt:lpstr>
      <vt:lpstr>Поле перемещений после потери устойчивости </vt:lpstr>
      <vt:lpstr>Результаты численного моделирования</vt:lpstr>
      <vt:lpstr>Анализ результатов моделирования</vt:lpstr>
      <vt:lpstr>Выводы</vt:lpstr>
      <vt:lpstr>Презентация PowerPoint</vt:lpstr>
      <vt:lpstr>Анализ результатов численного моделирования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устойчивости круглой пластины, претерпевающей фазовое превращение</dc:title>
  <dc:creator>Alenka</dc:creator>
  <cp:lastModifiedBy>Давыдова Алена Вячеславовна</cp:lastModifiedBy>
  <cp:revision>109</cp:revision>
  <dcterms:created xsi:type="dcterms:W3CDTF">2021-05-31T14:17:22Z</dcterms:created>
  <dcterms:modified xsi:type="dcterms:W3CDTF">2021-06-22T15:39:26Z</dcterms:modified>
</cp:coreProperties>
</file>