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sldIdLst>
    <p:sldId id="259" r:id="rId2"/>
    <p:sldId id="260" r:id="rId3"/>
    <p:sldId id="261" r:id="rId4"/>
    <p:sldId id="262" r:id="rId5"/>
    <p:sldId id="263" r:id="rId6"/>
    <p:sldId id="264" r:id="rId7"/>
    <p:sldId id="266" r:id="rId8"/>
    <p:sldId id="269" r:id="rId9"/>
    <p:sldId id="271" r:id="rId10"/>
    <p:sldId id="272" r:id="rId11"/>
    <p:sldId id="282" r:id="rId12"/>
    <p:sldId id="276" r:id="rId13"/>
    <p:sldId id="277" r:id="rId14"/>
    <p:sldId id="280" r:id="rId15"/>
    <p:sldId id="275" r:id="rId16"/>
    <p:sldId id="28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0400" autoAdjust="0"/>
  </p:normalViewPr>
  <p:slideViewPr>
    <p:cSldViewPr>
      <p:cViewPr varScale="1">
        <p:scale>
          <a:sx n="83" d="100"/>
          <a:sy n="83" d="100"/>
        </p:scale>
        <p:origin x="658" y="77"/>
      </p:cViewPr>
      <p:guideLst>
        <p:guide orient="horz" pos="2160"/>
        <p:guide pos="3840"/>
        <p:guide orient="horz" pos="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C528E-6EEA-4B24-801F-77969FE7D216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1A615-9B01-47C3-BE11-4F7D748DC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5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04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9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46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11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14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98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30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41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31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740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3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18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800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39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64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64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26925" y="9862"/>
            <a:ext cx="12819669" cy="515206"/>
            <a:chOff x="-20194" y="9886"/>
            <a:chExt cx="9614752" cy="515206"/>
          </a:xfrm>
        </p:grpSpPr>
        <p:cxnSp>
          <p:nvCxnSpPr>
            <p:cNvPr id="19" name="Прямая соединительная линия 18"/>
            <p:cNvCxnSpPr/>
            <p:nvPr userDrawn="1"/>
          </p:nvCxnSpPr>
          <p:spPr bwMode="auto">
            <a:xfrm flipV="1">
              <a:off x="-20194" y="496154"/>
              <a:ext cx="9161092" cy="3888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20" name="Picture 13" descr="F:\!!CMLab\LOGO\знак СПбГПУ_n1_sm.tif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18000" contrast="15000"/>
            </a:blip>
            <a:srcRect/>
            <a:stretch>
              <a:fillRect/>
            </a:stretch>
          </p:blipFill>
          <p:spPr bwMode="auto">
            <a:xfrm>
              <a:off x="81063" y="17092"/>
              <a:ext cx="395022" cy="431800"/>
            </a:xfrm>
            <a:prstGeom prst="rect">
              <a:avLst/>
            </a:prstGeom>
            <a:noFill/>
          </p:spPr>
        </p:pic>
        <p:sp>
          <p:nvSpPr>
            <p:cNvPr id="21" name="Rectangle 4"/>
            <p:cNvSpPr>
              <a:spLocks noChangeArrowheads="1"/>
            </p:cNvSpPr>
            <p:nvPr userDrawn="1"/>
          </p:nvSpPr>
          <p:spPr bwMode="auto">
            <a:xfrm>
              <a:off x="899592" y="9886"/>
              <a:ext cx="4233863" cy="51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Санкт-Петербургский политехнический университет Петра Великого</a:t>
              </a:r>
              <a:br>
                <a:rPr lang="en-US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Институт прикладной математики и механики</a:t>
              </a: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5382090" y="30678"/>
              <a:ext cx="4212468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Высшая школа </a:t>
              </a:r>
              <a:r>
                <a:rPr lang="ru-RU" sz="1400" b="1" baseline="0" dirty="0">
                  <a:solidFill>
                    <a:srgbClr val="000099"/>
                  </a:solidFill>
                  <a:latin typeface="Arial" pitchFamily="34" charset="0"/>
                </a:rPr>
                <a:t> </a:t>
              </a: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механики и процессов управления</a:t>
              </a:r>
              <a:endParaRPr lang="en-US" sz="1400" b="1" dirty="0">
                <a:solidFill>
                  <a:srgbClr val="000099"/>
                </a:solidFill>
                <a:latin typeface="Arial" pitchFamily="34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3" t="30107" r="39746" b="57249"/>
          <a:stretch/>
        </p:blipFill>
        <p:spPr bwMode="auto">
          <a:xfrm>
            <a:off x="19148" y="30654"/>
            <a:ext cx="1231263" cy="43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03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6F3967-43A4-491D-9B39-3F3B308453ED}"/>
              </a:ext>
            </a:extLst>
          </p:cNvPr>
          <p:cNvSpPr txBox="1"/>
          <p:nvPr/>
        </p:nvSpPr>
        <p:spPr>
          <a:xfrm>
            <a:off x="1631504" y="1628800"/>
            <a:ext cx="8928992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/>
              <a:t>«Математическое моделирование напряжённо-деформированного состояния воздухоохладителя при динамических воздействиях»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991953-65F8-4DB7-A945-65101F7A1FD3}"/>
              </a:ext>
            </a:extLst>
          </p:cNvPr>
          <p:cNvSpPr txBox="1"/>
          <p:nvPr/>
        </p:nvSpPr>
        <p:spPr>
          <a:xfrm>
            <a:off x="4871864" y="3933056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Докладчик: </a:t>
            </a:r>
            <a:r>
              <a:rPr lang="ru-RU" dirty="0"/>
              <a:t>студент гр.3631503/70302 Лопухин В.М.</a:t>
            </a:r>
          </a:p>
          <a:p>
            <a:r>
              <a:rPr lang="ru-RU" b="1" dirty="0"/>
              <a:t>Научный руководитель: </a:t>
            </a:r>
            <a:r>
              <a:rPr lang="ru-RU" dirty="0"/>
              <a:t>ассистент </a:t>
            </a:r>
            <a:r>
              <a:rPr lang="ru-RU" dirty="0" err="1"/>
              <a:t>ВШМиПУ</a:t>
            </a:r>
            <a:r>
              <a:rPr lang="ru-RU" dirty="0"/>
              <a:t>, к. т. н. Шагниев О.Б.</a:t>
            </a:r>
          </a:p>
          <a:p>
            <a:r>
              <a:rPr lang="ru-RU" b="1" dirty="0"/>
              <a:t>Консультант: </a:t>
            </a:r>
            <a:r>
              <a:rPr lang="ru-RU" dirty="0"/>
              <a:t>инженер Кириенко И.Д.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E36613-367D-4699-B3DB-371913545129}"/>
              </a:ext>
            </a:extLst>
          </p:cNvPr>
          <p:cNvSpPr txBox="1"/>
          <p:nvPr/>
        </p:nvSpPr>
        <p:spPr>
          <a:xfrm>
            <a:off x="3971764" y="616530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Санкт-Петербург 2021</a:t>
            </a:r>
          </a:p>
        </p:txBody>
      </p:sp>
    </p:spTree>
    <p:extLst>
      <p:ext uri="{BB962C8B-B14F-4D97-AF65-F5344CB8AC3E}">
        <p14:creationId xmlns:p14="http://schemas.microsoft.com/office/powerpoint/2010/main" val="3010632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547C81-3E3E-4EDB-988B-29E127E15361}"/>
              </a:ext>
            </a:extLst>
          </p:cNvPr>
          <p:cNvSpPr txBox="1"/>
          <p:nvPr/>
        </p:nvSpPr>
        <p:spPr>
          <a:xfrm>
            <a:off x="5591944" y="63813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10/15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37B5C4-6BD6-4104-A222-9F51882B9E97}"/>
              </a:ext>
            </a:extLst>
          </p:cNvPr>
          <p:cNvSpPr txBox="1"/>
          <p:nvPr/>
        </p:nvSpPr>
        <p:spPr>
          <a:xfrm>
            <a:off x="2855640" y="83671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</a:rPr>
              <a:t>Переход к упрощённой модели</a:t>
            </a:r>
            <a:endParaRPr lang="ru-RU" sz="28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B121EF-330E-4F0C-8237-4B17406FDA2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83432" y="1612275"/>
            <a:ext cx="3116147" cy="18167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99F8D1-F726-4D4C-984C-A6478885C47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83432" y="4005063"/>
            <a:ext cx="2736304" cy="18167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E60459-9366-4FF9-944B-9A96F2639CE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438565" y="1691609"/>
            <a:ext cx="3314869" cy="20702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40CCEE-50F2-4026-A708-A515D9B824D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421789" y="3917965"/>
            <a:ext cx="3172104" cy="23073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D26325-8B09-4389-8DEF-BD49AD98227E}"/>
              </a:ext>
            </a:extLst>
          </p:cNvPr>
          <p:cNvSpPr txBox="1"/>
          <p:nvPr/>
        </p:nvSpPr>
        <p:spPr>
          <a:xfrm>
            <a:off x="407368" y="169160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9C010E-BF0C-4E53-8D8F-AF453483ED94}"/>
              </a:ext>
            </a:extLst>
          </p:cNvPr>
          <p:cNvSpPr txBox="1"/>
          <p:nvPr/>
        </p:nvSpPr>
        <p:spPr>
          <a:xfrm>
            <a:off x="4022946" y="169160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020B88-D377-43EA-B558-0E159123C9C6}"/>
              </a:ext>
            </a:extLst>
          </p:cNvPr>
          <p:cNvSpPr txBox="1"/>
          <p:nvPr/>
        </p:nvSpPr>
        <p:spPr>
          <a:xfrm>
            <a:off x="407368" y="400506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C0834E-67E7-458F-96A8-34DB7816298C}"/>
              </a:ext>
            </a:extLst>
          </p:cNvPr>
          <p:cNvSpPr txBox="1"/>
          <p:nvPr/>
        </p:nvSpPr>
        <p:spPr>
          <a:xfrm>
            <a:off x="3934509" y="400506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D6F8A6-90CB-4374-8AE4-BEBD42A9EEE0}"/>
              </a:ext>
            </a:extLst>
          </p:cNvPr>
          <p:cNvSpPr txBox="1"/>
          <p:nvPr/>
        </p:nvSpPr>
        <p:spPr>
          <a:xfrm>
            <a:off x="7753434" y="342900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a), </a:t>
            </a:r>
            <a:r>
              <a:rPr lang="ru-RU" dirty="0"/>
              <a:t>б) Распределения перемещений и напряжений полной модели   </a:t>
            </a:r>
          </a:p>
          <a:p>
            <a:r>
              <a:rPr lang="ru-RU" dirty="0"/>
              <a:t>в), г) Распределения перемещений и напряжений упрощённой модели</a:t>
            </a:r>
          </a:p>
        </p:txBody>
      </p:sp>
    </p:spTree>
    <p:extLst>
      <p:ext uri="{BB962C8B-B14F-4D97-AF65-F5344CB8AC3E}">
        <p14:creationId xmlns:p14="http://schemas.microsoft.com/office/powerpoint/2010/main" val="687983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547C81-3E3E-4EDB-988B-29E127E15361}"/>
              </a:ext>
            </a:extLst>
          </p:cNvPr>
          <p:cNvSpPr txBox="1"/>
          <p:nvPr/>
        </p:nvSpPr>
        <p:spPr>
          <a:xfrm>
            <a:off x="5591944" y="63813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11/15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37B5C4-6BD6-4104-A222-9F51882B9E97}"/>
              </a:ext>
            </a:extLst>
          </p:cNvPr>
          <p:cNvSpPr txBox="1"/>
          <p:nvPr/>
        </p:nvSpPr>
        <p:spPr>
          <a:xfrm>
            <a:off x="2855640" y="83671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</a:rPr>
              <a:t>Ударное </a:t>
            </a:r>
            <a:r>
              <a:rPr lang="ru-RU" sz="2800" b="1" dirty="0" err="1">
                <a:latin typeface="Times New Roman" panose="02020603050405020304" pitchFamily="18" charset="0"/>
              </a:rPr>
              <a:t>воздейсвтвие</a:t>
            </a:r>
            <a:endParaRPr lang="ru-RU" sz="28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94EAD4-3277-4775-9825-9022756B839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40" y="2169195"/>
            <a:ext cx="4851032" cy="36360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ABDD75-6EE8-41A6-94F6-C8B98D638206}"/>
              </a:ext>
            </a:extLst>
          </p:cNvPr>
          <p:cNvSpPr txBox="1"/>
          <p:nvPr/>
        </p:nvSpPr>
        <p:spPr>
          <a:xfrm>
            <a:off x="1421460" y="190040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Зависимость ударной нагрузки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0E7550-230B-445B-B774-C33DC5227A2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2201996"/>
            <a:ext cx="4806549" cy="36032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CDA577-786F-4F04-ACA8-11D641B5DE4C}"/>
              </a:ext>
            </a:extLst>
          </p:cNvPr>
          <p:cNvSpPr txBox="1"/>
          <p:nvPr/>
        </p:nvSpPr>
        <p:spPr>
          <a:xfrm>
            <a:off x="6786000" y="1896101"/>
            <a:ext cx="4146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Зависимость перемещений от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811285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547C81-3E3E-4EDB-988B-29E127E15361}"/>
              </a:ext>
            </a:extLst>
          </p:cNvPr>
          <p:cNvSpPr txBox="1"/>
          <p:nvPr/>
        </p:nvSpPr>
        <p:spPr>
          <a:xfrm>
            <a:off x="5591944" y="63813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12/15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37B5C4-6BD6-4104-A222-9F51882B9E97}"/>
              </a:ext>
            </a:extLst>
          </p:cNvPr>
          <p:cNvSpPr txBox="1"/>
          <p:nvPr/>
        </p:nvSpPr>
        <p:spPr>
          <a:xfrm>
            <a:off x="2855640" y="83671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</a:rPr>
              <a:t>Ударное воздействие</a:t>
            </a:r>
            <a:endParaRPr lang="ru-RU" sz="28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AE8129-E60F-47AE-9CEB-EA336353D7A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1412776"/>
            <a:ext cx="3168352" cy="2374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28B81B-731A-478A-8170-29432FA59BA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405" y="1412734"/>
            <a:ext cx="3168352" cy="23748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821F3D-1B6B-4675-B88C-2C410F1E3E41}"/>
              </a:ext>
            </a:extLst>
          </p:cNvPr>
          <p:cNvSpPr txBox="1"/>
          <p:nvPr/>
        </p:nvSpPr>
        <p:spPr>
          <a:xfrm>
            <a:off x="7959346" y="3429000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a), </a:t>
            </a:r>
            <a:r>
              <a:rPr lang="ru-RU" dirty="0"/>
              <a:t>б) Растягивающая сила и сила, действующая на срез  </a:t>
            </a:r>
          </a:p>
          <a:p>
            <a:r>
              <a:rPr lang="ru-RU" dirty="0"/>
              <a:t>в), г) Крутящий и изгибающие моменты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10999F-D5B5-4F94-94F8-66E46DF084B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3840383"/>
            <a:ext cx="3312368" cy="2482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65C088-9F64-48B4-8F3A-CC265C89996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96" y="3898533"/>
            <a:ext cx="3312369" cy="24827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9F23B4-F2FD-4770-91A3-148CADA659D0}"/>
              </a:ext>
            </a:extLst>
          </p:cNvPr>
          <p:cNvSpPr txBox="1"/>
          <p:nvPr/>
        </p:nvSpPr>
        <p:spPr>
          <a:xfrm>
            <a:off x="839416" y="16288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4D2CB7-C585-4A3D-B151-3F55A610425D}"/>
              </a:ext>
            </a:extLst>
          </p:cNvPr>
          <p:cNvSpPr txBox="1"/>
          <p:nvPr/>
        </p:nvSpPr>
        <p:spPr>
          <a:xfrm>
            <a:off x="4291368" y="16288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32588D-D47D-4968-AB91-E323D14DC882}"/>
              </a:ext>
            </a:extLst>
          </p:cNvPr>
          <p:cNvSpPr txBox="1"/>
          <p:nvPr/>
        </p:nvSpPr>
        <p:spPr>
          <a:xfrm>
            <a:off x="761474" y="480853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2C7156-7A41-4733-98B9-C0A312B8C1AE}"/>
              </a:ext>
            </a:extLst>
          </p:cNvPr>
          <p:cNvSpPr txBox="1"/>
          <p:nvPr/>
        </p:nvSpPr>
        <p:spPr>
          <a:xfrm>
            <a:off x="4311587" y="480853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г)</a:t>
            </a:r>
          </a:p>
        </p:txBody>
      </p:sp>
    </p:spTree>
    <p:extLst>
      <p:ext uri="{BB962C8B-B14F-4D97-AF65-F5344CB8AC3E}">
        <p14:creationId xmlns:p14="http://schemas.microsoft.com/office/powerpoint/2010/main" val="1959689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547C81-3E3E-4EDB-988B-29E127E15361}"/>
              </a:ext>
            </a:extLst>
          </p:cNvPr>
          <p:cNvSpPr txBox="1"/>
          <p:nvPr/>
        </p:nvSpPr>
        <p:spPr>
          <a:xfrm>
            <a:off x="5591944" y="63813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13/15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37B5C4-6BD6-4104-A222-9F51882B9E97}"/>
              </a:ext>
            </a:extLst>
          </p:cNvPr>
          <p:cNvSpPr txBox="1"/>
          <p:nvPr/>
        </p:nvSpPr>
        <p:spPr>
          <a:xfrm>
            <a:off x="2855640" y="83671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</a:rPr>
              <a:t>Вибрационное воздействие</a:t>
            </a:r>
            <a:endParaRPr lang="ru-RU" sz="28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EE7C25-E02A-49F3-9B5A-899E31A8E7D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03" y="1359932"/>
            <a:ext cx="3145334" cy="2357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8EFD9-4E57-4FD4-A9CF-52C86E6E5C8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1359932"/>
            <a:ext cx="3145334" cy="2357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B3E794-311A-48C2-8D13-BCB9E4E5519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03" y="3892406"/>
            <a:ext cx="3145408" cy="2357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5FD190-C6ED-4A0F-88C3-31BB8FAD8CF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36" y="3890657"/>
            <a:ext cx="3145358" cy="23573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B9D522-BD89-41B3-BEEC-50F6965D1843}"/>
              </a:ext>
            </a:extLst>
          </p:cNvPr>
          <p:cNvSpPr txBox="1"/>
          <p:nvPr/>
        </p:nvSpPr>
        <p:spPr>
          <a:xfrm>
            <a:off x="335360" y="16288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36EE4C-A562-43E2-9862-51663B44EBE0}"/>
              </a:ext>
            </a:extLst>
          </p:cNvPr>
          <p:cNvSpPr txBox="1"/>
          <p:nvPr/>
        </p:nvSpPr>
        <p:spPr>
          <a:xfrm>
            <a:off x="3575721" y="16433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9AA61E-90AA-47AD-A926-65943EFA0682}"/>
              </a:ext>
            </a:extLst>
          </p:cNvPr>
          <p:cNvSpPr txBox="1"/>
          <p:nvPr/>
        </p:nvSpPr>
        <p:spPr>
          <a:xfrm>
            <a:off x="336760" y="43922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A5D22B-D441-4ABB-9C29-202A4E2BE628}"/>
              </a:ext>
            </a:extLst>
          </p:cNvPr>
          <p:cNvSpPr txBox="1"/>
          <p:nvPr/>
        </p:nvSpPr>
        <p:spPr>
          <a:xfrm>
            <a:off x="3683708" y="43922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D3FDF8-FFB2-4327-8B33-6E094A9BFBCD}"/>
              </a:ext>
            </a:extLst>
          </p:cNvPr>
          <p:cNvSpPr txBox="1"/>
          <p:nvPr/>
        </p:nvSpPr>
        <p:spPr>
          <a:xfrm>
            <a:off x="7608168" y="3428992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a), </a:t>
            </a:r>
            <a:r>
              <a:rPr lang="ru-RU" dirty="0"/>
              <a:t>б) Растягивающая сила и сила, действующая на срез  </a:t>
            </a:r>
          </a:p>
          <a:p>
            <a:r>
              <a:rPr lang="ru-RU" dirty="0"/>
              <a:t>в), г) Крутящий и изгибающие моменты</a:t>
            </a:r>
          </a:p>
        </p:txBody>
      </p:sp>
    </p:spTree>
    <p:extLst>
      <p:ext uri="{BB962C8B-B14F-4D97-AF65-F5344CB8AC3E}">
        <p14:creationId xmlns:p14="http://schemas.microsoft.com/office/powerpoint/2010/main" val="3787508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547C81-3E3E-4EDB-988B-29E127E15361}"/>
              </a:ext>
            </a:extLst>
          </p:cNvPr>
          <p:cNvSpPr txBox="1"/>
          <p:nvPr/>
        </p:nvSpPr>
        <p:spPr>
          <a:xfrm>
            <a:off x="5591944" y="63813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14/15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37B5C4-6BD6-4104-A222-9F51882B9E97}"/>
              </a:ext>
            </a:extLst>
          </p:cNvPr>
          <p:cNvSpPr txBox="1"/>
          <p:nvPr/>
        </p:nvSpPr>
        <p:spPr>
          <a:xfrm>
            <a:off x="2855640" y="83671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</a:rPr>
              <a:t>Расчёт напряжений в болтах</a:t>
            </a:r>
            <a:endParaRPr lang="ru-RU" sz="2800" b="1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24FF2826-5C59-4BD7-ADDF-870C14E08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498792"/>
              </p:ext>
            </p:extLst>
          </p:nvPr>
        </p:nvGraphicFramePr>
        <p:xfrm>
          <a:off x="1847528" y="1988840"/>
          <a:ext cx="7828583" cy="3261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3368">
                  <a:extLst>
                    <a:ext uri="{9D8B030D-6E8A-4147-A177-3AD203B41FA5}">
                      <a16:colId xmlns:a16="http://schemas.microsoft.com/office/drawing/2014/main" val="794975791"/>
                    </a:ext>
                  </a:extLst>
                </a:gridCol>
                <a:gridCol w="1739127">
                  <a:extLst>
                    <a:ext uri="{9D8B030D-6E8A-4147-A177-3AD203B41FA5}">
                      <a16:colId xmlns:a16="http://schemas.microsoft.com/office/drawing/2014/main" val="3455889938"/>
                    </a:ext>
                  </a:extLst>
                </a:gridCol>
                <a:gridCol w="2322186">
                  <a:extLst>
                    <a:ext uri="{9D8B030D-6E8A-4147-A177-3AD203B41FA5}">
                      <a16:colId xmlns:a16="http://schemas.microsoft.com/office/drawing/2014/main" val="2112830564"/>
                    </a:ext>
                  </a:extLst>
                </a:gridCol>
                <a:gridCol w="2013902">
                  <a:extLst>
                    <a:ext uri="{9D8B030D-6E8A-4147-A177-3AD203B41FA5}">
                      <a16:colId xmlns:a16="http://schemas.microsoft.com/office/drawing/2014/main" val="3394816581"/>
                    </a:ext>
                  </a:extLst>
                </a:gridCol>
              </a:tblGrid>
              <a:tr h="88866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33" marR="120633" marT="60317" marB="6031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Действующее напряжение, МПа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75" marR="904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Допускаемое напряжение, МПа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75" marR="90475" marT="0" marB="0"/>
                </a:tc>
                <a:extLst>
                  <a:ext uri="{0D108BD9-81ED-4DB2-BD59-A6C34878D82A}">
                    <a16:rowId xmlns:a16="http://schemas.microsoft.com/office/drawing/2014/main" val="2520587686"/>
                  </a:ext>
                </a:extLst>
              </a:tr>
              <a:tr h="2863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Удар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75" marR="9047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Напряжение растяжения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33" marR="120633" marT="60317" marB="603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4.7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75" marR="9047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426.7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33" marR="120633" marT="60317" marB="60317"/>
                </a:tc>
                <a:extLst>
                  <a:ext uri="{0D108BD9-81ED-4DB2-BD59-A6C34878D82A}">
                    <a16:rowId xmlns:a16="http://schemas.microsoft.com/office/drawing/2014/main" val="2777522041"/>
                  </a:ext>
                </a:extLst>
              </a:tr>
              <a:tr h="3011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Вибрация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75" marR="9047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1.8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75" marR="9047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638557"/>
                  </a:ext>
                </a:extLst>
              </a:tr>
              <a:tr h="2863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Удар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75" marR="9047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Напряжение среза резьбы в болте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33" marR="120633" marT="60317" marB="603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3.2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75" marR="9047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160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33" marR="120633" marT="60317" marB="60317"/>
                </a:tc>
                <a:extLst>
                  <a:ext uri="{0D108BD9-81ED-4DB2-BD59-A6C34878D82A}">
                    <a16:rowId xmlns:a16="http://schemas.microsoft.com/office/drawing/2014/main" val="2290215965"/>
                  </a:ext>
                </a:extLst>
              </a:tr>
              <a:tr h="6023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Вибрация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75" marR="9047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0.4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75" marR="9047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21951"/>
                  </a:ext>
                </a:extLst>
              </a:tr>
              <a:tr h="2863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Удар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75" marR="9047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Напряжения кручения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33" marR="120633" marT="60317" marB="603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2.8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75" marR="9047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160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33" marR="120633" marT="60317" marB="60317"/>
                </a:tc>
                <a:extLst>
                  <a:ext uri="{0D108BD9-81ED-4DB2-BD59-A6C34878D82A}">
                    <a16:rowId xmlns:a16="http://schemas.microsoft.com/office/drawing/2014/main" val="1668798514"/>
                  </a:ext>
                </a:extLst>
              </a:tr>
              <a:tr h="3011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Вибрация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75" marR="9047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1.1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75" marR="9047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110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120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547C81-3E3E-4EDB-988B-29E127E15361}"/>
              </a:ext>
            </a:extLst>
          </p:cNvPr>
          <p:cNvSpPr txBox="1"/>
          <p:nvPr/>
        </p:nvSpPr>
        <p:spPr>
          <a:xfrm>
            <a:off x="5591944" y="63813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15/15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37B5C4-6BD6-4104-A222-9F51882B9E97}"/>
              </a:ext>
            </a:extLst>
          </p:cNvPr>
          <p:cNvSpPr txBox="1"/>
          <p:nvPr/>
        </p:nvSpPr>
        <p:spPr>
          <a:xfrm>
            <a:off x="2855640" y="83671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</a:rPr>
              <a:t>Выводы</a:t>
            </a:r>
            <a:endParaRPr lang="ru-RU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445124-37AA-4C67-BB50-E2053A549B00}"/>
              </a:ext>
            </a:extLst>
          </p:cNvPr>
          <p:cNvSpPr txBox="1"/>
          <p:nvPr/>
        </p:nvSpPr>
        <p:spPr>
          <a:xfrm>
            <a:off x="1055440" y="1608472"/>
            <a:ext cx="9937104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dirty="0"/>
              <a:t>Были решены задачи об изгибных колебаниях жёстко закреплённой балки при динамических нагрузках и проведено сравнение полученных результатов с решением в </a:t>
            </a:r>
            <a:r>
              <a:rPr lang="en-US" dirty="0"/>
              <a:t>ANSYS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Построена КЭМ воздухоохладителя, проведены модальный и статический анализы, на основании которых был осуществлён переход к упрощённой модели, что позволило сократить количество узлов и элементов более, чем в 2 раза.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Исследовано НДС воздухоохладителя при вибрационном воздействии и динамическом ударе. Найдены реакции сил и моментов в местах закрепления конструкции. На основе полученных результатов проведена оценка напряжений в болтовом соединении, а также сравнение полученных напряжений с допускаемыми.</a:t>
            </a:r>
            <a:endParaRPr lang="en-US" dirty="0"/>
          </a:p>
          <a:p>
            <a:pPr marL="342900" indent="-34290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12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91E78C-B456-46A0-B018-E0FED5212DA9}"/>
              </a:ext>
            </a:extLst>
          </p:cNvPr>
          <p:cNvSpPr txBox="1"/>
          <p:nvPr/>
        </p:nvSpPr>
        <p:spPr>
          <a:xfrm>
            <a:off x="1739516" y="3044279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C</a:t>
            </a:r>
            <a:r>
              <a:rPr lang="ru-RU" sz="4400" b="1" dirty="0" err="1"/>
              <a:t>пасибо</a:t>
            </a:r>
            <a:r>
              <a:rPr lang="ru-RU" sz="4400" b="1" dirty="0"/>
              <a:t>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1751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C49E8B-C6D6-4C81-955A-AE1317026E09}"/>
              </a:ext>
            </a:extLst>
          </p:cNvPr>
          <p:cNvSpPr txBox="1"/>
          <p:nvPr/>
        </p:nvSpPr>
        <p:spPr>
          <a:xfrm>
            <a:off x="5591944" y="63813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2/15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392596-0FCC-44CD-9AEC-53F0386DB1DF}"/>
              </a:ext>
            </a:extLst>
          </p:cNvPr>
          <p:cNvSpPr txBox="1"/>
          <p:nvPr/>
        </p:nvSpPr>
        <p:spPr>
          <a:xfrm>
            <a:off x="4259796" y="76470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Цель работы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D8CDD7-7BB7-4494-97AB-284C5A4462E1}"/>
              </a:ext>
            </a:extLst>
          </p:cNvPr>
          <p:cNvSpPr txBox="1"/>
          <p:nvPr/>
        </p:nvSpPr>
        <p:spPr>
          <a:xfrm>
            <a:off x="695400" y="1411035"/>
            <a:ext cx="10801200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	</a:t>
            </a:r>
            <a:r>
              <a:rPr lang="ru-RU" sz="2000" dirty="0"/>
              <a:t>Исследовать и оценить напряжённо-деформированное состояния воздухоохладителя при гармоническом и ударном воздействиях.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1BBC8-B68D-4061-8D05-6A1D9F9FAA0E}"/>
              </a:ext>
            </a:extLst>
          </p:cNvPr>
          <p:cNvSpPr txBox="1"/>
          <p:nvPr/>
        </p:nvSpPr>
        <p:spPr>
          <a:xfrm>
            <a:off x="5195900" y="254702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Задачи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01344E-1EC6-4729-8693-8E5C5A1F232A}"/>
              </a:ext>
            </a:extLst>
          </p:cNvPr>
          <p:cNvSpPr txBox="1"/>
          <p:nvPr/>
        </p:nvSpPr>
        <p:spPr>
          <a:xfrm>
            <a:off x="839416" y="3284984"/>
            <a:ext cx="10801200" cy="2345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000" dirty="0"/>
              <a:t>Построить расчётную КЭМ воздухоохладителя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000" dirty="0"/>
              <a:t>Провести аналитический расчёт для динамики жёстко закреплённой балки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000" dirty="0"/>
              <a:t>Произвести переход к упрощённой модели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000" dirty="0"/>
              <a:t>Исследовать и оценить НДС воздухоохладителя при вибрационных и ударных воздействиях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000" dirty="0"/>
              <a:t>Оценить реакции в крепежах в соответствии с нормативными документами</a:t>
            </a:r>
          </a:p>
        </p:txBody>
      </p:sp>
    </p:spTree>
    <p:extLst>
      <p:ext uri="{BB962C8B-B14F-4D97-AF65-F5344CB8AC3E}">
        <p14:creationId xmlns:p14="http://schemas.microsoft.com/office/powerpoint/2010/main" val="3929282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DAB78B-9A77-4F8D-9550-106FB3FAB43A}"/>
              </a:ext>
            </a:extLst>
          </p:cNvPr>
          <p:cNvSpPr txBox="1"/>
          <p:nvPr/>
        </p:nvSpPr>
        <p:spPr>
          <a:xfrm>
            <a:off x="5591944" y="63813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3/15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533557-9AA4-4D40-8B4C-8725537BAF1B}"/>
              </a:ext>
            </a:extLst>
          </p:cNvPr>
          <p:cNvSpPr txBox="1"/>
          <p:nvPr/>
        </p:nvSpPr>
        <p:spPr>
          <a:xfrm>
            <a:off x="2963652" y="98072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CAD – </a:t>
            </a:r>
            <a:r>
              <a:rPr lang="ru-RU" sz="2800" b="1" dirty="0"/>
              <a:t>модель воздухоохладителя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B8BDFA-F4D9-411E-9929-F5FE9B328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70" y="1642328"/>
            <a:ext cx="2904227" cy="25042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B23EBF-DEB7-491D-895F-A37F422B1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251" y="4121194"/>
            <a:ext cx="2638625" cy="23551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FE9B3B-2BF4-4F19-B68A-62AD66EC8C04}"/>
              </a:ext>
            </a:extLst>
          </p:cNvPr>
          <p:cNvSpPr txBox="1"/>
          <p:nvPr/>
        </p:nvSpPr>
        <p:spPr>
          <a:xfrm>
            <a:off x="623392" y="185229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4CFD0F-1F0F-4A75-A8DD-455E0D451A46}"/>
              </a:ext>
            </a:extLst>
          </p:cNvPr>
          <p:cNvSpPr txBox="1"/>
          <p:nvPr/>
        </p:nvSpPr>
        <p:spPr>
          <a:xfrm>
            <a:off x="911424" y="449565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CBC55D-6E9C-44BE-9138-2456DD11043A}"/>
              </a:ext>
            </a:extLst>
          </p:cNvPr>
          <p:cNvSpPr txBox="1"/>
          <p:nvPr/>
        </p:nvSpPr>
        <p:spPr>
          <a:xfrm>
            <a:off x="4349610" y="4357154"/>
            <a:ext cx="685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CAD </a:t>
            </a:r>
            <a:r>
              <a:rPr lang="ru-RU" dirty="0"/>
              <a:t>- модель воздухоохладителя: а) пластины видны</a:t>
            </a:r>
            <a:r>
              <a:rPr lang="en-US" dirty="0"/>
              <a:t>; </a:t>
            </a:r>
            <a:r>
              <a:rPr lang="ru-RU" dirty="0"/>
              <a:t>б) пластины скрыты</a:t>
            </a:r>
            <a:r>
              <a:rPr lang="en-US" dirty="0"/>
              <a:t>; </a:t>
            </a:r>
            <a:r>
              <a:rPr lang="ru-RU" dirty="0"/>
              <a:t>в) разрез модели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C0C70C-7493-4F84-A980-7DA9852250A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359182" y="2197211"/>
            <a:ext cx="4839814" cy="17249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BC2B35-94EB-41BF-AD7F-3219001BDE47}"/>
              </a:ext>
            </a:extLst>
          </p:cNvPr>
          <p:cNvSpPr txBox="1"/>
          <p:nvPr/>
        </p:nvSpPr>
        <p:spPr>
          <a:xfrm>
            <a:off x="3647728" y="222884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в)</a:t>
            </a:r>
          </a:p>
        </p:txBody>
      </p:sp>
    </p:spTree>
    <p:extLst>
      <p:ext uri="{BB962C8B-B14F-4D97-AF65-F5344CB8AC3E}">
        <p14:creationId xmlns:p14="http://schemas.microsoft.com/office/powerpoint/2010/main" val="1625703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547C81-3E3E-4EDB-988B-29E127E15361}"/>
              </a:ext>
            </a:extLst>
          </p:cNvPr>
          <p:cNvSpPr txBox="1"/>
          <p:nvPr/>
        </p:nvSpPr>
        <p:spPr>
          <a:xfrm>
            <a:off x="5591944" y="63813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4/15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2F5187-08BB-446E-8B70-3173E9A52EE0}"/>
              </a:ext>
            </a:extLst>
          </p:cNvPr>
          <p:cNvSpPr txBox="1"/>
          <p:nvPr/>
        </p:nvSpPr>
        <p:spPr>
          <a:xfrm>
            <a:off x="2207568" y="932344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Динамика жёстко закреплённой балки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D5B00C-AD3B-41E7-8A32-8B09016EC2C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111307" y="1825546"/>
            <a:ext cx="3969385" cy="13944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E27238-3CA8-48C8-B09B-A98DE30EFEBC}"/>
              </a:ext>
            </a:extLst>
          </p:cNvPr>
          <p:cNvSpPr txBox="1"/>
          <p:nvPr/>
        </p:nvSpPr>
        <p:spPr>
          <a:xfrm>
            <a:off x="839416" y="3640212"/>
            <a:ext cx="5544616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dirty="0"/>
              <a:t>Свободные колебания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dirty="0"/>
              <a:t>Колебания под действием гармонической нагрузки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dirty="0"/>
              <a:t>Колебания, вызванные ударом</a:t>
            </a:r>
          </a:p>
        </p:txBody>
      </p:sp>
    </p:spTree>
    <p:extLst>
      <p:ext uri="{BB962C8B-B14F-4D97-AF65-F5344CB8AC3E}">
        <p14:creationId xmlns:p14="http://schemas.microsoft.com/office/powerpoint/2010/main" val="1733586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547C81-3E3E-4EDB-988B-29E127E15361}"/>
              </a:ext>
            </a:extLst>
          </p:cNvPr>
          <p:cNvSpPr txBox="1"/>
          <p:nvPr/>
        </p:nvSpPr>
        <p:spPr>
          <a:xfrm>
            <a:off x="5591944" y="63813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5/15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2F5187-08BB-446E-8B70-3173E9A52EE0}"/>
              </a:ext>
            </a:extLst>
          </p:cNvPr>
          <p:cNvSpPr txBox="1"/>
          <p:nvPr/>
        </p:nvSpPr>
        <p:spPr>
          <a:xfrm>
            <a:off x="2207568" y="932344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Динамика жёстко закреплённой балки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08A446-1361-44FB-907A-EC8957DBAF7B}"/>
              </a:ext>
            </a:extLst>
          </p:cNvPr>
          <p:cNvSpPr txBox="1"/>
          <p:nvPr/>
        </p:nvSpPr>
        <p:spPr>
          <a:xfrm>
            <a:off x="1127448" y="170080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1) Свободные колебания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29F8EF0-CD52-4F91-B7F5-BF79BF26C390}"/>
                  </a:ext>
                </a:extLst>
              </p:cNvPr>
              <p:cNvSpPr txBox="1"/>
              <p:nvPr/>
            </p:nvSpPr>
            <p:spPr>
              <a:xfrm>
                <a:off x="-1788876" y="2328450"/>
                <a:ext cx="9721080" cy="3349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̈"/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𝐸𝐽</m:t>
                      </m:r>
                      <m:sSup>
                        <m:sSup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𝐼𝑉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d>
                        <m:d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𝑋</m:t>
                      </m:r>
                      <m:d>
                        <m:d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𝑋</m:t>
                      </m:r>
                      <m:d>
                        <m:d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sty m:val="p"/>
                        </m:rPr>
                        <a:rPr lang="ru-RU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ru-RU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𝑝𝑡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Г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.У.: </m:t>
                      </m:r>
                      <m:r>
                        <a:rPr lang="ru-RU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𝑋</m:t>
                      </m:r>
                      <m:d>
                        <m:d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𝑋</m:t>
                      </m:r>
                      <m:d>
                        <m:d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</m:d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=0;        </m:t>
                      </m:r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𝑑𝑋</m:t>
                              </m:r>
                            </m:num>
                            <m:den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</m:sSub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𝑑𝑋</m:t>
                              </m:r>
                            </m:num>
                            <m:den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ru-RU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  <m:sup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ad>
                      <m:radPr>
                        <m:degHide m:val="on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𝐸𝐽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𝜌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𝐹𝐿</m:t>
                                </m:r>
                              </m:e>
                              <m:sup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ru-RU" dirty="0"/>
                  <a:t>, 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≈(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ru-RU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f>
                            <m:f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f>
                            <m:f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29F8EF0-CD52-4F91-B7F5-BF79BF26C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88876" y="2328450"/>
                <a:ext cx="9721080" cy="33492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2788F23C-B7BB-4F27-99C6-9B78722869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9171177"/>
                  </p:ext>
                </p:extLst>
              </p:nvPr>
            </p:nvGraphicFramePr>
            <p:xfrm>
              <a:off x="5591944" y="1767380"/>
              <a:ext cx="6120364" cy="142663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425348">
                      <a:extLst>
                        <a:ext uri="{9D8B030D-6E8A-4147-A177-3AD203B41FA5}">
                          <a16:colId xmlns:a16="http://schemas.microsoft.com/office/drawing/2014/main" val="449096574"/>
                        </a:ext>
                      </a:extLst>
                    </a:gridCol>
                    <a:gridCol w="840735">
                      <a:extLst>
                        <a:ext uri="{9D8B030D-6E8A-4147-A177-3AD203B41FA5}">
                          <a16:colId xmlns:a16="http://schemas.microsoft.com/office/drawing/2014/main" val="2002417408"/>
                        </a:ext>
                      </a:extLst>
                    </a:gridCol>
                    <a:gridCol w="1027199">
                      <a:extLst>
                        <a:ext uri="{9D8B030D-6E8A-4147-A177-3AD203B41FA5}">
                          <a16:colId xmlns:a16="http://schemas.microsoft.com/office/drawing/2014/main" val="4293040855"/>
                        </a:ext>
                      </a:extLst>
                    </a:gridCol>
                    <a:gridCol w="933637">
                      <a:extLst>
                        <a:ext uri="{9D8B030D-6E8A-4147-A177-3AD203B41FA5}">
                          <a16:colId xmlns:a16="http://schemas.microsoft.com/office/drawing/2014/main" val="2885443348"/>
                        </a:ext>
                      </a:extLst>
                    </a:gridCol>
                    <a:gridCol w="893445">
                      <a:extLst>
                        <a:ext uri="{9D8B030D-6E8A-4147-A177-3AD203B41FA5}">
                          <a16:colId xmlns:a16="http://schemas.microsoft.com/office/drawing/2014/main" val="3182321843"/>
                        </a:ext>
                      </a:extLst>
                    </a:gridCol>
                  </a:tblGrid>
                  <a:tr h="39313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881" marR="5888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881" marR="5888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881" marR="5888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881" marR="5888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881" marR="58881" marT="0" marB="0"/>
                    </a:tc>
                    <a:extLst>
                      <a:ext uri="{0D108BD9-81ED-4DB2-BD59-A6C34878D82A}">
                        <a16:rowId xmlns:a16="http://schemas.microsoft.com/office/drawing/2014/main" val="755657371"/>
                      </a:ext>
                    </a:extLst>
                  </a:tr>
                  <a:tr h="25381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Аналитическое решение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881" marR="5888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318 Гц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881" marR="5888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87</a:t>
                          </a:r>
                          <a:r>
                            <a:rPr lang="en-US" sz="1200">
                              <a:effectLst/>
                            </a:rPr>
                            <a:t>3</a:t>
                          </a:r>
                          <a:r>
                            <a:rPr lang="ru-RU" sz="1200">
                              <a:effectLst/>
                            </a:rPr>
                            <a:t> Гц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881" marR="5888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17</a:t>
                          </a:r>
                          <a:r>
                            <a:rPr lang="en-US" sz="1200">
                              <a:effectLst/>
                            </a:rPr>
                            <a:t>11</a:t>
                          </a:r>
                          <a:r>
                            <a:rPr lang="ru-RU" sz="1200">
                              <a:effectLst/>
                            </a:rPr>
                            <a:t> Гц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881" marR="5888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28</a:t>
                          </a:r>
                          <a:r>
                            <a:rPr lang="en-US" sz="1200">
                              <a:effectLst/>
                            </a:rPr>
                            <a:t>20</a:t>
                          </a:r>
                          <a:r>
                            <a:rPr lang="ru-RU" sz="1200">
                              <a:effectLst/>
                            </a:rPr>
                            <a:t> Гц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881" marR="58881" marT="0" marB="0"/>
                    </a:tc>
                    <a:extLst>
                      <a:ext uri="{0D108BD9-81ED-4DB2-BD59-A6C34878D82A}">
                        <a16:rowId xmlns:a16="http://schemas.microsoft.com/office/drawing/2014/main" val="1018267778"/>
                      </a:ext>
                    </a:extLst>
                  </a:tr>
                  <a:tr h="25381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Численное решение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881" marR="5888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316</a:t>
                          </a:r>
                          <a:r>
                            <a:rPr lang="en-US" sz="1200">
                              <a:effectLst/>
                            </a:rPr>
                            <a:t>.7</a:t>
                          </a:r>
                          <a:r>
                            <a:rPr lang="ru-RU" sz="1200">
                              <a:effectLst/>
                            </a:rPr>
                            <a:t> Гц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881" marR="5888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865.8 </a:t>
                          </a:r>
                          <a:r>
                            <a:rPr lang="ru-RU" sz="1200">
                              <a:effectLst/>
                            </a:rPr>
                            <a:t>Гц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881" marR="5888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1682</a:t>
                          </a:r>
                          <a:r>
                            <a:rPr lang="ru-RU" sz="1200">
                              <a:effectLst/>
                            </a:rPr>
                            <a:t> Гц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881" marR="5888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2730</a:t>
                          </a:r>
                          <a:r>
                            <a:rPr lang="ru-RU" sz="1200">
                              <a:effectLst/>
                            </a:rPr>
                            <a:t> Гц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881" marR="58881" marT="0" marB="0"/>
                    </a:tc>
                    <a:extLst>
                      <a:ext uri="{0D108BD9-81ED-4DB2-BD59-A6C34878D82A}">
                        <a16:rowId xmlns:a16="http://schemas.microsoft.com/office/drawing/2014/main" val="2658771239"/>
                      </a:ext>
                    </a:extLst>
                  </a:tr>
                  <a:tr h="5258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Относительная погрешность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881" marR="5888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0.41%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881" marR="5888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0.83%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881" marR="5888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1.72%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881" marR="5888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3.30%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881" marR="58881" marT="0" marB="0"/>
                    </a:tc>
                    <a:extLst>
                      <a:ext uri="{0D108BD9-81ED-4DB2-BD59-A6C34878D82A}">
                        <a16:rowId xmlns:a16="http://schemas.microsoft.com/office/drawing/2014/main" val="17876353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2788F23C-B7BB-4F27-99C6-9B78722869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9171177"/>
                  </p:ext>
                </p:extLst>
              </p:nvPr>
            </p:nvGraphicFramePr>
            <p:xfrm>
              <a:off x="5591944" y="1767380"/>
              <a:ext cx="6120364" cy="142663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425348">
                      <a:extLst>
                        <a:ext uri="{9D8B030D-6E8A-4147-A177-3AD203B41FA5}">
                          <a16:colId xmlns:a16="http://schemas.microsoft.com/office/drawing/2014/main" val="449096574"/>
                        </a:ext>
                      </a:extLst>
                    </a:gridCol>
                    <a:gridCol w="840735">
                      <a:extLst>
                        <a:ext uri="{9D8B030D-6E8A-4147-A177-3AD203B41FA5}">
                          <a16:colId xmlns:a16="http://schemas.microsoft.com/office/drawing/2014/main" val="2002417408"/>
                        </a:ext>
                      </a:extLst>
                    </a:gridCol>
                    <a:gridCol w="1027199">
                      <a:extLst>
                        <a:ext uri="{9D8B030D-6E8A-4147-A177-3AD203B41FA5}">
                          <a16:colId xmlns:a16="http://schemas.microsoft.com/office/drawing/2014/main" val="4293040855"/>
                        </a:ext>
                      </a:extLst>
                    </a:gridCol>
                    <a:gridCol w="933637">
                      <a:extLst>
                        <a:ext uri="{9D8B030D-6E8A-4147-A177-3AD203B41FA5}">
                          <a16:colId xmlns:a16="http://schemas.microsoft.com/office/drawing/2014/main" val="2885443348"/>
                        </a:ext>
                      </a:extLst>
                    </a:gridCol>
                    <a:gridCol w="893445">
                      <a:extLst>
                        <a:ext uri="{9D8B030D-6E8A-4147-A177-3AD203B41FA5}">
                          <a16:colId xmlns:a16="http://schemas.microsoft.com/office/drawing/2014/main" val="3182321843"/>
                        </a:ext>
                      </a:extLst>
                    </a:gridCol>
                  </a:tblGrid>
                  <a:tr h="39313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881" marR="58881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8881" marR="58881" marT="0" marB="0">
                        <a:blipFill>
                          <a:blip r:embed="rId4"/>
                          <a:stretch>
                            <a:fillRect l="-289130" t="-1538" r="-342754" b="-26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8881" marR="58881" marT="0" marB="0">
                        <a:blipFill>
                          <a:blip r:embed="rId4"/>
                          <a:stretch>
                            <a:fillRect l="-317751" t="-1538" r="-179882" b="-26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8881" marR="58881" marT="0" marB="0">
                        <a:blipFill>
                          <a:blip r:embed="rId4"/>
                          <a:stretch>
                            <a:fillRect l="-461438" t="-1538" r="-98693" b="-26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8881" marR="58881" marT="0" marB="0">
                        <a:blipFill>
                          <a:blip r:embed="rId4"/>
                          <a:stretch>
                            <a:fillRect l="-584354" t="-1538" r="-2721" b="-26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5657371"/>
                      </a:ext>
                    </a:extLst>
                  </a:tr>
                  <a:tr h="25381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Аналитическое решение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881" marR="5888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318 Гц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881" marR="5888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87</a:t>
                          </a:r>
                          <a:r>
                            <a:rPr lang="en-US" sz="1200">
                              <a:effectLst/>
                            </a:rPr>
                            <a:t>3</a:t>
                          </a:r>
                          <a:r>
                            <a:rPr lang="ru-RU" sz="1200">
                              <a:effectLst/>
                            </a:rPr>
                            <a:t> Гц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881" marR="5888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17</a:t>
                          </a:r>
                          <a:r>
                            <a:rPr lang="en-US" sz="1200">
                              <a:effectLst/>
                            </a:rPr>
                            <a:t>11</a:t>
                          </a:r>
                          <a:r>
                            <a:rPr lang="ru-RU" sz="1200">
                              <a:effectLst/>
                            </a:rPr>
                            <a:t> Гц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881" marR="5888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28</a:t>
                          </a:r>
                          <a:r>
                            <a:rPr lang="en-US" sz="1200">
                              <a:effectLst/>
                            </a:rPr>
                            <a:t>20</a:t>
                          </a:r>
                          <a:r>
                            <a:rPr lang="ru-RU" sz="1200">
                              <a:effectLst/>
                            </a:rPr>
                            <a:t> Гц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881" marR="58881" marT="0" marB="0"/>
                    </a:tc>
                    <a:extLst>
                      <a:ext uri="{0D108BD9-81ED-4DB2-BD59-A6C34878D82A}">
                        <a16:rowId xmlns:a16="http://schemas.microsoft.com/office/drawing/2014/main" val="1018267778"/>
                      </a:ext>
                    </a:extLst>
                  </a:tr>
                  <a:tr h="25381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Численное решение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881" marR="5888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316</a:t>
                          </a:r>
                          <a:r>
                            <a:rPr lang="en-US" sz="1200">
                              <a:effectLst/>
                            </a:rPr>
                            <a:t>.7</a:t>
                          </a:r>
                          <a:r>
                            <a:rPr lang="ru-RU" sz="1200">
                              <a:effectLst/>
                            </a:rPr>
                            <a:t> Гц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881" marR="5888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865.8 </a:t>
                          </a:r>
                          <a:r>
                            <a:rPr lang="ru-RU" sz="1200">
                              <a:effectLst/>
                            </a:rPr>
                            <a:t>Гц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881" marR="5888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1682</a:t>
                          </a:r>
                          <a:r>
                            <a:rPr lang="ru-RU" sz="1200">
                              <a:effectLst/>
                            </a:rPr>
                            <a:t> Гц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881" marR="5888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2730</a:t>
                          </a:r>
                          <a:r>
                            <a:rPr lang="ru-RU" sz="1200">
                              <a:effectLst/>
                            </a:rPr>
                            <a:t> Гц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881" marR="58881" marT="0" marB="0"/>
                    </a:tc>
                    <a:extLst>
                      <a:ext uri="{0D108BD9-81ED-4DB2-BD59-A6C34878D82A}">
                        <a16:rowId xmlns:a16="http://schemas.microsoft.com/office/drawing/2014/main" val="2658771239"/>
                      </a:ext>
                    </a:extLst>
                  </a:tr>
                  <a:tr h="5258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Относительная погрешность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881" marR="5888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0.41%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881" marR="5888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0.83%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881" marR="5888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1.72%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881" marR="5888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3.30%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881" marR="58881" marT="0" marB="0"/>
                    </a:tc>
                    <a:extLst>
                      <a:ext uri="{0D108BD9-81ED-4DB2-BD59-A6C34878D82A}">
                        <a16:rowId xmlns:a16="http://schemas.microsoft.com/office/drawing/2014/main" val="17876353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64845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547C81-3E3E-4EDB-988B-29E127E15361}"/>
              </a:ext>
            </a:extLst>
          </p:cNvPr>
          <p:cNvSpPr txBox="1"/>
          <p:nvPr/>
        </p:nvSpPr>
        <p:spPr>
          <a:xfrm>
            <a:off x="5591944" y="63813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6/15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2F5187-08BB-446E-8B70-3173E9A52EE0}"/>
              </a:ext>
            </a:extLst>
          </p:cNvPr>
          <p:cNvSpPr txBox="1"/>
          <p:nvPr/>
        </p:nvSpPr>
        <p:spPr>
          <a:xfrm>
            <a:off x="2207568" y="932344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Динамика жёстко закреплённой балки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95AFD4-273E-49D9-B8ED-0A2A4686D97B}"/>
              </a:ext>
            </a:extLst>
          </p:cNvPr>
          <p:cNvSpPr txBox="1"/>
          <p:nvPr/>
        </p:nvSpPr>
        <p:spPr>
          <a:xfrm>
            <a:off x="839416" y="1698896"/>
            <a:ext cx="1000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2) Колебания под действием гармонической нагрузки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BC0425-D59F-4008-B834-7D5E0AFD437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95400" y="2251412"/>
            <a:ext cx="3188335" cy="1106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149C9B-5654-4933-AE59-7B44DAD517CE}"/>
                  </a:ext>
                </a:extLst>
              </p:cNvPr>
              <p:cNvSpPr txBox="1"/>
              <p:nvPr/>
            </p:nvSpPr>
            <p:spPr>
              <a:xfrm>
                <a:off x="2999656" y="2435482"/>
                <a:ext cx="3456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ru-RU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ru-RU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⁡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149C9B-5654-4933-AE59-7B44DAD51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656" y="2435482"/>
                <a:ext cx="3456384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BB5DF6ED-5D26-4201-BA78-89F6D6097DB4}"/>
              </a:ext>
            </a:extLst>
          </p:cNvPr>
          <p:cNvCxnSpPr/>
          <p:nvPr/>
        </p:nvCxnSpPr>
        <p:spPr>
          <a:xfrm>
            <a:off x="2135560" y="2251412"/>
            <a:ext cx="0" cy="2927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1B2F95-4825-484C-959D-25AA6ACE61B6}"/>
                  </a:ext>
                </a:extLst>
              </p:cNvPr>
              <p:cNvSpPr txBox="1"/>
              <p:nvPr/>
            </p:nvSpPr>
            <p:spPr>
              <a:xfrm>
                <a:off x="-1176808" y="3571748"/>
                <a:ext cx="9649072" cy="1574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ru-RU" dirty="0"/>
                  <a:t>Г.У.: </a:t>
                </a:r>
                <a14:m>
                  <m:oMath xmlns:m="http://schemas.openxmlformats.org/officeDocument/2006/math">
                    <m:r>
                      <a:rPr lang="ru-RU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  <m:d>
                      <m: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=0;     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𝑑𝑋</m:t>
                            </m:r>
                          </m:num>
                          <m:den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𝑑𝑥</m:t>
                            </m:r>
                          </m:den>
                        </m:f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=0;      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𝑑𝑋</m:t>
                            </m:r>
                          </m:num>
                          <m:den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𝑑𝑥</m:t>
                            </m:r>
                          </m:den>
                        </m:f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=0;      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𝐸𝐽</m:t>
                        </m:r>
                      </m:den>
                    </m:f>
                  </m:oMath>
                </a14:m>
                <a:endParaRPr lang="ru-RU" dirty="0"/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d>
                      <m: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ru-RU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𝐸𝐽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ru-RU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lang="ru-RU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den>
                    </m:f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1B2F95-4825-484C-959D-25AA6ACE6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76808" y="3571748"/>
                <a:ext cx="9649072" cy="15747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0BDE42-6CFF-4D61-B265-F856201C6D5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17" y="2068228"/>
            <a:ext cx="4554489" cy="3496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2552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547C81-3E3E-4EDB-988B-29E127E15361}"/>
              </a:ext>
            </a:extLst>
          </p:cNvPr>
          <p:cNvSpPr txBox="1"/>
          <p:nvPr/>
        </p:nvSpPr>
        <p:spPr>
          <a:xfrm>
            <a:off x="5591944" y="63813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7/15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2F5187-08BB-446E-8B70-3173E9A52EE0}"/>
              </a:ext>
            </a:extLst>
          </p:cNvPr>
          <p:cNvSpPr txBox="1"/>
          <p:nvPr/>
        </p:nvSpPr>
        <p:spPr>
          <a:xfrm>
            <a:off x="2207568" y="932344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Динамика жёстко закреплённой балки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911BB8-1A9D-496A-BC98-9567535D0401}"/>
                  </a:ext>
                </a:extLst>
              </p:cNvPr>
              <p:cNvSpPr txBox="1"/>
              <p:nvPr/>
            </p:nvSpPr>
            <p:spPr>
              <a:xfrm>
                <a:off x="-1248816" y="1700808"/>
                <a:ext cx="9793088" cy="3506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                             3) Колебания, вызванные ударом</a:t>
                </a:r>
              </a:p>
              <a:p>
                <a:endParaRPr lang="ru-RU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𝐸𝐽</m:t>
                          </m:r>
                        </m:den>
                      </m:f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𝐸𝐽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ru-RU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ru-RU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  <a:p>
                <a:pPr algn="ctr"/>
                <a:r>
                  <a:rPr lang="ru-RU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Г.У.: </a:t>
                </a:r>
                <a14:m>
                  <m:oMath xmlns:m="http://schemas.openxmlformats.org/officeDocument/2006/math"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d>
                      <m: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d>
                      <m: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d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=0;        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𝑑𝑣</m:t>
                            </m:r>
                          </m:num>
                          <m:den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𝑑𝑥</m:t>
                            </m:r>
                          </m:den>
                        </m:f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𝑑𝑣</m:t>
                            </m:r>
                          </m:num>
                          <m:den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𝑑𝑥</m:t>
                            </m:r>
                          </m:den>
                        </m:f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f>
                            <m:f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𝐸𝐽</m:t>
                              </m:r>
                            </m:den>
                          </m:f>
                          <m:sSub>
                            <m:sSub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func>
                            <m:func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func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911BB8-1A9D-496A-BC98-9567535D0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48816" y="1700808"/>
                <a:ext cx="9793088" cy="3506794"/>
              </a:xfrm>
              <a:prstGeom prst="rect">
                <a:avLst/>
              </a:prstGeom>
              <a:blipFill>
                <a:blip r:embed="rId3"/>
                <a:stretch>
                  <a:fillRect t="-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8E3801-7502-459E-93A6-37107307E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0825" y="1649298"/>
            <a:ext cx="5334000" cy="4000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DE3A1CD-6473-462E-B786-B42A20DFD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2424" y="2060848"/>
            <a:ext cx="1689418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4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547C81-3E3E-4EDB-988B-29E127E15361}"/>
              </a:ext>
            </a:extLst>
          </p:cNvPr>
          <p:cNvSpPr txBox="1"/>
          <p:nvPr/>
        </p:nvSpPr>
        <p:spPr>
          <a:xfrm>
            <a:off x="5591944" y="63813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8/15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37B5C4-6BD6-4104-A222-9F51882B9E97}"/>
              </a:ext>
            </a:extLst>
          </p:cNvPr>
          <p:cNvSpPr txBox="1"/>
          <p:nvPr/>
        </p:nvSpPr>
        <p:spPr>
          <a:xfrm>
            <a:off x="2855640" y="83671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Связи и граничные условия КЭМ</a:t>
            </a:r>
            <a:endParaRPr lang="ru-RU" sz="28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1D055A-B916-4DF0-B014-41E95B2CCCF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8589" y="1556792"/>
            <a:ext cx="6120130" cy="27876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6502A8-D1E2-4FD4-A95D-7AD58446525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015691" y="2852936"/>
            <a:ext cx="5603240" cy="283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547C81-3E3E-4EDB-988B-29E127E15361}"/>
              </a:ext>
            </a:extLst>
          </p:cNvPr>
          <p:cNvSpPr txBox="1"/>
          <p:nvPr/>
        </p:nvSpPr>
        <p:spPr>
          <a:xfrm>
            <a:off x="5591944" y="63813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9/15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37B5C4-6BD6-4104-A222-9F51882B9E97}"/>
              </a:ext>
            </a:extLst>
          </p:cNvPr>
          <p:cNvSpPr txBox="1"/>
          <p:nvPr/>
        </p:nvSpPr>
        <p:spPr>
          <a:xfrm>
            <a:off x="2855640" y="83671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</a:rPr>
              <a:t>Переход к упрощённой модели</a:t>
            </a:r>
            <a:endParaRPr lang="ru-RU" sz="28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52E0FE-2CBD-4509-B34E-A488FBD9C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670" y="1484784"/>
            <a:ext cx="3456384" cy="2427899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FBB5C03-905E-4A33-927B-B1C4D65949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210456"/>
              </p:ext>
            </p:extLst>
          </p:nvPr>
        </p:nvGraphicFramePr>
        <p:xfrm>
          <a:off x="6888088" y="4406279"/>
          <a:ext cx="4592702" cy="1080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2833">
                  <a:extLst>
                    <a:ext uri="{9D8B030D-6E8A-4147-A177-3AD203B41FA5}">
                      <a16:colId xmlns:a16="http://schemas.microsoft.com/office/drawing/2014/main" val="3635921733"/>
                    </a:ext>
                  </a:extLst>
                </a:gridCol>
                <a:gridCol w="2129869">
                  <a:extLst>
                    <a:ext uri="{9D8B030D-6E8A-4147-A177-3AD203B41FA5}">
                      <a16:colId xmlns:a16="http://schemas.microsoft.com/office/drawing/2014/main" val="1213038828"/>
                    </a:ext>
                  </a:extLst>
                </a:gridCol>
              </a:tblGrid>
              <a:tr h="549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</a:rPr>
                        <a:t>Параметр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416" marR="8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</a:rPr>
                        <a:t>Значение параметра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416" marR="85416" marT="0" marB="0"/>
                </a:tc>
                <a:extLst>
                  <a:ext uri="{0D108BD9-81ED-4DB2-BD59-A6C34878D82A}">
                    <a16:rowId xmlns:a16="http://schemas.microsoft.com/office/drawing/2014/main" val="342696689"/>
                  </a:ext>
                </a:extLst>
              </a:tr>
              <a:tr h="2652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>
                          <a:effectLst/>
                        </a:rPr>
                        <a:t>Количество узлов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416" marR="8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>
                          <a:effectLst/>
                        </a:rPr>
                        <a:t>475673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416" marR="85416" marT="0" marB="0"/>
                </a:tc>
                <a:extLst>
                  <a:ext uri="{0D108BD9-81ED-4DB2-BD59-A6C34878D82A}">
                    <a16:rowId xmlns:a16="http://schemas.microsoft.com/office/drawing/2014/main" val="1874971788"/>
                  </a:ext>
                </a:extLst>
              </a:tr>
              <a:tr h="2652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>
                          <a:effectLst/>
                        </a:rPr>
                        <a:t>Количество элементов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416" marR="8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</a:rPr>
                        <a:t>126703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416" marR="85416" marT="0" marB="0"/>
                </a:tc>
                <a:extLst>
                  <a:ext uri="{0D108BD9-81ED-4DB2-BD59-A6C34878D82A}">
                    <a16:rowId xmlns:a16="http://schemas.microsoft.com/office/drawing/2014/main" val="3724357149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92F1D7C9-BF68-4F3F-8B92-87ADE1F02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9440" y="4005064"/>
            <a:ext cx="30299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Характеристики упрощённой КЭМ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D8F4E16F-63FB-4AA9-BC65-5B868C8D4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171621"/>
              </p:ext>
            </p:extLst>
          </p:nvPr>
        </p:nvGraphicFramePr>
        <p:xfrm>
          <a:off x="1045694" y="4406279"/>
          <a:ext cx="4592702" cy="1080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2833">
                  <a:extLst>
                    <a:ext uri="{9D8B030D-6E8A-4147-A177-3AD203B41FA5}">
                      <a16:colId xmlns:a16="http://schemas.microsoft.com/office/drawing/2014/main" val="301279762"/>
                    </a:ext>
                  </a:extLst>
                </a:gridCol>
                <a:gridCol w="2129869">
                  <a:extLst>
                    <a:ext uri="{9D8B030D-6E8A-4147-A177-3AD203B41FA5}">
                      <a16:colId xmlns:a16="http://schemas.microsoft.com/office/drawing/2014/main" val="2002352345"/>
                    </a:ext>
                  </a:extLst>
                </a:gridCol>
              </a:tblGrid>
              <a:tr h="549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>
                          <a:effectLst/>
                        </a:rPr>
                        <a:t>Параметр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416" marR="8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>
                          <a:effectLst/>
                        </a:rPr>
                        <a:t>Значение параметра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416" marR="85416" marT="0" marB="0"/>
                </a:tc>
                <a:extLst>
                  <a:ext uri="{0D108BD9-81ED-4DB2-BD59-A6C34878D82A}">
                    <a16:rowId xmlns:a16="http://schemas.microsoft.com/office/drawing/2014/main" val="3869259475"/>
                  </a:ext>
                </a:extLst>
              </a:tr>
              <a:tr h="2652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</a:rPr>
                        <a:t>Количество узлов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416" marR="8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>
                          <a:effectLst/>
                        </a:rPr>
                        <a:t>941552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416" marR="85416" marT="0" marB="0"/>
                </a:tc>
                <a:extLst>
                  <a:ext uri="{0D108BD9-81ED-4DB2-BD59-A6C34878D82A}">
                    <a16:rowId xmlns:a16="http://schemas.microsoft.com/office/drawing/2014/main" val="998083361"/>
                  </a:ext>
                </a:extLst>
              </a:tr>
              <a:tr h="2652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>
                          <a:effectLst/>
                        </a:rPr>
                        <a:t>Количество элементов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416" marR="8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</a:rPr>
                        <a:t>312062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416" marR="85416" marT="0" marB="0"/>
                </a:tc>
                <a:extLst>
                  <a:ext uri="{0D108BD9-81ED-4DB2-BD59-A6C34878D82A}">
                    <a16:rowId xmlns:a16="http://schemas.microsoft.com/office/drawing/2014/main" val="3729248600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F665AA-2C42-4E09-A590-DE55BA168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528" y="1500798"/>
            <a:ext cx="2904227" cy="2504266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1DCF6730-32DE-4CF0-B6A1-4053DFED5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046" y="4017150"/>
            <a:ext cx="30299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Характеристики упрощённой КЭМ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3348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1_ИПМАШ_СПбГПУ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ИПМАШ_СПбГПУ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1_ИПМАШ_СПбГП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ИПМАШ_СПбГП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8135</TotalTime>
  <Words>657</Words>
  <Application>Microsoft Office PowerPoint</Application>
  <PresentationFormat>Широкоэкранный</PresentationFormat>
  <Paragraphs>158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Default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Lobachev</dc:creator>
  <cp:lastModifiedBy>Лопухин Владислав Михайлович</cp:lastModifiedBy>
  <cp:revision>375</cp:revision>
  <dcterms:created xsi:type="dcterms:W3CDTF">2016-02-05T10:58:30Z</dcterms:created>
  <dcterms:modified xsi:type="dcterms:W3CDTF">2021-06-25T07:29:41Z</dcterms:modified>
</cp:coreProperties>
</file>