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5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04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ентум Мария" initials="А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FFFF"/>
    <a:srgbClr val="FF66FF"/>
    <a:srgbClr val="FFCCFF"/>
    <a:srgbClr val="FF9999"/>
    <a:srgbClr val="CC0000"/>
    <a:srgbClr val="3333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954" y="-318"/>
      </p:cViewPr>
      <p:guideLst>
        <p:guide orient="horz" pos="504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8F31-480A-4873-B971-15E1F7EF0E19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5AE94-B0D4-432D-85D2-4831E716B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47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D2DE17-F1EC-4154-9612-DD4480040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F3BF616-6D7E-4812-82C7-90429EAB9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1AB4455-71AB-411E-B900-BE3AF556A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A836-9860-490A-A89E-493218987185}" type="datetime1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7C7668-9DA6-4C35-A0A9-563526DC9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A221417-0343-46B5-8FCD-586789E5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958-8FBD-48B5-AA2D-5FD3F4C7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65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152E05-231A-4995-A5C5-C60F210C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9D61A1C-27AD-440B-953C-0C00FB2EB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D3E4FD-7DB2-4ED1-9407-3D595078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D483-2347-46B9-9B0B-23B2BCF1B511}" type="datetime1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CDDACE0-3368-491B-A426-AB25D1D70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96D386-1ED9-4E25-B5C3-247CAB80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958-8FBD-48B5-AA2D-5FD3F4C7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22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C36B9EA-E1EF-4EBC-A949-5FBA23933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3BF43B5-F737-409D-A174-AFE975386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903AB8-F9B4-4C8E-B6AF-7D21CC04C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5D6-9443-40C5-B093-2B0477172D39}" type="datetime1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5E53DC-60D1-4673-A176-FF0510C6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0BC0DF-AC12-4EE6-8417-38679D93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958-8FBD-48B5-AA2D-5FD3F4C7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42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073741-9891-4DC9-9A80-8E9A4BB1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DF4AE4-CE7F-4144-8EA5-49B2244CC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B0DE60-8A8A-4C92-9AA7-6ED241FA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4AEA-5C44-4831-88B0-0FB6935C9CB8}" type="datetime1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445651-6260-4A38-B5D3-F2076AC8F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C6AA69-622B-4418-A382-D2B16DF09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958-8FBD-48B5-AA2D-5FD3F4C7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5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7B4F47-08E4-4555-9360-13F416204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01F453-4705-44AE-85ED-E16684660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247DA34-CB8A-4F31-8B77-06CFAE28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52E8-CD23-4957-A368-A2C1A5F989C8}" type="datetime1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753113A-2E52-417E-8543-83FDBA10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82A52B-892F-4953-89D7-71079337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958-8FBD-48B5-AA2D-5FD3F4C7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4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0ED737-4FE3-450B-96A0-235AC5E9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834886-1A74-4ECB-A9D8-548A4E8E5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FEE0AC9-54B9-4E7B-9C90-534023927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7D9B1F8-A1FE-4569-A9D0-54EAE976B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1921-3CE1-482C-A839-ABB708B80C3D}" type="datetime1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6D38B1-1920-46FE-88B4-B5EC12C0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D5CBF20-82F8-4A0D-8FE3-E6E75E3B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958-8FBD-48B5-AA2D-5FD3F4C7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24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2546AB-705A-4FE8-8639-EA5F2842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2BE3273-35CD-4BA3-A35E-07CD1B7B6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FFF82DF-3E6E-41D3-B16E-32A8AB2FD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2806222-F55B-43FE-A423-ED3ED795A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BE1CAE2-EA06-45D2-ADA2-DEB1DF83D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FC1CE53-88AB-473C-AAC6-1EB9A9C7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905-298A-4100-BCE2-806F42348085}" type="datetime1">
              <a:rPr lang="ru-RU" smtClean="0"/>
              <a:t>28.06.2021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221DF10-B7D1-489F-A257-A9081FB0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C7E7A49-CB08-42C7-B98B-91D565B6C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958-8FBD-48B5-AA2D-5FD3F4C7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31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F88E14-399B-4E49-84BF-EC997FA0B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2A34B86-7CD4-4512-A93B-D39E9C1B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353B-2D52-45EF-A41A-D313DB1B5E9D}" type="datetime1">
              <a:rPr lang="ru-RU" smtClean="0"/>
              <a:t>28.06.2021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30A675D-FECF-4A64-97A6-6622BC495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C066742-D18B-4653-8184-0C6230CA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958-8FBD-48B5-AA2D-5FD3F4C7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37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82ED99F-86E3-4F34-8A50-3BA886B29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F88E-F564-43BF-8EA4-F36D178091E8}" type="datetime1">
              <a:rPr lang="ru-RU" smtClean="0"/>
              <a:t>28.06.2021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4288B83-EDAD-4EC7-A364-ABFA0B68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0510EA5-E75E-49F6-A45F-5BF8F9CA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958-8FBD-48B5-AA2D-5FD3F4C7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4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90C0AE-6007-4337-900E-68724FEC6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4CB8C2-C139-493E-9E1A-06E05A117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ECF66EA-CC6F-44EC-9AC0-E1CA75681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30B3D80-A4C8-4B84-940F-F12B6FC46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F640-B207-4F55-B0D7-BF471753797A}" type="datetime1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95FAE0A-B4C3-46D6-912D-10D42F4F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F811830-0816-41AC-885E-ECB77E4A8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958-8FBD-48B5-AA2D-5FD3F4C7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4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603A08-47F9-4886-A7DF-6DEA3C89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3EE88FC-DF76-4743-A952-6064EEBDD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D9974FB-454B-4F0A-B490-D6D502528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F51818C-DC50-4F8A-BC35-C67917F8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8C86-A568-4421-A2B0-A2CBDC0CA284}" type="datetime1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0EA9C4C-24F6-4BB1-967B-FF82535C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B7DA704-15EF-4611-B778-CDA77CFC0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958-8FBD-48B5-AA2D-5FD3F4C7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52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B9EFFF-D6DA-4B92-8220-06DD826A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1E1CF9-146F-4386-BFEF-465B5AB75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DFE920-D3B1-4282-AF14-3E32D9F07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03695-B6A4-4560-B569-C70A10F41CF2}" type="datetime1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AFE021A-969E-4F68-A2B2-E0F1EA742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1E69F-AFAB-4F3D-A857-AE5E2898B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B2958-8FBD-48B5-AA2D-5FD3F4C7F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73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40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7.e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emf"/><Relationship Id="rId20" Type="http://schemas.openxmlformats.org/officeDocument/2006/relationships/image" Target="../media/image41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36.e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33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emf"/><Relationship Id="rId11" Type="http://schemas.openxmlformats.org/officeDocument/2006/relationships/image" Target="../media/image45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4.emf"/><Relationship Id="rId4" Type="http://schemas.openxmlformats.org/officeDocument/2006/relationships/image" Target="../media/image46.png"/><Relationship Id="rId9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0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200.png"/><Relationship Id="rId10" Type="http://schemas.openxmlformats.org/officeDocument/2006/relationships/image" Target="../media/image25.png"/><Relationship Id="rId4" Type="http://schemas.openxmlformats.org/officeDocument/2006/relationships/image" Target="../media/image190.png"/><Relationship Id="rId9" Type="http://schemas.openxmlformats.org/officeDocument/2006/relationships/image" Target="../media/image24.png"/><Relationship Id="rId1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.jpe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C865579-CB65-49E8-BCBF-2C319B00B9E5}"/>
              </a:ext>
            </a:extLst>
          </p:cNvPr>
          <p:cNvSpPr txBox="1"/>
          <p:nvPr/>
        </p:nvSpPr>
        <p:spPr>
          <a:xfrm>
            <a:off x="420076" y="2080846"/>
            <a:ext cx="110416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0"/>
            <a:r>
              <a:rPr lang="ru-RU" sz="3600" b="1" dirty="0"/>
              <a:t>ИССЛЕДОВАНИЕ </a:t>
            </a:r>
            <a:endParaRPr lang="ru-RU" sz="3600" b="1" dirty="0" smtClean="0"/>
          </a:p>
          <a:p>
            <a:pPr fontAlgn="base" hangingPunct="0"/>
            <a:r>
              <a:rPr lang="ru-RU" sz="3600" b="1" dirty="0" smtClean="0"/>
              <a:t>ТЕРМОУСТАЛОСТНОЙ </a:t>
            </a:r>
            <a:r>
              <a:rPr lang="ru-RU" sz="3600" b="1" dirty="0"/>
              <a:t>ПРОЧНОСТИ МОНОКРИСТАЛЛИЧЕСКИХ ОБРАЗЦОВ </a:t>
            </a:r>
            <a:endParaRPr lang="ru-RU" sz="3600" b="1" dirty="0" smtClean="0"/>
          </a:p>
          <a:p>
            <a:pPr fontAlgn="base" hangingPunct="0"/>
            <a:r>
              <a:rPr lang="ru-RU" sz="3600" b="1" dirty="0" smtClean="0"/>
              <a:t>ПРИ </a:t>
            </a:r>
            <a:r>
              <a:rPr lang="ru-RU" sz="3600" b="1" dirty="0"/>
              <a:t>РАЗЛИЧНЫХ УСЛОВИЯХ НАГРУЖЕНИЯ</a:t>
            </a:r>
            <a:endParaRPr lang="ru-RU" sz="3600" dirty="0"/>
          </a:p>
          <a:p>
            <a:pPr fontAlgn="base" hangingPunct="0"/>
            <a:r>
              <a:rPr lang="ru-RU" sz="2400" dirty="0" smtClean="0"/>
              <a:t>Профиль </a:t>
            </a:r>
            <a:r>
              <a:rPr lang="ru-RU" sz="2400" dirty="0"/>
              <a:t>подготовки 15.03.03_03 </a:t>
            </a:r>
            <a:endParaRPr lang="ru-RU" sz="2400" dirty="0" smtClean="0"/>
          </a:p>
          <a:p>
            <a:pPr fontAlgn="base" hangingPunct="0"/>
            <a:r>
              <a:rPr lang="ru-RU" sz="2400" dirty="0" smtClean="0"/>
              <a:t>«</a:t>
            </a:r>
            <a:r>
              <a:rPr lang="ru-RU" sz="2400" dirty="0"/>
              <a:t>Вычислительная механика и </a:t>
            </a:r>
            <a:r>
              <a:rPr lang="ru-RU" sz="2400" dirty="0" smtClean="0"/>
              <a:t>компьютерный </a:t>
            </a:r>
            <a:r>
              <a:rPr lang="ru-RU" sz="2400" dirty="0"/>
              <a:t>инжиниринг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263CAE3-4AA1-4405-80C7-6DF008E43FC6}"/>
              </a:ext>
            </a:extLst>
          </p:cNvPr>
          <p:cNvSpPr txBox="1"/>
          <p:nvPr/>
        </p:nvSpPr>
        <p:spPr>
          <a:xfrm>
            <a:off x="6268940" y="5142044"/>
            <a:ext cx="5192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Лукинский</a:t>
            </a:r>
            <a:r>
              <a:rPr lang="ru-RU" dirty="0" smtClean="0"/>
              <a:t> Д.В.</a:t>
            </a:r>
            <a:endParaRPr lang="ru-RU" dirty="0"/>
          </a:p>
          <a:p>
            <a:pPr algn="r"/>
            <a:r>
              <a:rPr lang="ru-RU" dirty="0" smtClean="0"/>
              <a:t>Научный руководитель: Семёнов А.С.</a:t>
            </a:r>
          </a:p>
          <a:p>
            <a:pPr algn="r"/>
            <a:r>
              <a:rPr lang="ru-RU" dirty="0" smtClean="0"/>
              <a:t>Ассистент: Грищенко А.И. </a:t>
            </a:r>
            <a:endParaRPr lang="ru-RU" dirty="0"/>
          </a:p>
          <a:p>
            <a:pPr algn="r"/>
            <a:endParaRPr lang="ru-RU" dirty="0"/>
          </a:p>
          <a:p>
            <a:pPr algn="r"/>
            <a:r>
              <a:rPr lang="ru-RU" sz="1200" dirty="0"/>
              <a:t>Санкт-</a:t>
            </a:r>
            <a:r>
              <a:rPr lang="ru-RU" sz="1200" dirty="0" smtClean="0"/>
              <a:t>Петербург, 2021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72" y="311090"/>
            <a:ext cx="442299" cy="45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0671" y="400650"/>
            <a:ext cx="112143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Институт прикладной математики и механики</a:t>
            </a:r>
            <a:endParaRPr lang="ru-RU" sz="600" dirty="0"/>
          </a:p>
        </p:txBody>
      </p:sp>
      <p:sp>
        <p:nvSpPr>
          <p:cNvPr id="3" name="TextBox 2"/>
          <p:cNvSpPr txBox="1"/>
          <p:nvPr/>
        </p:nvSpPr>
        <p:spPr>
          <a:xfrm>
            <a:off x="3916393" y="400650"/>
            <a:ext cx="15268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/>
              <a:t>Высшая школа механики и процессов управления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527039"/>
            <a:ext cx="2743200" cy="365125"/>
          </a:xfrm>
        </p:spPr>
        <p:txBody>
          <a:bodyPr/>
          <a:lstStyle/>
          <a:p>
            <a:fld id="{6F9B2958-8FBD-48B5-AA2D-5FD3F4C7F8DC}" type="slidenum">
              <a:rPr lang="ru-RU" smtClean="0"/>
              <a:pPr/>
              <a:t>1</a:t>
            </a:fld>
            <a:r>
              <a:rPr lang="ru-RU" dirty="0" smtClean="0"/>
              <a:t>/17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34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F346E36B-F3DA-4268-94DD-5DFCE0B7BD9A}"/>
              </a:ext>
            </a:extLst>
          </p:cNvPr>
          <p:cNvGrpSpPr/>
          <p:nvPr/>
        </p:nvGrpSpPr>
        <p:grpSpPr>
          <a:xfrm>
            <a:off x="-1" y="0"/>
            <a:ext cx="12192001" cy="1157772"/>
            <a:chOff x="-1" y="0"/>
            <a:chExt cx="12192001" cy="1157772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B84BE999-302D-47E3-AA3F-5FB97115E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2" t="83118"/>
            <a:stretch/>
          </p:blipFill>
          <p:spPr>
            <a:xfrm>
              <a:off x="-1" y="0"/>
              <a:ext cx="3318997" cy="115777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A908AA7D-203E-4C6B-9A57-AE02B98FA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/>
            <a:stretch/>
          </p:blipFill>
          <p:spPr>
            <a:xfrm>
              <a:off x="3318997" y="0"/>
              <a:ext cx="5157098" cy="115777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1255B1E9-B6AA-4C0C-8C47-67A2AE578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 r="27946"/>
            <a:stretch/>
          </p:blipFill>
          <p:spPr>
            <a:xfrm>
              <a:off x="8476095" y="0"/>
              <a:ext cx="3715905" cy="115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649DC25-1193-47CF-B87B-DA15FF688186}"/>
              </a:ext>
            </a:extLst>
          </p:cNvPr>
          <p:cNvSpPr txBox="1"/>
          <p:nvPr/>
        </p:nvSpPr>
        <p:spPr>
          <a:xfrm>
            <a:off x="371891" y="1237671"/>
            <a:ext cx="8553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Конечно-элементный </a:t>
            </a:r>
            <a:r>
              <a:rPr lang="ru-RU" sz="3200" b="1" dirty="0" smtClean="0"/>
              <a:t>расчёт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9B2958-8FBD-48B5-AA2D-5FD3F4C7F8DC}" type="slidenum">
              <a:rPr lang="ru-RU" smtClean="0"/>
              <a:pPr/>
              <a:t>10</a:t>
            </a:fld>
            <a:r>
              <a:rPr lang="ru-RU" dirty="0" smtClean="0"/>
              <a:t>/17</a:t>
            </a:r>
            <a:endParaRPr lang="ru-RU" dirty="0"/>
          </a:p>
        </p:txBody>
      </p:sp>
      <p:pic>
        <p:nvPicPr>
          <p:cNvPr id="13314" name="Picture 2" descr="F:\Documents\Diplom\Graphs\Циклические деформац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00" y="1766087"/>
            <a:ext cx="11445292" cy="507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1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1" y="2060570"/>
            <a:ext cx="6010059" cy="338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F346E36B-F3DA-4268-94DD-5DFCE0B7BD9A}"/>
              </a:ext>
            </a:extLst>
          </p:cNvPr>
          <p:cNvGrpSpPr/>
          <p:nvPr/>
        </p:nvGrpSpPr>
        <p:grpSpPr>
          <a:xfrm>
            <a:off x="-1" y="0"/>
            <a:ext cx="12192001" cy="1157772"/>
            <a:chOff x="-1" y="0"/>
            <a:chExt cx="12192001" cy="1157772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B84BE999-302D-47E3-AA3F-5FB97115E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2" t="83118"/>
            <a:stretch/>
          </p:blipFill>
          <p:spPr>
            <a:xfrm>
              <a:off x="-1" y="0"/>
              <a:ext cx="3318997" cy="115777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A908AA7D-203E-4C6B-9A57-AE02B98FA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/>
            <a:stretch/>
          </p:blipFill>
          <p:spPr>
            <a:xfrm>
              <a:off x="3318997" y="0"/>
              <a:ext cx="5157098" cy="115777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1255B1E9-B6AA-4C0C-8C47-67A2AE578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 r="27946"/>
            <a:stretch/>
          </p:blipFill>
          <p:spPr>
            <a:xfrm>
              <a:off x="8476095" y="0"/>
              <a:ext cx="3715905" cy="115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649DC25-1193-47CF-B87B-DA15FF688186}"/>
              </a:ext>
            </a:extLst>
          </p:cNvPr>
          <p:cNvSpPr txBox="1"/>
          <p:nvPr/>
        </p:nvSpPr>
        <p:spPr>
          <a:xfrm>
            <a:off x="371891" y="1237671"/>
            <a:ext cx="8553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Иллюстрации к расчёту, верификация</a:t>
            </a:r>
            <a:endParaRPr lang="ru-RU" sz="32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266536"/>
              </p:ext>
            </p:extLst>
          </p:nvPr>
        </p:nvGraphicFramePr>
        <p:xfrm>
          <a:off x="6096000" y="1319213"/>
          <a:ext cx="6327775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Graph" r:id="rId5" imgW="4275720" imgH="3022560" progId="Origin50.Graph">
                  <p:embed/>
                </p:oleObj>
              </mc:Choice>
              <mc:Fallback>
                <p:oleObj name="Graph" r:id="rId5" imgW="4275720" imgH="30225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319213"/>
                        <a:ext cx="6327775" cy="4476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969048"/>
              </p:ext>
            </p:extLst>
          </p:nvPr>
        </p:nvGraphicFramePr>
        <p:xfrm>
          <a:off x="6011846" y="5577416"/>
          <a:ext cx="5673726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242"/>
                <a:gridCol w="1891242"/>
                <a:gridCol w="189124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Расстояние между отпечатками, мм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∆</a:t>
                      </a:r>
                      <a:r>
                        <a:rPr lang="en-US" sz="1600" i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ru-RU" sz="1600" baseline="-250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расчет</a:t>
                      </a: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μ</a:t>
                      </a: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∆</a:t>
                      </a:r>
                      <a:r>
                        <a:rPr lang="en-US" sz="1600" i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ru-RU" sz="1600" baseline="-250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</a:t>
                      </a: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μ</a:t>
                      </a: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10.56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9B2958-8FBD-48B5-AA2D-5FD3F4C7F8DC}" type="slidenum">
              <a:rPr lang="ru-RU" smtClean="0"/>
              <a:pPr/>
              <a:t>11</a:t>
            </a:fld>
            <a:r>
              <a:rPr lang="ru-RU" dirty="0" smtClean="0"/>
              <a:t>/17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0441" y="5572124"/>
            <a:ext cx="5600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а) температуры, </a:t>
            </a:r>
            <a:r>
              <a:rPr lang="ru-RU" dirty="0" smtClean="0">
                <a:latin typeface="Arial"/>
                <a:cs typeface="Arial"/>
              </a:rPr>
              <a:t>°С</a:t>
            </a:r>
          </a:p>
          <a:p>
            <a:r>
              <a:rPr lang="ru-RU" dirty="0" smtClean="0">
                <a:latin typeface="Arial"/>
                <a:cs typeface="Arial"/>
              </a:rPr>
              <a:t>б)</a:t>
            </a:r>
            <a:r>
              <a:rPr lang="ru-RU" dirty="0"/>
              <a:t> </a:t>
            </a:r>
            <a:r>
              <a:rPr lang="ru-RU" dirty="0" smtClean="0"/>
              <a:t>осевые перемещения, мм</a:t>
            </a:r>
          </a:p>
          <a:p>
            <a:r>
              <a:rPr lang="ru-RU" dirty="0" smtClean="0"/>
              <a:t>в</a:t>
            </a:r>
            <a:r>
              <a:rPr lang="ru-RU" dirty="0"/>
              <a:t>) интенсивности пластических </a:t>
            </a:r>
            <a:r>
              <a:rPr lang="ru-RU" dirty="0" smtClean="0"/>
              <a:t>деформаций, МПа </a:t>
            </a:r>
          </a:p>
          <a:p>
            <a:r>
              <a:rPr lang="ru-RU" dirty="0" smtClean="0"/>
              <a:t>г</a:t>
            </a:r>
            <a:r>
              <a:rPr lang="ru-RU" dirty="0"/>
              <a:t>)</a:t>
            </a:r>
            <a:r>
              <a:rPr lang="en-US" dirty="0"/>
              <a:t> </a:t>
            </a:r>
            <a:r>
              <a:rPr lang="ru-RU" dirty="0"/>
              <a:t>интенсивности напряжений </a:t>
            </a:r>
            <a:r>
              <a:rPr lang="ru-RU" dirty="0" smtClean="0"/>
              <a:t>МПа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2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F346E36B-F3DA-4268-94DD-5DFCE0B7BD9A}"/>
              </a:ext>
            </a:extLst>
          </p:cNvPr>
          <p:cNvGrpSpPr/>
          <p:nvPr/>
        </p:nvGrpSpPr>
        <p:grpSpPr>
          <a:xfrm>
            <a:off x="-1" y="0"/>
            <a:ext cx="12192001" cy="1157772"/>
            <a:chOff x="-1" y="0"/>
            <a:chExt cx="12192001" cy="1157772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B84BE999-302D-47E3-AA3F-5FB97115E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2" t="83118"/>
            <a:stretch/>
          </p:blipFill>
          <p:spPr>
            <a:xfrm>
              <a:off x="-1" y="0"/>
              <a:ext cx="3318997" cy="115777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A908AA7D-203E-4C6B-9A57-AE02B98FA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/>
            <a:stretch/>
          </p:blipFill>
          <p:spPr>
            <a:xfrm>
              <a:off x="3318997" y="0"/>
              <a:ext cx="5157098" cy="115777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1255B1E9-B6AA-4C0C-8C47-67A2AE578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 r="27946"/>
            <a:stretch/>
          </p:blipFill>
          <p:spPr>
            <a:xfrm>
              <a:off x="8476095" y="0"/>
              <a:ext cx="3715905" cy="11577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B649DC25-1193-47CF-B87B-DA15FF688186}"/>
                  </a:ext>
                </a:extLst>
              </p:cNvPr>
              <p:cNvSpPr txBox="1"/>
              <p:nvPr/>
            </p:nvSpPr>
            <p:spPr>
              <a:xfrm>
                <a:off x="371890" y="1237671"/>
                <a:ext cx="11629609" cy="620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/>
                  <a:t>Метод определения параметра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3200">
                            <a:latin typeface="Cambria Math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3200">
                            <a:latin typeface="Cambria Math"/>
                          </a:rPr>
                          <m:t>r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ru-RU" sz="3200">
                            <a:latin typeface="Cambria Math"/>
                          </a:rPr>
                          <m:t>p</m:t>
                        </m:r>
                      </m:sup>
                    </m:sSubSup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B649DC25-1193-47CF-B87B-DA15FF688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0" y="1237671"/>
                <a:ext cx="11629609" cy="620554"/>
              </a:xfrm>
              <a:prstGeom prst="rect">
                <a:avLst/>
              </a:prstGeom>
              <a:blipFill rotWithShape="1">
                <a:blip r:embed="rId3"/>
                <a:stretch>
                  <a:fillRect l="-1310" t="-7843" b="-30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71890" y="2305050"/>
                <a:ext cx="8753059" cy="1020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𝑚𝑎𝑥</m:t>
                          </m:r>
                          <m:sSubSup>
                            <m:sSub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r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p</m:t>
                              </m:r>
                            </m:sup>
                          </m:sSubSup>
                        </m:den>
                      </m:f>
                      <m:r>
                        <a:rPr lang="ru-RU" sz="2400" i="1">
                          <a:latin typeface="Cambria Math"/>
                        </a:rPr>
                        <m:t>+</m:t>
                      </m:r>
                      <m:r>
                        <a:rPr lang="ru-RU" sz="2400" i="1">
                          <a:latin typeface="Cambria Math"/>
                        </a:rPr>
                        <m:t>𝑁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latin typeface="Cambria Math"/>
                                    </a:rPr>
                                    <m:t>∆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𝑝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400">
                                          <a:latin typeface="Cambria Math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 sz="2400">
                                          <a:latin typeface="Cambria Math"/>
                                        </a:rPr>
                                        <m:t>r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ru-RU" sz="2400">
                                          <a:latin typeface="Cambria Math"/>
                                        </a:rPr>
                                        <m:t>p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400" i="1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ru-RU" sz="2400" i="1">
                          <a:latin typeface="Cambria Math"/>
                        </a:rPr>
                        <m:t>+</m:t>
                      </m:r>
                      <m:r>
                        <a:rPr lang="ru-RU" sz="2400" i="1">
                          <a:latin typeface="Cambria Math"/>
                        </a:rPr>
                        <m:t>𝑁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𝑚𝑎𝑥</m:t>
                          </m:r>
                          <m:sSubSup>
                            <m:sSub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𝑝</m:t>
                              </m:r>
                            </m:sup>
                          </m:sSubSup>
                          <m:r>
                            <a:rPr lang="ru-RU" sz="2400" i="1">
                              <a:latin typeface="Cambria Math"/>
                            </a:rPr>
                            <m:t>−</m:t>
                          </m:r>
                          <m:r>
                            <a:rPr lang="ru-RU" sz="2400" i="1">
                              <a:latin typeface="Cambria Math"/>
                            </a:rPr>
                            <m:t>𝑚𝑎𝑥</m:t>
                          </m:r>
                          <m:sSubSup>
                            <m:sSub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𝑝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r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p</m:t>
                              </m:r>
                            </m:sup>
                          </m:sSubSup>
                        </m:den>
                      </m:f>
                      <m:r>
                        <a:rPr lang="ru-RU" sz="2400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0" y="2305050"/>
                <a:ext cx="8753059" cy="10206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9B2958-8FBD-48B5-AA2D-5FD3F4C7F8DC}" type="slidenum">
              <a:rPr lang="ru-RU" smtClean="0"/>
              <a:pPr/>
              <a:t>12</a:t>
            </a:fld>
            <a:r>
              <a:rPr lang="ru-RU" dirty="0" smtClean="0"/>
              <a:t>/17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933625"/>
                  </p:ext>
                </p:extLst>
              </p:nvPr>
            </p:nvGraphicFramePr>
            <p:xfrm>
              <a:off x="8884463" y="2305050"/>
              <a:ext cx="2899168" cy="404437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48909"/>
                    <a:gridCol w="948909"/>
                    <a:gridCol w="1001350"/>
                  </a:tblGrid>
                  <a:tr h="27614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u="none" strike="noStrike" dirty="0">
                              <a:effectLst/>
                            </a:rPr>
                            <a:t>Режим</a:t>
                          </a:r>
                          <a:endParaRPr lang="ru-RU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N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600">
                                        <a:latin typeface="Cambria Math"/>
                                      </a:rPr>
                                      <m:t>ε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ru-RU" sz="1600">
                                        <a:latin typeface="Cambria Math"/>
                                      </a:rPr>
                                      <m:t>r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ru-RU" sz="1600">
                                        <a:latin typeface="Cambria Math"/>
                                      </a:rPr>
                                      <m:t>p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/>
                        </a:solidFill>
                      </a:tcPr>
                    </a:tc>
                  </a:tr>
                  <a:tr h="24861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100-850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909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6,54E-02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48613">
                    <a:tc rowSpan="3"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400" u="none" strike="noStrike" dirty="0">
                              <a:effectLst/>
                            </a:rPr>
                            <a:t>100-900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689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7,25E-02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4861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2379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2,03E-01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4861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2420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2,07E-01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48613">
                    <a:tc rowSpan="3"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400" u="none" strike="noStrike">
                              <a:effectLst/>
                            </a:rPr>
                            <a:t>150-900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389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4,47E-02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4861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2069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1,56E-01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4861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1218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9,94E-02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4099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100-1000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73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5,55E-02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9527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100-1100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114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2,08E-01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4861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250-1000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602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9,95E-02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4861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500-1000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768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7,19E-02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4861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500-1000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746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7,12E-02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4861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500-1000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1345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9,00E-02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4861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500-1000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2760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1,34E-01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4861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700-1000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5391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2,21E-01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933625"/>
                  </p:ext>
                </p:extLst>
              </p:nvPr>
            </p:nvGraphicFramePr>
            <p:xfrm>
              <a:off x="8884463" y="2305050"/>
              <a:ext cx="2899168" cy="404437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48909"/>
                    <a:gridCol w="948909"/>
                    <a:gridCol w="1001350"/>
                  </a:tblGrid>
                  <a:tr h="27614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u="none" strike="noStrike" dirty="0">
                              <a:effectLst/>
                            </a:rPr>
                            <a:t>Режим</a:t>
                          </a:r>
                          <a:endParaRPr lang="ru-RU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</a:rPr>
                            <a:t>N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90244" t="-11111" r="-610" b="-1406667"/>
                          </a:stretch>
                        </a:blipFill>
                      </a:tcPr>
                    </a:tc>
                  </a:tr>
                  <a:tr h="24861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100-850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909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6,54E-02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48613">
                    <a:tc rowSpan="3"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400" u="none" strike="noStrike" dirty="0">
                              <a:effectLst/>
                            </a:rPr>
                            <a:t>100-900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689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7,25E-02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4861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2379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2,03E-01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4861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2420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2,07E-01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48613">
                    <a:tc rowSpan="3"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400" u="none" strike="noStrike">
                              <a:effectLst/>
                            </a:rPr>
                            <a:t>150-900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389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4,47E-02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4861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2069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1,56E-01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4861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1218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9,94E-02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4099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100-1000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73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5,55E-02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9527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100-1100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114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2,08E-01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4861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250-1000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602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9,95E-02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4861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500-1000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768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7,19E-02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4861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500-1000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746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7,12E-02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4861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500-1000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1345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9,00E-02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4861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500-1000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2760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1,34E-01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4861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700-1000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>
                              <a:effectLst/>
                            </a:rPr>
                            <a:t>5391</a:t>
                          </a:r>
                          <a:endParaRPr lang="ru-RU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2,21E-01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224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234410"/>
              </p:ext>
            </p:extLst>
          </p:nvPr>
        </p:nvGraphicFramePr>
        <p:xfrm>
          <a:off x="1" y="1"/>
          <a:ext cx="3082114" cy="2190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1" name="Graph" r:id="rId3" imgW="4554364" imgH="3222748" progId="Origin50.Graph">
                  <p:embed/>
                </p:oleObj>
              </mc:Choice>
              <mc:Fallback>
                <p:oleObj name="Graph" r:id="rId3" imgW="4554364" imgH="3222748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3082114" cy="2190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032722"/>
              </p:ext>
            </p:extLst>
          </p:nvPr>
        </p:nvGraphicFramePr>
        <p:xfrm>
          <a:off x="5809095" y="0"/>
          <a:ext cx="3087256" cy="217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2" name="Graph" r:id="rId5" imgW="4553597" imgH="3222748" progId="Origin50.Graph">
                  <p:embed/>
                </p:oleObj>
              </mc:Choice>
              <mc:Fallback>
                <p:oleObj name="Graph" r:id="rId5" imgW="4553597" imgH="3222748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9095" y="0"/>
                        <a:ext cx="3087256" cy="21788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839481"/>
              </p:ext>
            </p:extLst>
          </p:nvPr>
        </p:nvGraphicFramePr>
        <p:xfrm>
          <a:off x="2752725" y="0"/>
          <a:ext cx="3072651" cy="2171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3" name="Graph" r:id="rId7" imgW="4553597" imgH="3222748" progId="Origin50.Graph">
                  <p:embed/>
                </p:oleObj>
              </mc:Choice>
              <mc:Fallback>
                <p:oleObj name="Graph" r:id="rId7" imgW="4553597" imgH="3222748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0"/>
                        <a:ext cx="3072651" cy="21716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180191"/>
              </p:ext>
            </p:extLst>
          </p:nvPr>
        </p:nvGraphicFramePr>
        <p:xfrm>
          <a:off x="0" y="2305050"/>
          <a:ext cx="3065278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" name="Graph" r:id="rId9" imgW="4554364" imgH="3222748" progId="Origin50.Graph">
                  <p:embed/>
                </p:oleObj>
              </mc:Choice>
              <mc:Fallback>
                <p:oleObj name="Graph" r:id="rId9" imgW="4554364" imgH="3222748" progId="Origin50.Grap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05050"/>
                        <a:ext cx="3065278" cy="2162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480254"/>
              </p:ext>
            </p:extLst>
          </p:nvPr>
        </p:nvGraphicFramePr>
        <p:xfrm>
          <a:off x="0" y="4672853"/>
          <a:ext cx="3086100" cy="2185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5" name="Graph" r:id="rId11" imgW="4553597" imgH="3222748" progId="Origin50.Graph">
                  <p:embed/>
                </p:oleObj>
              </mc:Choice>
              <mc:Fallback>
                <p:oleObj name="Graph" r:id="rId11" imgW="4553597" imgH="3222748" progId="Origin50.Grap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72853"/>
                        <a:ext cx="3086100" cy="2185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824400"/>
              </p:ext>
            </p:extLst>
          </p:nvPr>
        </p:nvGraphicFramePr>
        <p:xfrm>
          <a:off x="9146153" y="4695824"/>
          <a:ext cx="3045847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6" name="Graph" r:id="rId13" imgW="4553597" imgH="3222748" progId="Origin50.Graph">
                  <p:embed/>
                </p:oleObj>
              </mc:Choice>
              <mc:Fallback>
                <p:oleObj name="Graph" r:id="rId13" imgW="4553597" imgH="3222748" progId="Origin50.Graph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6153" y="4695824"/>
                        <a:ext cx="3045847" cy="2162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259990"/>
              </p:ext>
            </p:extLst>
          </p:nvPr>
        </p:nvGraphicFramePr>
        <p:xfrm>
          <a:off x="2581275" y="1816003"/>
          <a:ext cx="7162800" cy="5064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7" name="Graph" r:id="rId15" imgW="4553597" imgH="3222748" progId="Origin50.Graph">
                  <p:embed/>
                </p:oleObj>
              </mc:Choice>
              <mc:Fallback>
                <p:oleObj name="Graph" r:id="rId15" imgW="4553597" imgH="3222748" progId="Origin50.Grap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1816003"/>
                        <a:ext cx="7162800" cy="50646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410620"/>
              </p:ext>
            </p:extLst>
          </p:nvPr>
        </p:nvGraphicFramePr>
        <p:xfrm>
          <a:off x="9203350" y="0"/>
          <a:ext cx="298865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8" name="Graph" r:id="rId17" imgW="4553597" imgH="3222748" progId="Origin50.Graph">
                  <p:embed/>
                </p:oleObj>
              </mc:Choice>
              <mc:Fallback>
                <p:oleObj name="Graph" r:id="rId17" imgW="4553597" imgH="3222748" progId="Origin50.Graph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3350" y="0"/>
                        <a:ext cx="2988650" cy="2114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105595"/>
              </p:ext>
            </p:extLst>
          </p:nvPr>
        </p:nvGraphicFramePr>
        <p:xfrm>
          <a:off x="9293471" y="2409826"/>
          <a:ext cx="2898529" cy="204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9" name="Graph" r:id="rId19" imgW="4553597" imgH="3222748" progId="Origin50.Graph">
                  <p:embed/>
                </p:oleObj>
              </mc:Choice>
              <mc:Fallback>
                <p:oleObj name="Graph" r:id="rId19" imgW="4553597" imgH="3222748" progId="Origin50.Graph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3471" y="2409826"/>
                        <a:ext cx="2898529" cy="20478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9B2958-8FBD-48B5-AA2D-5FD3F4C7F8DC}" type="slidenum">
              <a:rPr lang="ru-RU" smtClean="0"/>
              <a:pPr/>
              <a:t>13</a:t>
            </a:fld>
            <a:r>
              <a:rPr lang="ru-RU" dirty="0" smtClean="0"/>
              <a:t>/17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1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F346E36B-F3DA-4268-94DD-5DFCE0B7BD9A}"/>
              </a:ext>
            </a:extLst>
          </p:cNvPr>
          <p:cNvGrpSpPr/>
          <p:nvPr/>
        </p:nvGrpSpPr>
        <p:grpSpPr>
          <a:xfrm>
            <a:off x="-1" y="0"/>
            <a:ext cx="12192001" cy="1157772"/>
            <a:chOff x="-1" y="0"/>
            <a:chExt cx="12192001" cy="1157772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B84BE999-302D-47E3-AA3F-5FB97115E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2" t="83118"/>
            <a:stretch/>
          </p:blipFill>
          <p:spPr>
            <a:xfrm>
              <a:off x="-1" y="0"/>
              <a:ext cx="3318997" cy="115777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A908AA7D-203E-4C6B-9A57-AE02B98FA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/>
            <a:stretch/>
          </p:blipFill>
          <p:spPr>
            <a:xfrm>
              <a:off x="3318997" y="0"/>
              <a:ext cx="5157098" cy="115777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1255B1E9-B6AA-4C0C-8C47-67A2AE578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 r="27946"/>
            <a:stretch/>
          </p:blipFill>
          <p:spPr>
            <a:xfrm>
              <a:off x="8476095" y="0"/>
              <a:ext cx="3715905" cy="11577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B649DC25-1193-47CF-B87B-DA15FF688186}"/>
                  </a:ext>
                </a:extLst>
              </p:cNvPr>
              <p:cNvSpPr txBox="1"/>
              <p:nvPr/>
            </p:nvSpPr>
            <p:spPr>
              <a:xfrm>
                <a:off x="371890" y="1237671"/>
                <a:ext cx="11629609" cy="620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/>
                  <a:t>Аппроксимации параметра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3200">
                            <a:latin typeface="Cambria Math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3200">
                            <a:latin typeface="Cambria Math"/>
                          </a:rPr>
                          <m:t>r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ru-RU" sz="3200">
                            <a:latin typeface="Cambria Math"/>
                          </a:rPr>
                          <m:t>p</m:t>
                        </m:r>
                      </m:sup>
                    </m:sSubSup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B649DC25-1193-47CF-B87B-DA15FF688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0" y="1237671"/>
                <a:ext cx="11629609" cy="620554"/>
              </a:xfrm>
              <a:prstGeom prst="rect">
                <a:avLst/>
              </a:prstGeom>
              <a:blipFill rotWithShape="1">
                <a:blip r:embed="rId4"/>
                <a:stretch>
                  <a:fillRect l="-1310" t="-7843" b="-30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771872"/>
              </p:ext>
            </p:extLst>
          </p:nvPr>
        </p:nvGraphicFramePr>
        <p:xfrm>
          <a:off x="0" y="1530058"/>
          <a:ext cx="4572000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" name="Graph" r:id="rId5" imgW="4553597" imgH="3223516" progId="Origin50.Graph">
                  <p:embed/>
                </p:oleObj>
              </mc:Choice>
              <mc:Fallback>
                <p:oleObj name="Graph" r:id="rId5" imgW="4553597" imgH="322351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30058"/>
                        <a:ext cx="4572000" cy="324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154699"/>
              </p:ext>
            </p:extLst>
          </p:nvPr>
        </p:nvGraphicFramePr>
        <p:xfrm>
          <a:off x="3904095" y="1530058"/>
          <a:ext cx="4572000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" name="Graph" r:id="rId7" imgW="4553597" imgH="3223516" progId="Origin50.Graph">
                  <p:embed/>
                </p:oleObj>
              </mc:Choice>
              <mc:Fallback>
                <p:oleObj name="Graph" r:id="rId7" imgW="4553597" imgH="322351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4095" y="1530058"/>
                        <a:ext cx="4572000" cy="324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822883"/>
              </p:ext>
            </p:extLst>
          </p:nvPr>
        </p:nvGraphicFramePr>
        <p:xfrm>
          <a:off x="7939892" y="1530058"/>
          <a:ext cx="4556908" cy="3232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" name="Graph" r:id="rId9" imgW="4553597" imgH="3223516" progId="Origin50.Graph">
                  <p:embed/>
                </p:oleObj>
              </mc:Choice>
              <mc:Fallback>
                <p:oleObj name="Graph" r:id="rId9" imgW="4553597" imgH="322351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9892" y="1530058"/>
                        <a:ext cx="4556908" cy="32324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9697250"/>
                  </p:ext>
                </p:extLst>
              </p:nvPr>
            </p:nvGraphicFramePr>
            <p:xfrm>
              <a:off x="-1" y="4875149"/>
              <a:ext cx="6864784" cy="19828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32392"/>
                    <a:gridCol w="3432392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Способ аппроксимации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Среднеквадратическое отклонение </a:t>
                          </a:r>
                          <a:r>
                            <a:rPr lang="en-US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N</a:t>
                          </a: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рассчитанного от экспериментального</a:t>
                          </a:r>
                        </a:p>
                      </a:txBody>
                      <a:tcPr marL="68580" marR="68580" marT="0" marB="0"/>
                    </a:tc>
                  </a:tr>
                  <a:tr h="3216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𝑝</m:t>
                                  </m:r>
                                </m:sup>
                              </m:sSubSup>
                            </m:oMath>
                          </a14:m>
                          <a:r>
                            <a:rPr lang="ru-RU" sz="12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как предельные пластические </a:t>
                          </a:r>
                          <a:r>
                            <a:rPr lang="ru-RU" sz="1200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деформации</a:t>
                          </a:r>
                          <a:endParaRPr lang="ru-RU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3953</a:t>
                          </a:r>
                          <a:endParaRPr lang="ru-RU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Константа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1203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Линейная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1213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Параболическая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1215</a:t>
                          </a:r>
                          <a:endParaRPr lang="ru-RU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9697250"/>
                  </p:ext>
                </p:extLst>
              </p:nvPr>
            </p:nvGraphicFramePr>
            <p:xfrm>
              <a:off x="-1" y="4875149"/>
              <a:ext cx="6864784" cy="19828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32392"/>
                    <a:gridCol w="3432392"/>
                  </a:tblGrid>
                  <a:tr h="5486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Способ аппроксимации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Среднеквадратическое отклонение </a:t>
                          </a:r>
                          <a:r>
                            <a:rPr lang="en-US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N</a:t>
                          </a: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рассчитанного от экспериментального</a:t>
                          </a:r>
                        </a:p>
                      </a:txBody>
                      <a:tcPr marL="68580" marR="68580" marT="0" marB="0"/>
                    </a:tc>
                  </a:tr>
                  <a:tr h="32169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11"/>
                          <a:stretch>
                            <a:fillRect t="-171698" r="-100178" b="-35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3953</a:t>
                          </a:r>
                          <a:endParaRPr lang="ru-RU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Константа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1203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Линейная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1213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Параболическая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1215</a:t>
                          </a:r>
                          <a:endParaRPr lang="ru-RU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9B2958-8FBD-48B5-AA2D-5FD3F4C7F8DC}" type="slidenum">
              <a:rPr lang="ru-RU" smtClean="0"/>
              <a:pPr/>
              <a:t>14</a:t>
            </a:fld>
            <a:r>
              <a:rPr lang="ru-RU" dirty="0" smtClean="0"/>
              <a:t>/17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0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F346E36B-F3DA-4268-94DD-5DFCE0B7BD9A}"/>
              </a:ext>
            </a:extLst>
          </p:cNvPr>
          <p:cNvGrpSpPr/>
          <p:nvPr/>
        </p:nvGrpSpPr>
        <p:grpSpPr>
          <a:xfrm>
            <a:off x="-1" y="0"/>
            <a:ext cx="12192001" cy="1157772"/>
            <a:chOff x="-1" y="0"/>
            <a:chExt cx="12192001" cy="1157772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B84BE999-302D-47E3-AA3F-5FB97115E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2" t="83118"/>
            <a:stretch/>
          </p:blipFill>
          <p:spPr>
            <a:xfrm>
              <a:off x="-1" y="0"/>
              <a:ext cx="3318997" cy="115777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A908AA7D-203E-4C6B-9A57-AE02B98FA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/>
            <a:stretch/>
          </p:blipFill>
          <p:spPr>
            <a:xfrm>
              <a:off x="3318997" y="0"/>
              <a:ext cx="5157098" cy="115777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1255B1E9-B6AA-4C0C-8C47-67A2AE578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 r="27946"/>
            <a:stretch/>
          </p:blipFill>
          <p:spPr>
            <a:xfrm>
              <a:off x="8476095" y="0"/>
              <a:ext cx="3715905" cy="115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649DC25-1193-47CF-B87B-DA15FF688186}"/>
              </a:ext>
            </a:extLst>
          </p:cNvPr>
          <p:cNvSpPr txBox="1"/>
          <p:nvPr/>
        </p:nvSpPr>
        <p:spPr>
          <a:xfrm>
            <a:off x="371890" y="1237671"/>
            <a:ext cx="11629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Сравнение </a:t>
            </a:r>
            <a:r>
              <a:rPr lang="ru-RU" sz="3200" b="1" dirty="0" smtClean="0"/>
              <a:t>различных </a:t>
            </a:r>
            <a:r>
              <a:rPr lang="ru-RU" sz="3200" b="1" dirty="0"/>
              <a:t>мер деформации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Таблица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2956967"/>
                  </p:ext>
                </p:extLst>
              </p:nvPr>
            </p:nvGraphicFramePr>
            <p:xfrm>
              <a:off x="2124075" y="2314889"/>
              <a:ext cx="7077075" cy="420874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28693"/>
                    <a:gridCol w="913643"/>
                    <a:gridCol w="816264"/>
                    <a:gridCol w="1041900"/>
                    <a:gridCol w="1362075"/>
                    <a:gridCol w="1714500"/>
                  </a:tblGrid>
                  <a:tr h="265548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Режим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 циклов</a:t>
                          </a:r>
                          <a:endParaRPr lang="ru-RU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 </a:t>
                          </a: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среднее </a:t>
                          </a:r>
                          <a:r>
                            <a:rPr lang="ru-RU" sz="1200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экспериментальное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86947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Мера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ru-RU" sz="1200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Треска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Мера </a:t>
                          </a:r>
                          <a:r>
                            <a:rPr lang="ru-RU" sz="1200" dirty="0" err="1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Мизеса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ru-RU" sz="1600" b="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err="1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Кристалло</a:t>
                          </a:r>
                          <a:r>
                            <a:rPr lang="ru-RU" sz="1200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-графическая</a:t>
                          </a:r>
                          <a:r>
                            <a:rPr lang="ru-RU" sz="1200" baseline="0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м</a:t>
                          </a:r>
                          <a:r>
                            <a:rPr lang="ru-RU" sz="1200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ера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655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100-850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1542</a:t>
                          </a:r>
                          <a:endParaRPr lang="ru-RU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1148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2244</a:t>
                          </a:r>
                          <a:endParaRPr lang="ru-RU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1856</a:t>
                          </a:r>
                          <a:endParaRPr lang="ru-RU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909</a:t>
                          </a:r>
                          <a:endParaRPr lang="ru-RU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931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100-900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1081</a:t>
                          </a:r>
                          <a:endParaRPr lang="ru-RU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773</a:t>
                          </a:r>
                          <a:endParaRPr lang="ru-RU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1667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1302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1829</a:t>
                          </a:r>
                          <a:endParaRPr lang="ru-RU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952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150-900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1274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906</a:t>
                          </a:r>
                          <a:endParaRPr lang="ru-RU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1987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1530</a:t>
                          </a:r>
                          <a:endParaRPr lang="ru-RU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1225</a:t>
                          </a:r>
                          <a:endParaRPr lang="ru-RU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655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100-1000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629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379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1055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719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73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655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100-1100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53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114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655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250-1000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681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362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1553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841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602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1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500-1000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1798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918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4778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2298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1404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655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700-1000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2283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1985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2366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2229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5391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655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err="1" smtClean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Среднеквадр</a:t>
                          </a:r>
                          <a:r>
                            <a:rPr lang="ru-RU" sz="12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. </a:t>
                          </a: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отклонение от эксперимента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1178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1288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1761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1252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Таблица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2956967"/>
                  </p:ext>
                </p:extLst>
              </p:nvPr>
            </p:nvGraphicFramePr>
            <p:xfrm>
              <a:off x="2124075" y="2314889"/>
              <a:ext cx="7077075" cy="41999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28693"/>
                    <a:gridCol w="913643"/>
                    <a:gridCol w="816264"/>
                    <a:gridCol w="1041900"/>
                    <a:gridCol w="1362075"/>
                    <a:gridCol w="1714500"/>
                  </a:tblGrid>
                  <a:tr h="265548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Режим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 циклов</a:t>
                          </a:r>
                          <a:endParaRPr lang="ru-RU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 </a:t>
                          </a: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среднее </a:t>
                          </a:r>
                          <a:r>
                            <a:rPr lang="ru-RU" sz="1200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экспериментальное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86947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Мера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ru-RU" sz="1200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Треска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Мера </a:t>
                          </a:r>
                          <a:r>
                            <a:rPr lang="ru-RU" sz="1200" dirty="0" err="1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Мизеса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83626" t="-31690" r="-295906" b="-361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err="1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Кристалло</a:t>
                          </a:r>
                          <a:r>
                            <a:rPr lang="ru-RU" sz="1200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-графическая</a:t>
                          </a:r>
                          <a:r>
                            <a:rPr lang="ru-RU" sz="1200" baseline="0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м</a:t>
                          </a:r>
                          <a:r>
                            <a:rPr lang="ru-RU" sz="1200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ера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100-850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1542</a:t>
                          </a:r>
                          <a:endParaRPr lang="ru-RU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1148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2244</a:t>
                          </a:r>
                          <a:endParaRPr lang="ru-RU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1856</a:t>
                          </a:r>
                          <a:endParaRPr lang="ru-RU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909</a:t>
                          </a:r>
                          <a:endParaRPr lang="ru-RU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931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100-900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1081</a:t>
                          </a:r>
                          <a:endParaRPr lang="ru-RU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773</a:t>
                          </a:r>
                          <a:endParaRPr lang="ru-RU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1667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1302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1829</a:t>
                          </a:r>
                          <a:endParaRPr lang="ru-RU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952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150-900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1274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906</a:t>
                          </a:r>
                          <a:endParaRPr lang="ru-RU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1987</a:t>
                          </a: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1530</a:t>
                          </a:r>
                          <a:endParaRPr lang="ru-RU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1225</a:t>
                          </a:r>
                          <a:endParaRPr lang="ru-RU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100-1000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629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379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1055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719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73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100-1100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53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114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250-1000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681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362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1553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841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602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1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500-1000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1798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918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4778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2298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1404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700-1000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2283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1985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2366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2229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5391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err="1" smtClean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Среднеквадр</a:t>
                          </a:r>
                          <a:r>
                            <a:rPr lang="ru-RU" sz="12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. </a:t>
                          </a:r>
                          <a:r>
                            <a:rPr lang="ru-RU" sz="1200" dirty="0">
                              <a:solidFill>
                                <a:sysClr val="windowText" lastClr="00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отклонение от эксперимента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1178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1288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1761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1252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ru-RU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9B2958-8FBD-48B5-AA2D-5FD3F4C7F8DC}" type="slidenum">
              <a:rPr lang="ru-RU" smtClean="0"/>
              <a:pPr/>
              <a:t>15</a:t>
            </a:fld>
            <a:r>
              <a:rPr lang="ru-RU" dirty="0" smtClean="0"/>
              <a:t>/17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1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F346E36B-F3DA-4268-94DD-5DFCE0B7BD9A}"/>
              </a:ext>
            </a:extLst>
          </p:cNvPr>
          <p:cNvGrpSpPr/>
          <p:nvPr/>
        </p:nvGrpSpPr>
        <p:grpSpPr>
          <a:xfrm>
            <a:off x="-1" y="0"/>
            <a:ext cx="12192001" cy="1157772"/>
            <a:chOff x="-1" y="0"/>
            <a:chExt cx="12192001" cy="1157772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B84BE999-302D-47E3-AA3F-5FB97115E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2" t="83118"/>
            <a:stretch/>
          </p:blipFill>
          <p:spPr>
            <a:xfrm>
              <a:off x="-1" y="0"/>
              <a:ext cx="3318997" cy="115777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A908AA7D-203E-4C6B-9A57-AE02B98FA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/>
            <a:stretch/>
          </p:blipFill>
          <p:spPr>
            <a:xfrm>
              <a:off x="3318997" y="0"/>
              <a:ext cx="5157098" cy="115777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1255B1E9-B6AA-4C0C-8C47-67A2AE578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 r="27946"/>
            <a:stretch/>
          </p:blipFill>
          <p:spPr>
            <a:xfrm>
              <a:off x="8476095" y="0"/>
              <a:ext cx="3715905" cy="115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649DC25-1193-47CF-B87B-DA15FF688186}"/>
              </a:ext>
            </a:extLst>
          </p:cNvPr>
          <p:cNvSpPr txBox="1"/>
          <p:nvPr/>
        </p:nvSpPr>
        <p:spPr>
          <a:xfrm>
            <a:off x="371890" y="1237671"/>
            <a:ext cx="11629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Выводы</a:t>
            </a:r>
            <a:endParaRPr lang="ru-RU" sz="32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9B2958-8FBD-48B5-AA2D-5FD3F4C7F8DC}" type="slidenum">
              <a:rPr lang="ru-RU" smtClean="0"/>
              <a:pPr/>
              <a:t>16</a:t>
            </a:fld>
            <a:r>
              <a:rPr lang="ru-RU" dirty="0" smtClean="0"/>
              <a:t>/17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48421CDA-7D36-4AF6-B49D-ED0F5FBEA623}"/>
                  </a:ext>
                </a:extLst>
              </p:cNvPr>
              <p:cNvSpPr txBox="1"/>
              <p:nvPr/>
            </p:nvSpPr>
            <p:spPr>
              <a:xfrm>
                <a:off x="407987" y="2494971"/>
                <a:ext cx="10174288" cy="197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25000"/>
                  </a:lnSpc>
                  <a:buFont typeface="+mj-lt"/>
                  <a:buAutoNum type="arabicPeriod"/>
                </a:pPr>
                <a:r>
                  <a:rPr lang="ru-RU" sz="2400" dirty="0" smtClean="0"/>
                  <a:t>Обработаны экспериментальные данные</a:t>
                </a:r>
              </a:p>
              <a:p>
                <a:pPr marL="457200" indent="-457200">
                  <a:lnSpc>
                    <a:spcPct val="125000"/>
                  </a:lnSpc>
                  <a:buFont typeface="+mj-lt"/>
                  <a:buAutoNum type="arabicPeriod"/>
                </a:pPr>
                <a:r>
                  <a:rPr lang="ru-RU" sz="2400" dirty="0" smtClean="0"/>
                  <a:t>Выполнено моделирование </a:t>
                </a:r>
                <a:r>
                  <a:rPr lang="ru-RU" sz="2400" dirty="0" err="1" smtClean="0"/>
                  <a:t>термоусталостных</a:t>
                </a:r>
                <a:r>
                  <a:rPr lang="ru-RU" sz="2400" dirty="0" smtClean="0"/>
                  <a:t> испытаний</a:t>
                </a:r>
              </a:p>
              <a:p>
                <a:pPr marL="457200" indent="-457200">
                  <a:lnSpc>
                    <a:spcPct val="125000"/>
                  </a:lnSpc>
                  <a:buFont typeface="+mj-lt"/>
                  <a:buAutoNum type="arabicPeriod"/>
                </a:pPr>
                <a:r>
                  <a:rPr lang="ru-RU" sz="2400" dirty="0" smtClean="0"/>
                  <a:t>Определён параметр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2400">
                            <a:latin typeface="Cambria Math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400">
                            <a:latin typeface="Cambria Math"/>
                          </a:rPr>
                          <m:t>r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ru-RU" sz="2400">
                            <a:latin typeface="Cambria Math"/>
                          </a:rPr>
                          <m:t>p</m:t>
                        </m:r>
                      </m:sup>
                    </m:sSubSup>
                  </m:oMath>
                </a14:m>
                <a:endParaRPr lang="ru-RU" sz="2400" dirty="0" smtClean="0"/>
              </a:p>
              <a:p>
                <a:pPr marL="457200" indent="-457200">
                  <a:lnSpc>
                    <a:spcPct val="125000"/>
                  </a:lnSpc>
                  <a:buFont typeface="+mj-lt"/>
                  <a:buAutoNum type="arabicPeriod"/>
                </a:pPr>
                <a:r>
                  <a:rPr lang="ru-RU" sz="2400" dirty="0" smtClean="0"/>
                  <a:t>Выполнено сравнение различных мер деформации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8421CDA-7D36-4AF6-B49D-ED0F5FBEA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87" y="2494971"/>
                <a:ext cx="10174288" cy="1972399"/>
              </a:xfrm>
              <a:prstGeom prst="rect">
                <a:avLst/>
              </a:prstGeom>
              <a:blipFill rotWithShape="1">
                <a:blip r:embed="rId3"/>
                <a:stretch>
                  <a:fillRect l="-839" b="-40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7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2674" y="2762250"/>
            <a:ext cx="6562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  <p:pic>
        <p:nvPicPr>
          <p:cNvPr id="3" name="Picture 4" descr="logo-nru-gre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801" y="5121878"/>
            <a:ext cx="2226470" cy="151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9B2958-8FBD-48B5-AA2D-5FD3F4C7F8DC}" type="slidenum">
              <a:rPr lang="ru-RU" smtClean="0"/>
              <a:t>17</a:t>
            </a:fld>
            <a:r>
              <a:rPr lang="ru-RU" dirty="0" smtClean="0"/>
              <a:t>/17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8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F346E36B-F3DA-4268-94DD-5DFCE0B7BD9A}"/>
              </a:ext>
            </a:extLst>
          </p:cNvPr>
          <p:cNvGrpSpPr/>
          <p:nvPr/>
        </p:nvGrpSpPr>
        <p:grpSpPr>
          <a:xfrm>
            <a:off x="-1" y="0"/>
            <a:ext cx="12192001" cy="1157772"/>
            <a:chOff x="-1" y="0"/>
            <a:chExt cx="12192001" cy="1157772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B84BE999-302D-47E3-AA3F-5FB97115E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2" t="83118"/>
            <a:stretch/>
          </p:blipFill>
          <p:spPr>
            <a:xfrm>
              <a:off x="-1" y="0"/>
              <a:ext cx="3318997" cy="115777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A908AA7D-203E-4C6B-9A57-AE02B98FA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/>
            <a:stretch/>
          </p:blipFill>
          <p:spPr>
            <a:xfrm>
              <a:off x="3318997" y="0"/>
              <a:ext cx="5157098" cy="115777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1255B1E9-B6AA-4C0C-8C47-67A2AE578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 r="27946"/>
            <a:stretch/>
          </p:blipFill>
          <p:spPr>
            <a:xfrm>
              <a:off x="8476095" y="0"/>
              <a:ext cx="3715905" cy="115777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649DC25-1193-47CF-B87B-DA15FF688186}"/>
              </a:ext>
            </a:extLst>
          </p:cNvPr>
          <p:cNvSpPr txBox="1"/>
          <p:nvPr/>
        </p:nvSpPr>
        <p:spPr>
          <a:xfrm>
            <a:off x="371891" y="1237671"/>
            <a:ext cx="591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Содержание</a:t>
            </a:r>
            <a:endParaRPr lang="ru-RU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8421CDA-7D36-4AF6-B49D-ED0F5FBEA623}"/>
              </a:ext>
            </a:extLst>
          </p:cNvPr>
          <p:cNvSpPr txBox="1"/>
          <p:nvPr/>
        </p:nvSpPr>
        <p:spPr>
          <a:xfrm>
            <a:off x="407988" y="2152071"/>
            <a:ext cx="83823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ru-RU" sz="2400" dirty="0" smtClean="0"/>
              <a:t>Введение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ru-RU" sz="2400" dirty="0" smtClean="0"/>
              <a:t>Экспериментальное определение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ru-RU" sz="2400" dirty="0"/>
              <a:t>Модели </a:t>
            </a:r>
            <a:r>
              <a:rPr lang="ru-RU" sz="2400" dirty="0" smtClean="0"/>
              <a:t>материала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ru-RU" sz="2400" dirty="0" smtClean="0"/>
              <a:t>Расчётное определение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ru-RU" sz="2400" dirty="0" smtClean="0"/>
              <a:t>Критерий ТУ разрушения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ru-RU" sz="2400" dirty="0" smtClean="0"/>
              <a:t>Меры деформации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ru-RU" sz="2400" dirty="0" smtClean="0"/>
              <a:t>Метод определения параметра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ru-RU" sz="2400" dirty="0" smtClean="0"/>
              <a:t>Метод для разных мер деформации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ru-RU" sz="2400" dirty="0" smtClean="0"/>
              <a:t>Выводы</a:t>
            </a:r>
            <a:endParaRPr lang="ru-RU" sz="2400" dirty="0"/>
          </a:p>
        </p:txBody>
      </p:sp>
      <p:pic>
        <p:nvPicPr>
          <p:cNvPr id="2052" name="Picture 4" descr="Самолет PNG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48" y="747829"/>
            <a:ext cx="7724775" cy="33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Турбина самолета - Форум .:3DCenter.ru: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9844" l="2930" r="89844">
                        <a14:foregroundMark x1="60938" y1="77083" x2="60938" y2="7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599" y="4454388"/>
            <a:ext cx="3204815" cy="24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6F9B2958-8FBD-48B5-AA2D-5FD3F4C7F8DC}" type="slidenum">
              <a:rPr lang="ru-RU" smtClean="0"/>
              <a:pPr/>
              <a:t>2</a:t>
            </a:fld>
            <a:r>
              <a:rPr lang="ru-RU" dirty="0" smtClean="0"/>
              <a:t>/17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6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F346E36B-F3DA-4268-94DD-5DFCE0B7BD9A}"/>
              </a:ext>
            </a:extLst>
          </p:cNvPr>
          <p:cNvGrpSpPr/>
          <p:nvPr/>
        </p:nvGrpSpPr>
        <p:grpSpPr>
          <a:xfrm>
            <a:off x="-1" y="0"/>
            <a:ext cx="12192001" cy="1157772"/>
            <a:chOff x="-1" y="0"/>
            <a:chExt cx="12192001" cy="1157772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B84BE999-302D-47E3-AA3F-5FB97115E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2" t="83118"/>
            <a:stretch/>
          </p:blipFill>
          <p:spPr>
            <a:xfrm>
              <a:off x="-1" y="0"/>
              <a:ext cx="3318997" cy="115777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A908AA7D-203E-4C6B-9A57-AE02B98FA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/>
            <a:stretch/>
          </p:blipFill>
          <p:spPr>
            <a:xfrm>
              <a:off x="3318997" y="0"/>
              <a:ext cx="5157098" cy="115777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1255B1E9-B6AA-4C0C-8C47-67A2AE578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 r="27946"/>
            <a:stretch/>
          </p:blipFill>
          <p:spPr>
            <a:xfrm>
              <a:off x="8476095" y="0"/>
              <a:ext cx="3715905" cy="115777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649DC25-1193-47CF-B87B-DA15FF688186}"/>
              </a:ext>
            </a:extLst>
          </p:cNvPr>
          <p:cNvSpPr txBox="1"/>
          <p:nvPr/>
        </p:nvSpPr>
        <p:spPr>
          <a:xfrm>
            <a:off x="371891" y="1237671"/>
            <a:ext cx="591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Введение</a:t>
            </a:r>
            <a:endParaRPr lang="ru-RU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8421CDA-7D36-4AF6-B49D-ED0F5FBEA623}"/>
              </a:ext>
            </a:extLst>
          </p:cNvPr>
          <p:cNvSpPr txBox="1"/>
          <p:nvPr/>
        </p:nvSpPr>
        <p:spPr>
          <a:xfrm>
            <a:off x="407987" y="2141967"/>
            <a:ext cx="9221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Цель:</a:t>
            </a:r>
            <a:r>
              <a:rPr lang="ru-RU" sz="2400" dirty="0"/>
              <a:t> выработка </a:t>
            </a:r>
            <a:r>
              <a:rPr lang="ru-RU" sz="2400" dirty="0" smtClean="0"/>
              <a:t>метода </a:t>
            </a:r>
            <a:r>
              <a:rPr lang="ru-RU" sz="2400" dirty="0"/>
              <a:t>оценки параметров деформационного критерия </a:t>
            </a:r>
            <a:r>
              <a:rPr lang="ru-RU" sz="2400" dirty="0" err="1"/>
              <a:t>термоусталостного</a:t>
            </a:r>
            <a:r>
              <a:rPr lang="ru-RU" sz="2400" dirty="0"/>
              <a:t> разрушения и выбор эквивалентной меры деформации.</a:t>
            </a:r>
          </a:p>
        </p:txBody>
      </p:sp>
      <p:pic>
        <p:nvPicPr>
          <p:cNvPr id="13" name="Picture 12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46" y="4411663"/>
            <a:ext cx="4662488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pd14-RL1-kromka-tu7-r26-statika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962400"/>
            <a:ext cx="1766888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56075" y="5003800"/>
            <a:ext cx="228600" cy="2762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3" idx="3"/>
            <a:endCxn id="15" idx="1"/>
          </p:cNvCxnSpPr>
          <p:nvPr/>
        </p:nvCxnSpPr>
        <p:spPr>
          <a:xfrm>
            <a:off x="4384675" y="5141913"/>
            <a:ext cx="2616200" cy="248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000875" y="3599381"/>
            <a:ext cx="2124075" cy="31347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Внешний вид разрушенных лопаток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35" b="66325" l="9961" r="94434">
                        <a14:foregroundMark x1="74512" y1="28404" x2="74512" y2="28404"/>
                        <a14:foregroundMark x1="80078" y1="52562" x2="80078" y2="52562"/>
                        <a14:foregroundMark x1="82031" y1="66471" x2="82031" y2="66471"/>
                        <a14:foregroundMark x1="94434" y1="45827" x2="94434" y2="45827"/>
                        <a14:foregroundMark x1="46875" y1="36164" x2="46875" y2="36164"/>
                        <a14:foregroundMark x1="17871" y1="32504" x2="17871" y2="32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00"/>
          <a:stretch/>
        </p:blipFill>
        <p:spPr bwMode="auto">
          <a:xfrm>
            <a:off x="12449174" y="484705"/>
            <a:ext cx="4876801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9B2958-8FBD-48B5-AA2D-5FD3F4C7F8DC}" type="slidenum">
              <a:rPr lang="ru-RU" smtClean="0"/>
              <a:pPr/>
              <a:t>3</a:t>
            </a:fld>
            <a:r>
              <a:rPr lang="ru-RU" dirty="0" smtClean="0"/>
              <a:t>/17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6" b="96161" l="7626" r="92989">
                        <a14:foregroundMark x1="72694" y1="45338" x2="72694" y2="45338"/>
                        <a14:foregroundMark x1="57073" y1="87934" x2="57073" y2="87934"/>
                        <a14:foregroundMark x1="55105" y1="87569" x2="55105" y2="87569"/>
                        <a14:foregroundMark x1="54613" y1="86837" x2="54613" y2="86837"/>
                        <a14:foregroundMark x1="88192" y1="85009" x2="88192" y2="85009"/>
                        <a14:foregroundMark x1="92989" y1="91590" x2="92989" y2="91590"/>
                        <a14:foregroundMark x1="83149" y1="96161" x2="83149" y2="96161"/>
                        <a14:foregroundMark x1="82411" y1="89762" x2="82411" y2="89762"/>
                        <a14:foregroundMark x1="78967" y1="89762" x2="78967" y2="89762"/>
                        <a14:foregroundMark x1="30750" y1="49543" x2="30750" y2="49543"/>
                        <a14:foregroundMark x1="15498" y1="85009" x2="15498" y2="85009"/>
                        <a14:foregroundMark x1="15498" y1="81901" x2="15498" y2="81901"/>
                        <a14:foregroundMark x1="19188" y1="86472" x2="19188" y2="86472"/>
                        <a14:foregroundMark x1="19680" y1="32724" x2="19680" y2="32724"/>
                        <a14:foregroundMark x1="22509" y1="24132" x2="22509" y2="24132"/>
                        <a14:foregroundMark x1="25953" y1="20475" x2="25953" y2="20475"/>
                        <a14:foregroundMark x1="31242" y1="30530" x2="31242" y2="30530"/>
                        <a14:foregroundMark x1="16728" y1="24863" x2="16728" y2="24863"/>
                        <a14:foregroundMark x1="17958" y1="17002" x2="17958" y2="17002"/>
                        <a14:foregroundMark x1="44280" y1="6216" x2="44280" y2="6216"/>
                        <a14:foregroundMark x1="89176" y1="17550" x2="89176" y2="17550"/>
                        <a14:foregroundMark x1="88930" y1="13346" x2="88930" y2="13346"/>
                        <a14:foregroundMark x1="86470" y1="7678" x2="86470" y2="7678"/>
                        <a14:foregroundMark x1="84133" y1="21938" x2="84133" y2="21938"/>
                        <a14:foregroundMark x1="72202" y1="48446" x2="72202" y2="48446"/>
                        <a14:foregroundMark x1="73924" y1="47349" x2="73924" y2="47349"/>
                        <a14:foregroundMark x1="74170" y1="45521" x2="74170" y2="45521"/>
                        <a14:foregroundMark x1="69619" y1="48080" x2="69619" y2="48080"/>
                        <a14:foregroundMark x1="50800" y1="89762" x2="50800" y2="89762"/>
                        <a14:foregroundMark x1="52522" y1="88300" x2="52522" y2="88300"/>
                        <a14:foregroundMark x1="52891" y1="86106" x2="52891" y2="86106"/>
                        <a14:foregroundMark x1="56335" y1="89397" x2="56335" y2="89397"/>
                        <a14:foregroundMark x1="16974" y1="83181" x2="16974" y2="83181"/>
                        <a14:foregroundMark x1="20664" y1="82267" x2="20664" y2="82267"/>
                        <a14:foregroundMark x1="19926" y1="82633" x2="19926" y2="82633"/>
                        <a14:foregroundMark x1="13899" y1="82267" x2="13899" y2="82267"/>
                        <a14:foregroundMark x1="12423" y1="86837" x2="12423" y2="86837"/>
                        <a14:foregroundMark x1="15252" y1="86106" x2="15252" y2="86106"/>
                        <a14:foregroundMark x1="74662" y1="91956" x2="74662" y2="91956"/>
                        <a14:foregroundMark x1="75400" y1="89762" x2="75400" y2="89762"/>
                        <a14:foregroundMark x1="72202" y1="90128" x2="72202" y2="90128"/>
                        <a14:foregroundMark x1="73678" y1="90128" x2="73678" y2="90128"/>
                        <a14:foregroundMark x1="81919" y1="90859" x2="81919" y2="90859"/>
                        <a14:foregroundMark x1="83641" y1="91225" x2="83641" y2="91225"/>
                        <a14:foregroundMark x1="83641" y1="90859" x2="83641" y2="90859"/>
                        <a14:foregroundMark x1="7626" y1="27971" x2="7626" y2="27971"/>
                        <a14:foregroundMark x1="84748" y1="89762" x2="84748" y2="89762"/>
                        <a14:foregroundMark x1="46248" y1="50640" x2="46248" y2="50640"/>
                        <a14:foregroundMark x1="47109" y1="48446" x2="47109" y2="48446"/>
                        <a14:foregroundMark x1="32472" y1="49543" x2="32472" y2="49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7"/>
          <a:stretch/>
        </p:blipFill>
        <p:spPr bwMode="auto">
          <a:xfrm>
            <a:off x="8010785" y="-20209"/>
            <a:ext cx="4181215" cy="276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0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F346E36B-F3DA-4268-94DD-5DFCE0B7BD9A}"/>
              </a:ext>
            </a:extLst>
          </p:cNvPr>
          <p:cNvGrpSpPr/>
          <p:nvPr/>
        </p:nvGrpSpPr>
        <p:grpSpPr>
          <a:xfrm>
            <a:off x="-1" y="0"/>
            <a:ext cx="12192001" cy="1157772"/>
            <a:chOff x="-1" y="0"/>
            <a:chExt cx="12192001" cy="1157772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B84BE999-302D-47E3-AA3F-5FB97115E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2" t="83118"/>
            <a:stretch/>
          </p:blipFill>
          <p:spPr>
            <a:xfrm>
              <a:off x="-1" y="0"/>
              <a:ext cx="3318997" cy="115777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A908AA7D-203E-4C6B-9A57-AE02B98FA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/>
            <a:stretch/>
          </p:blipFill>
          <p:spPr>
            <a:xfrm>
              <a:off x="3318997" y="0"/>
              <a:ext cx="5157098" cy="115777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1255B1E9-B6AA-4C0C-8C47-67A2AE578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 r="27946"/>
            <a:stretch/>
          </p:blipFill>
          <p:spPr>
            <a:xfrm>
              <a:off x="8476095" y="0"/>
              <a:ext cx="3715905" cy="115777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649DC25-1193-47CF-B87B-DA15FF688186}"/>
              </a:ext>
            </a:extLst>
          </p:cNvPr>
          <p:cNvSpPr txBox="1"/>
          <p:nvPr/>
        </p:nvSpPr>
        <p:spPr>
          <a:xfrm>
            <a:off x="371891" y="1237671"/>
            <a:ext cx="8553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Экспериментальное определение</a:t>
            </a:r>
            <a:endParaRPr lang="ru-RU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17" b="95951" l="9867" r="89867">
                        <a14:foregroundMark x1="17600" y1="71255" x2="17600" y2="71255"/>
                        <a14:foregroundMark x1="20267" y1="69231" x2="20267" y2="69231"/>
                        <a14:foregroundMark x1="15467" y1="73279" x2="15467" y2="73279"/>
                        <a14:foregroundMark x1="14133" y1="77328" x2="14133" y2="77328"/>
                        <a14:foregroundMark x1="19467" y1="85425" x2="19467" y2="85425"/>
                        <a14:foregroundMark x1="14933" y1="85425" x2="14933" y2="85425"/>
                        <a14:foregroundMark x1="52267" y1="85425" x2="52267" y2="85425"/>
                        <a14:foregroundMark x1="61333" y1="84615" x2="61333" y2="84615"/>
                        <a14:foregroundMark x1="43733" y1="85830" x2="43733" y2="85830"/>
                        <a14:foregroundMark x1="48267" y1="83806" x2="48267" y2="83806"/>
                        <a14:foregroundMark x1="39733" y1="83401" x2="39733" y2="83401"/>
                        <a14:foregroundMark x1="35200" y1="84615" x2="35200" y2="84615"/>
                        <a14:foregroundMark x1="66667" y1="86640" x2="66667" y2="86640"/>
                        <a14:foregroundMark x1="69067" y1="82996" x2="69067" y2="82996"/>
                        <a14:foregroundMark x1="47200" y1="95951" x2="47200" y2="95951"/>
                        <a14:foregroundMark x1="74933" y1="62753" x2="74933" y2="62753"/>
                        <a14:foregroundMark x1="14133" y1="48178" x2="14133" y2="48178"/>
                        <a14:backgroundMark x1="18933" y1="51417" x2="18933" y2="51417"/>
                        <a14:backgroundMark x1="20000" y1="43320" x2="20000" y2="43320"/>
                        <a14:backgroundMark x1="21067" y1="50607" x2="21067" y2="50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837" y="4030510"/>
            <a:ext cx="4148137" cy="273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r="8455"/>
          <a:stretch/>
        </p:blipFill>
        <p:spPr bwMode="auto">
          <a:xfrm>
            <a:off x="8248651" y="1530057"/>
            <a:ext cx="3681730" cy="47186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3" t="50000" b="7407"/>
          <a:stretch/>
        </p:blipFill>
        <p:spPr bwMode="auto">
          <a:xfrm>
            <a:off x="3009900" y="2314574"/>
            <a:ext cx="4667250" cy="262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9B2958-8FBD-48B5-AA2D-5FD3F4C7F8DC}" type="slidenum">
              <a:rPr lang="ru-RU" smtClean="0"/>
              <a:pPr/>
              <a:t>4</a:t>
            </a:fld>
            <a:r>
              <a:rPr lang="ru-RU" dirty="0" smtClean="0"/>
              <a:t>/17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9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F346E36B-F3DA-4268-94DD-5DFCE0B7BD9A}"/>
              </a:ext>
            </a:extLst>
          </p:cNvPr>
          <p:cNvGrpSpPr/>
          <p:nvPr/>
        </p:nvGrpSpPr>
        <p:grpSpPr>
          <a:xfrm>
            <a:off x="-1" y="0"/>
            <a:ext cx="12192001" cy="1157772"/>
            <a:chOff x="-1" y="0"/>
            <a:chExt cx="12192001" cy="1157772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B84BE999-302D-47E3-AA3F-5FB97115E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2" t="83118"/>
            <a:stretch/>
          </p:blipFill>
          <p:spPr>
            <a:xfrm>
              <a:off x="-1" y="0"/>
              <a:ext cx="3318997" cy="115777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A908AA7D-203E-4C6B-9A57-AE02B98FA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/>
            <a:stretch/>
          </p:blipFill>
          <p:spPr>
            <a:xfrm>
              <a:off x="3318997" y="0"/>
              <a:ext cx="5157098" cy="115777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1255B1E9-B6AA-4C0C-8C47-67A2AE578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 r="27946"/>
            <a:stretch/>
          </p:blipFill>
          <p:spPr>
            <a:xfrm>
              <a:off x="8476095" y="0"/>
              <a:ext cx="3715905" cy="1157772"/>
            </a:xfrm>
            <a:prstGeom prst="rect">
              <a:avLst/>
            </a:prstGeom>
          </p:spPr>
        </p:pic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849743"/>
              </p:ext>
            </p:extLst>
          </p:nvPr>
        </p:nvGraphicFramePr>
        <p:xfrm>
          <a:off x="1242755" y="-1"/>
          <a:ext cx="9549070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003"/>
                <a:gridCol w="893335"/>
                <a:gridCol w="2470757"/>
                <a:gridCol w="1924050"/>
                <a:gridCol w="723900"/>
                <a:gridCol w="2867025"/>
              </a:tblGrid>
              <a:tr h="998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№п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Клеймо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Режим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термоциклирования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°С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Длительность цикла, сек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∆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мкм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число циклов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разрушения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</a:tr>
              <a:tr h="39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2с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100-850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108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909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</a:tr>
              <a:tr h="39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100-900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2420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</a:tr>
              <a:tr h="39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100-900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2373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</a:tr>
              <a:tr h="39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144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100-900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689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</a:tr>
              <a:tr h="39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6с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150-900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389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</a:tr>
              <a:tr h="39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150-900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2069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</a:tr>
              <a:tr h="39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45с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150-900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1218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</a:tr>
              <a:tr h="39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100-1000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</a:tr>
              <a:tr h="39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100-1100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114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</a:tr>
              <a:tr h="39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250-1000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602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</a:tr>
              <a:tr h="39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500-1000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768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</a:tr>
              <a:tr h="39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500-1000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746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</a:tr>
              <a:tr h="39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412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700-1000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5391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</a:tr>
              <a:tr h="39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500-1000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1345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</a:tr>
              <a:tr h="39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7с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500-1000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2760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9B2958-8FBD-48B5-AA2D-5FD3F4C7F8DC}" type="slidenum">
              <a:rPr lang="ru-RU" smtClean="0"/>
              <a:pPr/>
              <a:t>5</a:t>
            </a:fld>
            <a:r>
              <a:rPr lang="ru-RU" dirty="0" smtClean="0"/>
              <a:t>/17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F346E36B-F3DA-4268-94DD-5DFCE0B7BD9A}"/>
              </a:ext>
            </a:extLst>
          </p:cNvPr>
          <p:cNvGrpSpPr/>
          <p:nvPr/>
        </p:nvGrpSpPr>
        <p:grpSpPr>
          <a:xfrm>
            <a:off x="-1" y="0"/>
            <a:ext cx="12192001" cy="1157772"/>
            <a:chOff x="-1" y="0"/>
            <a:chExt cx="12192001" cy="1157772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B84BE999-302D-47E3-AA3F-5FB97115E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2" t="83118"/>
            <a:stretch/>
          </p:blipFill>
          <p:spPr>
            <a:xfrm>
              <a:off x="-1" y="0"/>
              <a:ext cx="3318997" cy="115777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A908AA7D-203E-4C6B-9A57-AE02B98FA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/>
            <a:stretch/>
          </p:blipFill>
          <p:spPr>
            <a:xfrm>
              <a:off x="3318997" y="0"/>
              <a:ext cx="5157098" cy="115777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1255B1E9-B6AA-4C0C-8C47-67A2AE578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 r="27946"/>
            <a:stretch/>
          </p:blipFill>
          <p:spPr>
            <a:xfrm>
              <a:off x="8476095" y="0"/>
              <a:ext cx="3715905" cy="115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649DC25-1193-47CF-B87B-DA15FF688186}"/>
              </a:ext>
            </a:extLst>
          </p:cNvPr>
          <p:cNvSpPr txBox="1"/>
          <p:nvPr/>
        </p:nvSpPr>
        <p:spPr>
          <a:xfrm>
            <a:off x="371891" y="1237671"/>
            <a:ext cx="8553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Модель материала</a:t>
            </a:r>
            <a:endParaRPr lang="ru-RU" sz="3200" b="1" dirty="0"/>
          </a:p>
        </p:txBody>
      </p:sp>
      <p:pic>
        <p:nvPicPr>
          <p:cNvPr id="21" name="Рисунок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1" y="2169159"/>
            <a:ext cx="5428834" cy="426313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7004646" y="1932855"/>
                <a:ext cx="294289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latin typeface="Cambria Math"/>
                        </a:rPr>
                        <m:t>𝛆</m:t>
                      </m:r>
                      <m:r>
                        <a:rPr lang="ru-RU" sz="36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3600" b="1" i="1">
                              <a:latin typeface="Cambria Math"/>
                            </a:rPr>
                            <m:t>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ru-RU" sz="3600">
                              <a:latin typeface="Cambria Math"/>
                            </a:rPr>
                            <m:t>e</m:t>
                          </m:r>
                        </m:sup>
                      </m:sSup>
                      <m:r>
                        <a:rPr lang="ru-RU" sz="360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3600" b="1" i="1">
                              <a:latin typeface="Cambria Math"/>
                            </a:rPr>
                            <m:t>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ru-RU" sz="3600">
                              <a:latin typeface="Cambria Math"/>
                            </a:rPr>
                            <m:t>p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646" y="1932855"/>
                <a:ext cx="2942898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210301" y="1360781"/>
            <a:ext cx="4543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Упруго-пластическая модель: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9B2958-8FBD-48B5-AA2D-5FD3F4C7F8DC}" type="slidenum">
              <a:rPr lang="ru-RU" smtClean="0"/>
              <a:pPr/>
              <a:t>6</a:t>
            </a:fld>
            <a:r>
              <a:rPr lang="ru-RU" dirty="0" smtClean="0"/>
              <a:t>/17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277177" y="2579186"/>
                <a:ext cx="2397836" cy="1312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800" b="1" i="1">
                                  <a:latin typeface="Cambria Math"/>
                                </a:rPr>
                                <m:t>𝛆</m:t>
                              </m:r>
                            </m:e>
                          </m:acc>
                        </m:e>
                        <m:sup>
                          <m:r>
                            <a:rPr lang="ru-RU" sz="2800" b="1" i="1">
                              <a:latin typeface="Cambria Math"/>
                            </a:rPr>
                            <m:t>𝐩</m:t>
                          </m:r>
                        </m:sup>
                      </m:sSup>
                      <m:r>
                        <a:rPr lang="ru-RU" sz="280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ru-RU" sz="2800">
                              <a:latin typeface="Cambria Math"/>
                            </a:rPr>
                            <m:t>α</m:t>
                          </m:r>
                          <m:r>
                            <a:rPr lang="ru-RU" sz="280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ru-RU" sz="2800">
                              <a:latin typeface="Cambria Math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latin typeface="Cambria Math"/>
                                    </a:rPr>
                                    <m:t>γ</m:t>
                                  </m:r>
                                </m:e>
                              </m:acc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ru-RU" sz="2800">
                                  <a:latin typeface="Cambria Math"/>
                                </a:rPr>
                                <m:t>α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b="1" i="1">
                                  <a:latin typeface="Cambria Math"/>
                                </a:rPr>
                                <m:t>𝐏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ru-RU" sz="2800">
                                  <a:latin typeface="Cambria Math"/>
                                </a:rPr>
                                <m:t>α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77" y="2579186"/>
                <a:ext cx="2397836" cy="13123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364603" y="3912647"/>
                <a:ext cx="2222981" cy="558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>
                          <a:latin typeface="Cambria Math"/>
                        </a:rPr>
                        <m:t>𝛔</m:t>
                      </m:r>
                      <m:r>
                        <a:rPr lang="ru-RU" sz="2800" b="1">
                          <a:latin typeface="Cambria Math"/>
                        </a:rPr>
                        <m:t>=</m:t>
                      </m:r>
                      <m:sPre>
                        <m:sPre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ru-RU" sz="2800" b="1" i="1">
                              <a:latin typeface="Cambria Math"/>
                            </a:rPr>
                            <m:t>𝟒</m:t>
                          </m:r>
                        </m:sup>
                        <m:e>
                          <m:r>
                            <a:rPr lang="ru-RU" sz="2800" b="1" i="1">
                              <a:latin typeface="Cambria Math"/>
                            </a:rPr>
                            <m:t>𝐃</m:t>
                          </m:r>
                        </m:e>
                      </m:sPre>
                      <m:r>
                        <a:rPr lang="ru-RU" sz="2800" b="1">
                          <a:latin typeface="Cambria Math"/>
                        </a:rPr>
                        <m:t>⋅⋅ </m:t>
                      </m:r>
                      <m:sSup>
                        <m:sSup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800" b="1" i="1">
                              <a:latin typeface="Cambria Math"/>
                            </a:rPr>
                            <m:t>𝛆</m:t>
                          </m:r>
                        </m:e>
                        <m:sup>
                          <m:r>
                            <a:rPr lang="ru-RU" sz="2800" b="1" i="1">
                              <a:latin typeface="Cambria Math"/>
                            </a:rPr>
                            <m:t>𝐞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603" y="3912647"/>
                <a:ext cx="2222981" cy="558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423112" y="4606409"/>
                <a:ext cx="21059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800" b="1" i="1">
                              <a:latin typeface="Cambria Math"/>
                            </a:rPr>
                            <m:t>𝝉</m:t>
                          </m:r>
                        </m:e>
                        <m:sup>
                          <m:r>
                            <a:rPr lang="ru-RU" sz="2800" b="1" i="1">
                              <a:latin typeface="Cambria Math"/>
                            </a:rPr>
                            <m:t>𝜶</m:t>
                          </m:r>
                        </m:sup>
                      </m:sSup>
                      <m:r>
                        <a:rPr lang="ru-RU" sz="2800" i="1">
                          <a:latin typeface="Cambria Math"/>
                        </a:rPr>
                        <m:t>=</m:t>
                      </m:r>
                      <m:r>
                        <a:rPr lang="ru-RU" sz="2800" b="1" i="1">
                          <a:latin typeface="Cambria Math"/>
                        </a:rPr>
                        <m:t>𝝈</m:t>
                      </m:r>
                      <m:r>
                        <a:rPr lang="ru-RU" sz="2800" i="1">
                          <a:latin typeface="Cambria Math"/>
                        </a:rPr>
                        <m:t>∙∙</m:t>
                      </m:r>
                      <m:sSup>
                        <m:sSupPr>
                          <m:ctrlPr>
                            <a:rPr lang="ru-RU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𝑷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112" y="4606409"/>
                <a:ext cx="210596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708624" y="5247607"/>
                <a:ext cx="353494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800" b="1" i="1">
                              <a:latin typeface="Cambria Math"/>
                            </a:rPr>
                            <m:t>𝐏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ru-RU" sz="2800">
                              <a:latin typeface="Cambria Math"/>
                            </a:rPr>
                            <m:t>α</m:t>
                          </m:r>
                        </m:sup>
                      </m:sSup>
                      <m:r>
                        <a:rPr lang="ru-RU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80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b="1" i="1">
                                  <a:latin typeface="Cambria Math"/>
                                </a:rPr>
                                <m:t>𝐧</m:t>
                              </m:r>
                            </m:e>
                            <m:sup>
                              <m:r>
                                <a:rPr lang="ru-RU" sz="2800" b="1" i="1">
                                  <a:latin typeface="Cambria Math"/>
                                </a:rPr>
                                <m:t>𝛂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b="1" i="1">
                                  <a:latin typeface="Cambria Math"/>
                                </a:rPr>
                                <m:t>𝐥</m:t>
                              </m:r>
                            </m:e>
                            <m:sup>
                              <m:r>
                                <a:rPr lang="ru-RU" sz="2800" b="1" i="1">
                                  <a:latin typeface="Cambria Math"/>
                                </a:rPr>
                                <m:t>𝛂</m:t>
                              </m:r>
                            </m:sup>
                          </m:sSup>
                          <m:r>
                            <a:rPr lang="ru-RU" sz="280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ru-RU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b="1" i="1">
                                      <a:latin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a:rPr lang="ru-RU" sz="2800" b="1" i="1">
                                      <a:latin typeface="Cambria Math"/>
                                    </a:rPr>
                                    <m:t>𝛂</m:t>
                                  </m:r>
                                </m:sup>
                              </m:sSup>
                              <m:r>
                                <a:rPr lang="ru-RU" sz="2800" b="1" i="1">
                                  <a:latin typeface="Cambria Math"/>
                                </a:rPr>
                                <m:t>𝐧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ru-RU" sz="2800">
                                  <a:latin typeface="Cambria Math"/>
                                </a:rPr>
                                <m:t>α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624" y="5247607"/>
                <a:ext cx="3534942" cy="8989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E:\ЦКТИ\2020\Температуры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r="8632"/>
          <a:stretch/>
        </p:blipFill>
        <p:spPr bwMode="auto">
          <a:xfrm>
            <a:off x="6257925" y="3411459"/>
            <a:ext cx="5105400" cy="34465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F346E36B-F3DA-4268-94DD-5DFCE0B7BD9A}"/>
              </a:ext>
            </a:extLst>
          </p:cNvPr>
          <p:cNvGrpSpPr/>
          <p:nvPr/>
        </p:nvGrpSpPr>
        <p:grpSpPr>
          <a:xfrm>
            <a:off x="-1" y="0"/>
            <a:ext cx="12192001" cy="1157772"/>
            <a:chOff x="-1" y="0"/>
            <a:chExt cx="12192001" cy="1157772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B84BE999-302D-47E3-AA3F-5FB97115E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2" t="83118"/>
            <a:stretch/>
          </p:blipFill>
          <p:spPr>
            <a:xfrm>
              <a:off x="-1" y="0"/>
              <a:ext cx="3318997" cy="115777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A908AA7D-203E-4C6B-9A57-AE02B98FA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/>
            <a:stretch/>
          </p:blipFill>
          <p:spPr>
            <a:xfrm>
              <a:off x="3318997" y="0"/>
              <a:ext cx="5157098" cy="115777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1255B1E9-B6AA-4C0C-8C47-67A2AE578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 r="27946"/>
            <a:stretch/>
          </p:blipFill>
          <p:spPr>
            <a:xfrm>
              <a:off x="8476095" y="0"/>
              <a:ext cx="3715905" cy="115777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649DC25-1193-47CF-B87B-DA15FF688186}"/>
              </a:ext>
            </a:extLst>
          </p:cNvPr>
          <p:cNvSpPr txBox="1"/>
          <p:nvPr/>
        </p:nvSpPr>
        <p:spPr>
          <a:xfrm>
            <a:off x="371891" y="1237671"/>
            <a:ext cx="8553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Расчётное определение</a:t>
            </a:r>
            <a:endParaRPr lang="ru-RU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1" y="2354989"/>
            <a:ext cx="4476750" cy="287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658731"/>
              </p:ext>
            </p:extLst>
          </p:nvPr>
        </p:nvGraphicFramePr>
        <p:xfrm>
          <a:off x="212725" y="5358341"/>
          <a:ext cx="507365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0"/>
                <a:gridCol w="1628775"/>
                <a:gridCol w="20097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Число элементов модели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Число узлов модели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Число степеней свободы</a:t>
                      </a:r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</a:rPr>
                        <a:t> модели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364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2263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6789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7629525" y="1157772"/>
            <a:ext cx="4270744" cy="240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799140" y="1152697"/>
            <a:ext cx="518020" cy="455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9B2958-8FBD-48B5-AA2D-5FD3F4C7F8DC}" type="slidenum">
              <a:rPr lang="ru-RU" smtClean="0"/>
              <a:pPr/>
              <a:t>7</a:t>
            </a:fld>
            <a:r>
              <a:rPr lang="ru-RU" dirty="0" smtClean="0"/>
              <a:t>/17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2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F346E36B-F3DA-4268-94DD-5DFCE0B7BD9A}"/>
              </a:ext>
            </a:extLst>
          </p:cNvPr>
          <p:cNvGrpSpPr/>
          <p:nvPr/>
        </p:nvGrpSpPr>
        <p:grpSpPr>
          <a:xfrm>
            <a:off x="-1" y="0"/>
            <a:ext cx="12192001" cy="1157772"/>
            <a:chOff x="-1" y="0"/>
            <a:chExt cx="12192001" cy="1157772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B84BE999-302D-47E3-AA3F-5FB97115E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2" t="83118"/>
            <a:stretch/>
          </p:blipFill>
          <p:spPr>
            <a:xfrm>
              <a:off x="-1" y="0"/>
              <a:ext cx="3318997" cy="115777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A908AA7D-203E-4C6B-9A57-AE02B98FA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/>
            <a:stretch/>
          </p:blipFill>
          <p:spPr>
            <a:xfrm>
              <a:off x="3318997" y="0"/>
              <a:ext cx="5157098" cy="115777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1255B1E9-B6AA-4C0C-8C47-67A2AE578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 r="27946"/>
            <a:stretch/>
          </p:blipFill>
          <p:spPr>
            <a:xfrm>
              <a:off x="8476095" y="0"/>
              <a:ext cx="3715905" cy="115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649DC25-1193-47CF-B87B-DA15FF688186}"/>
              </a:ext>
            </a:extLst>
          </p:cNvPr>
          <p:cNvSpPr txBox="1"/>
          <p:nvPr/>
        </p:nvSpPr>
        <p:spPr>
          <a:xfrm>
            <a:off x="371891" y="1237671"/>
            <a:ext cx="8553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Критерий ТУ разрушения</a:t>
            </a:r>
            <a:endParaRPr lang="ru-R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71891" y="2112760"/>
                <a:ext cx="8098499" cy="606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/>
                        </a:rPr>
                        <m:t>𝐷</m:t>
                      </m:r>
                      <m:r>
                        <a:rPr lang="ru-RU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800" i="1">
                              <a:latin typeface="Cambria Math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/>
                                </a:rPr>
                                <m:t>𝑒𝑞</m:t>
                              </m:r>
                            </m:sub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𝑝</m:t>
                              </m:r>
                            </m:sup>
                          </m:sSubSup>
                        </m:e>
                      </m:d>
                      <m:r>
                        <a:rPr lang="ru-RU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800" i="1">
                              <a:latin typeface="Cambria Math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/>
                                </a:rPr>
                                <m:t>𝑒𝑞</m:t>
                              </m:r>
                            </m:sub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𝑐</m:t>
                              </m:r>
                            </m:sup>
                          </m:sSubSup>
                        </m:e>
                      </m:d>
                      <m:r>
                        <a:rPr lang="ru-RU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/>
                                </a:rPr>
                                <m:t>𝑒𝑞</m:t>
                              </m:r>
                            </m:sub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𝑝</m:t>
                              </m:r>
                            </m:sup>
                          </m:sSubSup>
                        </m:e>
                      </m:d>
                      <m:r>
                        <a:rPr lang="ru-RU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/>
                                </a:rPr>
                                <m:t>𝑒𝑞</m:t>
                              </m:r>
                            </m:sub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𝑐</m:t>
                              </m:r>
                            </m:sup>
                          </m:sSubSup>
                        </m:e>
                      </m:d>
                      <m:r>
                        <a:rPr lang="ru-RU" sz="2800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1" y="2112760"/>
                <a:ext cx="8098499" cy="6064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71891" y="2968634"/>
                <a:ext cx="2624501" cy="1167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/>
                            </a:rPr>
                            <m:t>𝑖</m:t>
                          </m:r>
                          <m:r>
                            <a:rPr lang="ru-RU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(∆</m:t>
                                  </m:r>
                                  <m:sSubSup>
                                    <m:sSubSup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𝑒𝑞𝑖</m:t>
                                      </m:r>
                                    </m:sub>
                                    <m:sup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𝑝</m:t>
                                      </m:r>
                                    </m:sup>
                                  </m:sSubSup>
                                  <m:r>
                                    <a:rPr lang="ru-RU" sz="24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24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2400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  <m:r>
                            <a:rPr lang="ru-RU" sz="2400" b="0" i="1" smtClean="0">
                              <a:latin typeface="Cambria Math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1" y="2968634"/>
                <a:ext cx="2624501" cy="11672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71891" y="4135877"/>
                <a:ext cx="2690224" cy="1095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/>
                            </a:rPr>
                            <m:t>𝑖</m:t>
                          </m:r>
                          <m:r>
                            <a:rPr lang="ru-RU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(∆</m:t>
                                  </m:r>
                                  <m:sSubSup>
                                    <m:sSubSup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𝑒𝑞𝑖</m:t>
                                      </m:r>
                                    </m:sub>
                                    <m:sup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с</m:t>
                                      </m:r>
                                    </m:sup>
                                  </m:sSubSup>
                                  <m:r>
                                    <a:rPr lang="ru-RU" sz="24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24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2400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ru-RU" sz="24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1" y="4135877"/>
                <a:ext cx="2690224" cy="10951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190771" y="3062441"/>
                <a:ext cx="2904513" cy="979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ru-RU" sz="24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ru-RU" sz="2400" i="1">
                                  <a:latin typeface="Cambria Math"/>
                                </a:rPr>
                                <m:t>0≤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𝑒𝑞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den>
                          </m:f>
                          <m:r>
                            <a:rPr lang="ru-RU" sz="2400" i="1">
                              <a:latin typeface="Cambria Math"/>
                            </a:rPr>
                            <m:t>,</m:t>
                          </m:r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771" y="3062441"/>
                <a:ext cx="2904513" cy="9796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199587" y="4247222"/>
                <a:ext cx="2886881" cy="872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ru-RU" sz="24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ru-RU" sz="2400" i="1">
                                  <a:latin typeface="Cambria Math"/>
                                </a:rPr>
                                <m:t>0≤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𝑒𝑞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𝑐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𝑐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den>
                          </m:f>
                          <m:r>
                            <a:rPr lang="ru-RU" sz="2400" i="1">
                              <a:latin typeface="Cambria Math"/>
                            </a:rPr>
                            <m:t>,</m:t>
                          </m:r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587" y="4247222"/>
                <a:ext cx="2886881" cy="8724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71891" y="5477118"/>
                <a:ext cx="6904774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𝑝</m:t>
                              </m:r>
                            </m:sup>
                          </m:sSubSup>
                          <m:r>
                            <a:rPr lang="ru-RU" sz="2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ru-RU" sz="2400" i="1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ru-RU" sz="2400" i="1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𝑐</m:t>
                              </m:r>
                            </m:sup>
                          </m:sSubSup>
                          <m:r>
                            <a:rPr lang="ru-RU" sz="2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ru-RU" sz="2400" i="1"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ru-RU" sz="2400" i="1">
                          <a:latin typeface="Cambria Math"/>
                        </a:rPr>
                        <m:t>,  </m:t>
                      </m:r>
                      <m:r>
                        <a:rPr lang="ru-RU" sz="2400" i="1">
                          <a:latin typeface="Cambria Math"/>
                        </a:rPr>
                        <m:t>𝑘</m:t>
                      </m:r>
                      <m:r>
                        <a:rPr lang="ru-RU" sz="2400" i="1">
                          <a:latin typeface="Cambria Math"/>
                        </a:rPr>
                        <m:t>=2,  </m:t>
                      </m:r>
                      <m:r>
                        <a:rPr lang="ru-RU" sz="2400" i="1">
                          <a:latin typeface="Cambria Math"/>
                        </a:rPr>
                        <m:t>𝑚</m:t>
                      </m:r>
                      <m:r>
                        <a:rPr lang="ru-RU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1" y="5477118"/>
                <a:ext cx="6904774" cy="79130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3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" t="23717" r="26555" b="13921"/>
          <a:stretch>
            <a:fillRect/>
          </a:stretch>
        </p:blipFill>
        <p:spPr bwMode="auto">
          <a:xfrm>
            <a:off x="7244883" y="3305175"/>
            <a:ext cx="4688355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34"/>
          <p:cNvGrpSpPr>
            <a:grpSpLocks/>
          </p:cNvGrpSpPr>
          <p:nvPr/>
        </p:nvGrpSpPr>
        <p:grpSpPr bwMode="auto">
          <a:xfrm>
            <a:off x="10439401" y="3318977"/>
            <a:ext cx="1425908" cy="492878"/>
            <a:chOff x="4852" y="634"/>
            <a:chExt cx="560" cy="164"/>
          </a:xfrm>
        </p:grpSpPr>
        <p:sp>
          <p:nvSpPr>
            <p:cNvPr id="19" name="Line 35"/>
            <p:cNvSpPr>
              <a:spLocks noChangeShapeType="1"/>
            </p:cNvSpPr>
            <p:nvPr/>
          </p:nvSpPr>
          <p:spPr bwMode="auto">
            <a:xfrm flipV="1">
              <a:off x="4853" y="6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 flipV="1">
              <a:off x="5412" y="65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>
              <a:off x="4852" y="711"/>
              <a:ext cx="5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3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390610"/>
              </p:ext>
            </p:extLst>
          </p:nvPr>
        </p:nvGraphicFramePr>
        <p:xfrm>
          <a:off x="10691813" y="2882900"/>
          <a:ext cx="8016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Формула" r:id="rId11" imgW="304560" imgH="253800" progId="Equation.3">
                  <p:embed/>
                </p:oleObj>
              </mc:Choice>
              <mc:Fallback>
                <p:oleObj name="Формула" r:id="rId11" imgW="304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1813" y="2882900"/>
                        <a:ext cx="80168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39"/>
          <p:cNvGrpSpPr>
            <a:grpSpLocks/>
          </p:cNvGrpSpPr>
          <p:nvPr/>
        </p:nvGrpSpPr>
        <p:grpSpPr bwMode="auto">
          <a:xfrm>
            <a:off x="7729187" y="5508756"/>
            <a:ext cx="4143521" cy="492878"/>
            <a:chOff x="4852" y="634"/>
            <a:chExt cx="560" cy="164"/>
          </a:xfrm>
        </p:grpSpPr>
        <p:sp>
          <p:nvSpPr>
            <p:cNvPr id="25" name="Line 40"/>
            <p:cNvSpPr>
              <a:spLocks noChangeShapeType="1"/>
            </p:cNvSpPr>
            <p:nvPr/>
          </p:nvSpPr>
          <p:spPr bwMode="auto">
            <a:xfrm flipV="1">
              <a:off x="4853" y="634"/>
              <a:ext cx="0" cy="14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 flipV="1">
              <a:off x="5412" y="654"/>
              <a:ext cx="0" cy="14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42"/>
            <p:cNvSpPr>
              <a:spLocks noChangeShapeType="1"/>
            </p:cNvSpPr>
            <p:nvPr/>
          </p:nvSpPr>
          <p:spPr bwMode="auto">
            <a:xfrm>
              <a:off x="4852" y="711"/>
              <a:ext cx="55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8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244596"/>
              </p:ext>
            </p:extLst>
          </p:nvPr>
        </p:nvGraphicFramePr>
        <p:xfrm>
          <a:off x="8939213" y="5054600"/>
          <a:ext cx="13017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Формула" r:id="rId13" imgW="495000" imgH="253800" progId="Equation.3">
                  <p:embed/>
                </p:oleObj>
              </mc:Choice>
              <mc:Fallback>
                <p:oleObj name="Формула" r:id="rId13" imgW="495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9213" y="5054600"/>
                        <a:ext cx="130175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9B2958-8FBD-48B5-AA2D-5FD3F4C7F8DC}" type="slidenum">
              <a:rPr lang="ru-RU" smtClean="0"/>
              <a:pPr/>
              <a:t>8</a:t>
            </a:fld>
            <a:r>
              <a:rPr lang="ru-RU" dirty="0" smtClean="0"/>
              <a:t>/17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7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F346E36B-F3DA-4268-94DD-5DFCE0B7BD9A}"/>
              </a:ext>
            </a:extLst>
          </p:cNvPr>
          <p:cNvGrpSpPr/>
          <p:nvPr/>
        </p:nvGrpSpPr>
        <p:grpSpPr>
          <a:xfrm>
            <a:off x="-1" y="0"/>
            <a:ext cx="12192001" cy="1157772"/>
            <a:chOff x="-1" y="0"/>
            <a:chExt cx="12192001" cy="1157772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B84BE999-302D-47E3-AA3F-5FB97115E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2" t="83118"/>
            <a:stretch/>
          </p:blipFill>
          <p:spPr>
            <a:xfrm>
              <a:off x="-1" y="0"/>
              <a:ext cx="3318997" cy="115777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A908AA7D-203E-4C6B-9A57-AE02B98FA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/>
            <a:stretch/>
          </p:blipFill>
          <p:spPr>
            <a:xfrm>
              <a:off x="3318997" y="0"/>
              <a:ext cx="5157098" cy="115777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1255B1E9-B6AA-4C0C-8C47-67A2AE578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118" r="27946"/>
            <a:stretch/>
          </p:blipFill>
          <p:spPr>
            <a:xfrm>
              <a:off x="8476095" y="0"/>
              <a:ext cx="3715905" cy="115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649DC25-1193-47CF-B87B-DA15FF688186}"/>
              </a:ext>
            </a:extLst>
          </p:cNvPr>
          <p:cNvSpPr txBox="1"/>
          <p:nvPr/>
        </p:nvSpPr>
        <p:spPr>
          <a:xfrm>
            <a:off x="371891" y="1237671"/>
            <a:ext cx="8553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Меры деформации</a:t>
            </a:r>
            <a:endParaRPr lang="ru-RU" sz="3200" b="1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967284"/>
              </p:ext>
            </p:extLst>
          </p:nvPr>
        </p:nvGraphicFramePr>
        <p:xfrm>
          <a:off x="977900" y="2274888"/>
          <a:ext cx="3098800" cy="72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" name="Формула" r:id="rId4" imgW="1002960" imgH="241200" progId="Equation.3">
                  <p:embed/>
                </p:oleObj>
              </mc:Choice>
              <mc:Fallback>
                <p:oleObj name="Формула" r:id="rId4" imgW="1002960" imgH="2412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2274888"/>
                        <a:ext cx="3098800" cy="720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936818"/>
              </p:ext>
            </p:extLst>
          </p:nvPr>
        </p:nvGraphicFramePr>
        <p:xfrm>
          <a:off x="889559" y="3255963"/>
          <a:ext cx="1415491" cy="684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Формула" r:id="rId6" imgW="482400" imgH="241200" progId="Equation.3">
                  <p:embed/>
                </p:oleObj>
              </mc:Choice>
              <mc:Fallback>
                <p:oleObj name="Формула" r:id="rId6" imgW="482400" imgH="24120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559" y="3255963"/>
                        <a:ext cx="1415491" cy="684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188160"/>
              </p:ext>
            </p:extLst>
          </p:nvPr>
        </p:nvGraphicFramePr>
        <p:xfrm>
          <a:off x="803275" y="4205288"/>
          <a:ext cx="10588625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" name="Формула" r:id="rId8" imgW="3771720" imgH="444240" progId="Equation.3">
                  <p:embed/>
                </p:oleObj>
              </mc:Choice>
              <mc:Fallback>
                <p:oleObj name="Формула" r:id="rId8" imgW="3771720" imgH="44424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4205288"/>
                        <a:ext cx="10588625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050821"/>
              </p:ext>
            </p:extLst>
          </p:nvPr>
        </p:nvGraphicFramePr>
        <p:xfrm>
          <a:off x="754063" y="5497513"/>
          <a:ext cx="2868612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" name="Формула" r:id="rId10" imgW="977760" imgH="393480" progId="Equation.3">
                  <p:embed/>
                </p:oleObj>
              </mc:Choice>
              <mc:Fallback>
                <p:oleObj name="Формула" r:id="rId10" imgW="977760" imgH="393480" progId="Equation.3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5497513"/>
                        <a:ext cx="2868612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9B2958-8FBD-48B5-AA2D-5FD3F4C7F8DC}" type="slidenum">
              <a:rPr lang="ru-RU" smtClean="0"/>
              <a:pPr/>
              <a:t>9</a:t>
            </a:fld>
            <a:r>
              <a:rPr lang="ru-RU" dirty="0" smtClean="0"/>
              <a:t>/17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7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Политех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828</Words>
  <Application>Microsoft Office PowerPoint</Application>
  <PresentationFormat>Произвольный</PresentationFormat>
  <Paragraphs>297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Формула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Лукинский Даниил</dc:creator>
  <cp:lastModifiedBy>Home</cp:lastModifiedBy>
  <cp:revision>69</cp:revision>
  <dcterms:created xsi:type="dcterms:W3CDTF">2020-05-12T14:57:46Z</dcterms:created>
  <dcterms:modified xsi:type="dcterms:W3CDTF">2021-06-28T12:21:04Z</dcterms:modified>
</cp:coreProperties>
</file>