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61" r:id="rId2"/>
    <p:sldId id="262" r:id="rId3"/>
    <p:sldId id="265" r:id="rId4"/>
    <p:sldId id="266" r:id="rId5"/>
    <p:sldId id="268" r:id="rId6"/>
    <p:sldId id="270" r:id="rId7"/>
    <p:sldId id="272" r:id="rId8"/>
    <p:sldId id="274" r:id="rId9"/>
    <p:sldId id="278" r:id="rId10"/>
    <p:sldId id="279" r:id="rId11"/>
    <p:sldId id="280" r:id="rId12"/>
    <p:sldId id="283" r:id="rId13"/>
    <p:sldId id="28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0400" autoAdjust="0"/>
  </p:normalViewPr>
  <p:slideViewPr>
    <p:cSldViewPr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F378-F4A1-45A4-A89F-506A73365638}" type="datetime1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AA26-1766-4154-9761-AD67E47B4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7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3CCF-FA62-4C22-9F66-489E1C84ABAB}" type="datetime1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AA26-1766-4154-9761-AD67E47B4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8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5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 smtClean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 smtClean="0">
                  <a:solidFill>
                    <a:srgbClr val="000099"/>
                  </a:solidFill>
                  <a:latin typeface="Arial" pitchFamily="34" charset="0"/>
                </a:rPr>
                <a:t>механики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и </a:t>
              </a:r>
              <a:r>
                <a:rPr lang="ru-RU" sz="1400" b="1" dirty="0" smtClean="0">
                  <a:solidFill>
                    <a:srgbClr val="000099"/>
                  </a:solidFill>
                  <a:latin typeface="Arial" pitchFamily="34" charset="0"/>
                </a:rPr>
                <a:t>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10.png"/><Relationship Id="rId5" Type="http://schemas.openxmlformats.org/officeDocument/2006/relationships/image" Target="../media/image7.png"/><Relationship Id="rId10" Type="http://schemas.openxmlformats.org/officeDocument/2006/relationships/image" Target="../media/image10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9496" y="22048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 отображения дислокационной субструктуры металлов по данным </a:t>
            </a:r>
            <a:r>
              <a:rPr lang="en-US" dirty="0" smtClean="0"/>
              <a:t>EBSD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632" y="5301208"/>
            <a:ext cx="9144000" cy="1655762"/>
          </a:xfrm>
        </p:spPr>
        <p:txBody>
          <a:bodyPr/>
          <a:lstStyle/>
          <a:p>
            <a:pPr algn="r"/>
            <a:r>
              <a:rPr lang="ru-RU" dirty="0" smtClean="0">
                <a:cs typeface="Times New Roman" panose="02020603050405020304" pitchFamily="18" charset="0"/>
              </a:rPr>
              <a:t>Работа студента гр. </a:t>
            </a:r>
            <a:r>
              <a:rPr lang="ru-RU" dirty="0" smtClean="0"/>
              <a:t>3641503/90601 </a:t>
            </a:r>
            <a:r>
              <a:rPr lang="ru-RU" dirty="0" smtClean="0">
                <a:cs typeface="Times New Roman" panose="02020603050405020304" pitchFamily="18" charset="0"/>
              </a:rPr>
              <a:t>Бурцева А.М.</a:t>
            </a:r>
          </a:p>
          <a:p>
            <a:pPr algn="r"/>
            <a:r>
              <a:rPr lang="ru-RU" dirty="0" smtClean="0">
                <a:cs typeface="Times New Roman" panose="02020603050405020304" pitchFamily="18" charset="0"/>
              </a:rPr>
              <a:t>Руководитель: д.ф.м.-н. А. А. Зисман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533756"/>
            <a:ext cx="10148673" cy="711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Дилатометрия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AA26-1766-4154-9761-AD67E47B4D52}" type="slidenum">
              <a:rPr lang="ru-RU" smtClean="0"/>
              <a:t>10</a:t>
            </a:fld>
            <a:endParaRPr lang="ru-RU"/>
          </a:p>
        </p:txBody>
      </p:sp>
      <p:pic>
        <p:nvPicPr>
          <p:cNvPr id="1026" name="Picture 2" descr="https://ckp.urfu.ru/fileadmin/user_upload/site_15104/dilatometr-vysokotemper-L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7" y="1654079"/>
            <a:ext cx="4716593" cy="31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8952" y="5200579"/>
            <a:ext cx="419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Рис.11. </a:t>
            </a:r>
            <a:r>
              <a:rPr lang="ru-RU" dirty="0" smtClean="0"/>
              <a:t>Фото дилатометра в лаборатории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287768" y="5493182"/>
            <a:ext cx="290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</a:t>
            </a:r>
            <a:r>
              <a:rPr lang="ru-RU" dirty="0" smtClean="0"/>
              <a:t>12. </a:t>
            </a:r>
            <a:r>
              <a:rPr lang="ru-RU" dirty="0" smtClean="0"/>
              <a:t>Схема дилатометра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848" y="1448876"/>
            <a:ext cx="6097960" cy="366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6728" y="519941"/>
            <a:ext cx="9075440" cy="1276661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Проверка алгоритма с помощью независимых дилатометрических данных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AA26-1766-4154-9761-AD67E47B4D52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8" t="9926"/>
          <a:stretch/>
        </p:blipFill>
        <p:spPr bwMode="auto">
          <a:xfrm>
            <a:off x="0" y="1540245"/>
            <a:ext cx="4446989" cy="4232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842" y="717471"/>
            <a:ext cx="4588570" cy="2916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153" y="3753802"/>
            <a:ext cx="4814674" cy="31041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527242" y="5717131"/>
                <a:ext cx="339188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Рис.13. </a:t>
                </a:r>
                <a:r>
                  <a:rPr lang="ru-RU" dirty="0" smtClean="0"/>
                  <a:t>Ф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/>
                      <m:t>ормирование </m:t>
                    </m:r>
                    <m:r>
                      <m:rPr>
                        <m:nor/>
                      </m:rPr>
                      <a:rPr lang="ru-RU"/>
                      <m:t>α</m:t>
                    </m:r>
                    <m:r>
                      <m:rPr>
                        <m:nor/>
                      </m:rPr>
                      <a:rPr lang="ru-RU"/>
                      <m:t>−фазы при охлаждении:</m:t>
                    </m:r>
                  </m:oMath>
                </a14:m>
                <a:endParaRPr lang="ru-RU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m:rPr>
                          <m:nor/>
                        </m:rPr>
                        <a:rPr lang="en-US"/>
                        <m:t>: </m:t>
                      </m:r>
                      <m:r>
                        <m:rPr>
                          <m:nor/>
                        </m:rPr>
                        <a:rPr lang="ru-RU"/>
                        <m:t>феррит (Ф) и бейнит (Б)</m:t>
                      </m:r>
                    </m:oMath>
                  </m:oMathPara>
                </a14:m>
                <a:endParaRPr lang="ru-RU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m:rPr>
                          <m:nor/>
                        </m:rPr>
                        <a:rPr lang="en-US"/>
                        <m:t>: </m:t>
                      </m:r>
                      <m:r>
                        <m:rPr>
                          <m:nor/>
                        </m:rPr>
                        <a:rPr lang="ru-RU"/>
                        <m:t>мартенсит (М)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42" y="5717131"/>
                <a:ext cx="3391882" cy="1200329"/>
              </a:xfrm>
              <a:prstGeom prst="rect">
                <a:avLst/>
              </a:prstGeom>
              <a:blipFill>
                <a:blip r:embed="rId5"/>
                <a:stretch>
                  <a:fillRect t="-3046" r="-359" b="-35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295800" y="5317952"/>
                <a:ext cx="2286000" cy="1544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Доля мартенсита</a:t>
                </a:r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Ф+Б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=1−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00" y="5317952"/>
                <a:ext cx="2286000" cy="1544012"/>
              </a:xfrm>
              <a:prstGeom prst="rect">
                <a:avLst/>
              </a:prstGeom>
              <a:blipFill>
                <a:blip r:embed="rId6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231904" y="191683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Рис.14. </a:t>
            </a:r>
            <a:r>
              <a:rPr lang="ru-RU" dirty="0" smtClean="0"/>
              <a:t>– </a:t>
            </a:r>
            <a:r>
              <a:rPr lang="ru-RU" dirty="0" smtClean="0"/>
              <a:t>15. </a:t>
            </a:r>
            <a:r>
              <a:rPr lang="ru-RU" dirty="0" smtClean="0"/>
              <a:t>Экспериментальные кривые, полученные в ходе эксперимента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4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AA26-1766-4154-9761-AD67E47B4D52}" type="slidenum">
              <a:rPr lang="ru-RU" smtClean="0"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91958" y="836712"/>
            <a:ext cx="2539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Заключение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5520" y="1916832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Полученные результаты свидетельствуют о том, что отображение кривизны (градиента ориентации) позволяет визуализировать субструктурные границы и участки с повышенной плотностью дислокаций, неразличимые при традиционном отображении ориентировок методом </a:t>
            </a:r>
            <a:r>
              <a:rPr lang="en-US" sz="2400" dirty="0"/>
              <a:t>EBSD.</a:t>
            </a:r>
            <a:r>
              <a:rPr lang="ru-RU" sz="2400" dirty="0"/>
              <a:t> Разработанный алгоритм позволяет напрямую работать с экспериментальными данными, также была осуществленна проверка результатов с помощью независимых дилатометрических данных. Проверка подтвердила работоспособность алгоритма отображения кривизны.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1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744" y="2614549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AA26-1766-4154-9761-AD67E47B4D5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476672"/>
            <a:ext cx="10515600" cy="92417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EBSD 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метод (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Electron backscattered diffraction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5799126"/>
            <a:ext cx="1051560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Рис. 1. Дифракция обратно рассеяных электронов на основе сканирующего электронного микроскопа (СЭМ).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AA26-1766-4154-9761-AD67E47B4D52}" type="slidenum">
              <a:rPr lang="ru-RU" smtClean="0"/>
              <a:t>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124744"/>
            <a:ext cx="5010055" cy="46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592878"/>
            <a:ext cx="10515600" cy="8235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Преодоление ограничений традиционного </a:t>
            </a:r>
            <a:r>
              <a:rPr lang="en-US" sz="3200" dirty="0" smtClean="0"/>
              <a:t>EBSD </a:t>
            </a:r>
            <a:r>
              <a:rPr lang="ru-RU" sz="3200" dirty="0" smtClean="0"/>
              <a:t>метода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904" y="1395857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Ограничения. </a:t>
            </a:r>
            <a:r>
              <a:rPr lang="ru-RU" dirty="0" smtClean="0"/>
              <a:t>Доступная угловая точность не позволяет измерять разориентировки менее 1°. В сильно деформированных материалах с высокой плотностью дислокаций это ограничение усиливается.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Решение проблемы. </a:t>
            </a:r>
            <a:r>
              <a:rPr lang="ru-RU" dirty="0" smtClean="0"/>
              <a:t>При отображении не самих локальных ориентировок, но их градиента, т.е. кривизны кристалла, усиливает контраст именно в тех местах, где кривизна максимальна. В частности, становятся различны малоугловые </a:t>
            </a:r>
            <a:r>
              <a:rPr lang="ru-RU" dirty="0" smtClean="0"/>
              <a:t>границы</a:t>
            </a:r>
            <a:r>
              <a:rPr lang="en-US" dirty="0" smtClean="0"/>
              <a:t> </a:t>
            </a:r>
            <a:r>
              <a:rPr lang="ru-RU" dirty="0" smtClean="0"/>
              <a:t>и области с повышенной плотностью дислокаций, </a:t>
            </a:r>
            <a:r>
              <a:rPr lang="ru-RU" dirty="0" smtClean="0"/>
              <a:t>невидимые на обычных ориентационных картах. Это является результатом общего свойтсва дифференцирования – выделять области резкого изменения функции.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AA26-1766-4154-9761-AD67E47B4D5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416" y="727636"/>
            <a:ext cx="10515600" cy="60602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Дифференецирование дискретных </a:t>
            </a:r>
            <a:r>
              <a:rPr lang="en-US" sz="2800" dirty="0" smtClean="0"/>
              <a:t>(EBSD) </a:t>
            </a:r>
            <a:r>
              <a:rPr lang="ru-RU" sz="2800" dirty="0" smtClean="0"/>
              <a:t>ориентировок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8" y="1170316"/>
            <a:ext cx="3566160" cy="3070860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AA26-1766-4154-9761-AD67E47B4D52}" type="slidenum">
              <a:rPr lang="ru-RU" smtClean="0"/>
              <a:t>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95800" y="1556792"/>
                <a:ext cx="5391807" cy="40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ru-RU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> координатная матрица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00" y="1556792"/>
                <a:ext cx="5391807" cy="403637"/>
              </a:xfrm>
              <a:prstGeom prst="rect">
                <a:avLst/>
              </a:prstGeom>
              <a:blipFill>
                <a:blip r:embed="rId3"/>
                <a:stretch>
                  <a:fillRect t="-2985" b="-17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346340" y="1947200"/>
                <a:ext cx="4805867" cy="403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ru-RU" b="0" i="0">
                            <a:latin typeface="Cambria Math" panose="02040503050406030204" pitchFamily="18" charset="0"/>
                          </a:rPr>
                          <m:t>={</m:t>
                        </m:r>
                        <m:sSub>
                          <m:sSubPr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ru-RU" b="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b="0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ru-RU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b="0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ru-RU" b="0" i="0">
                                <a:latin typeface="Cambria Math" panose="02040503050406030204" pitchFamily="18" charset="0"/>
                              </a:rPr>
                              <m:t>3,</m:t>
                            </m:r>
                          </m:sub>
                        </m:sSub>
                        <m:r>
                          <a:rPr lang="ru-RU" b="0" i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 smtClean="0"/>
                  <a:t>   матрица ориентировок</a:t>
                </a:r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340" y="1947200"/>
                <a:ext cx="4805867" cy="403637"/>
              </a:xfrm>
              <a:prstGeom prst="rect">
                <a:avLst/>
              </a:prstGeom>
              <a:blipFill>
                <a:blip r:embed="rId4"/>
                <a:stretch>
                  <a:fillRect t="-153731" b="-2283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295800" y="2377021"/>
                <a:ext cx="1002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ru-RU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ru-RU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00" y="2377021"/>
                <a:ext cx="10021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914642" y="3743015"/>
                <a:ext cx="1840247" cy="764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ru-RU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ru-RU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642" y="3743015"/>
                <a:ext cx="1840247" cy="764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003598" y="4502244"/>
                <a:ext cx="3360664" cy="882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ru-RU" b="0" i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ru-RU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ru-RU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ru-RU" b="0" i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ru-RU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598" y="4502244"/>
                <a:ext cx="3360664" cy="882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05214" y="2372162"/>
                <a:ext cx="521514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 </a:t>
                </a:r>
                <a:r>
                  <a:rPr lang="en-US" b="1" dirty="0" smtClean="0"/>
                  <a:t>  </a:t>
                </a:r>
                <a:r>
                  <a:rPr lang="ru-RU" dirty="0" smtClean="0"/>
                  <a:t>согласно работе </a:t>
                </a:r>
                <a:r>
                  <a:rPr lang="en-US" dirty="0" smtClean="0"/>
                  <a:t>[A. A. Zisman</a:t>
                </a:r>
                <a:r>
                  <a:rPr lang="ru-RU" dirty="0" smtClean="0"/>
                  <a:t> </a:t>
                </a:r>
                <a:r>
                  <a:rPr lang="en-US" dirty="0" smtClean="0"/>
                  <a:t>et al, 2016]</a:t>
                </a:r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</a:rPr>
                      <m:t>градиент ориентировки, обеспечивающий</m:t>
                    </m:r>
                  </m:oMath>
                </a14:m>
                <a:endParaRPr lang="ru-RU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</a:rPr>
                      <m:t> минимальное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отклонение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en-US" dirty="0"/>
                  <a:t>{R*K</a:t>
                </a:r>
                <a:r>
                  <a:rPr lang="en-US" dirty="0" smtClean="0"/>
                  <a:t>}</a:t>
                </a:r>
                <a:r>
                  <a:rPr lang="ru-RU" dirty="0" smtClean="0"/>
                  <a:t> от заданных дискретных </a:t>
                </a:r>
                <a:r>
                  <a:rPr lang="en-US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}, </a:t>
                </a:r>
                <a:r>
                  <a:rPr lang="ru-RU" dirty="0" smtClean="0"/>
                  <a:t>выражается как</a:t>
                </a:r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14" y="2372162"/>
                <a:ext cx="5215143" cy="1754326"/>
              </a:xfrm>
              <a:prstGeom prst="rect">
                <a:avLst/>
              </a:prstGeom>
              <a:blipFill>
                <a:blip r:embed="rId8"/>
                <a:stretch>
                  <a:fillRect l="-1053" t="-17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059694" y="4542191"/>
            <a:ext cx="49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где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866642" y="5999732"/>
                <a:ext cx="6096000" cy="787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ru-RU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,… </m:t>
                    </m:r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ru-RU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ru-RU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,…</m:t>
                    </m:r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ru-RU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</a:t>
                </a:r>
                <a:endParaRPr lang="ru-RU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 </m:t>
                    </m:r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sub>
                    </m:sSub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sub>
                    </m:sSub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 </m:t>
                    </m:r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ru-RU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642" y="5999732"/>
                <a:ext cx="6096000" cy="787652"/>
              </a:xfrm>
              <a:prstGeom prst="rect">
                <a:avLst/>
              </a:prstGeom>
              <a:blipFill>
                <a:blip r:embed="rId9"/>
                <a:stretch>
                  <a:fillRect l="-800" t="-3101" b="-10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7827" y="5263865"/>
            <a:ext cx="5117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разрешимости проблемы необходимо ввести</a:t>
            </a:r>
          </a:p>
          <a:p>
            <a:r>
              <a:rPr lang="ru-RU" dirty="0" smtClean="0"/>
              <a:t> в рассмотрение трехмерные массивы: </a:t>
            </a:r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9343803" y="3646538"/>
            <a:ext cx="2537342" cy="1631756"/>
            <a:chOff x="0" y="0"/>
            <a:chExt cx="2531534" cy="1845734"/>
          </a:xfrm>
        </p:grpSpPr>
        <p:sp>
          <p:nvSpPr>
            <p:cNvPr id="19" name="Параллелограмм 18"/>
            <p:cNvSpPr/>
            <p:nvPr/>
          </p:nvSpPr>
          <p:spPr>
            <a:xfrm>
              <a:off x="719667" y="0"/>
              <a:ext cx="1803400" cy="508000"/>
            </a:xfrm>
            <a:prstGeom prst="parallelogram">
              <a:avLst>
                <a:gd name="adj" fmla="val 95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694267" y="508000"/>
              <a:ext cx="8467" cy="6604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685800" y="1185334"/>
              <a:ext cx="8467" cy="6604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1270000" y="93134"/>
              <a:ext cx="84667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405467" y="228600"/>
              <a:ext cx="84667" cy="50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667934" y="110067"/>
              <a:ext cx="84667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082800" y="110067"/>
              <a:ext cx="84667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778000" y="254000"/>
              <a:ext cx="84667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837267" y="381000"/>
              <a:ext cx="84667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447800" y="372534"/>
              <a:ext cx="84455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066800" y="372534"/>
              <a:ext cx="84667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082800" y="254000"/>
              <a:ext cx="84667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007534" y="228600"/>
              <a:ext cx="84667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Параллелограмм 31"/>
            <p:cNvSpPr/>
            <p:nvPr/>
          </p:nvSpPr>
          <p:spPr>
            <a:xfrm>
              <a:off x="728134" y="668867"/>
              <a:ext cx="1803400" cy="508000"/>
            </a:xfrm>
            <a:prstGeom prst="parallelogram">
              <a:avLst>
                <a:gd name="adj" fmla="val 95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278467" y="762000"/>
              <a:ext cx="84667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413934" y="897467"/>
              <a:ext cx="84455" cy="50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676400" y="778934"/>
              <a:ext cx="84455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2091267" y="778934"/>
              <a:ext cx="84455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794934" y="922867"/>
              <a:ext cx="84455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854200" y="1049867"/>
              <a:ext cx="84455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464734" y="1041400"/>
              <a:ext cx="84455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83734" y="1041400"/>
              <a:ext cx="84455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091267" y="922867"/>
              <a:ext cx="84455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016000" y="897467"/>
              <a:ext cx="84455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3" name="Параллелограмм 42"/>
            <p:cNvSpPr/>
            <p:nvPr/>
          </p:nvSpPr>
          <p:spPr>
            <a:xfrm>
              <a:off x="702734" y="1286934"/>
              <a:ext cx="1803400" cy="508000"/>
            </a:xfrm>
            <a:prstGeom prst="parallelogram">
              <a:avLst>
                <a:gd name="adj" fmla="val 95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253067" y="1380067"/>
              <a:ext cx="84667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388534" y="1515534"/>
              <a:ext cx="84667" cy="50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651000" y="1397000"/>
              <a:ext cx="84667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065867" y="1397000"/>
              <a:ext cx="84667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769534" y="1540934"/>
              <a:ext cx="84667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828800" y="1667934"/>
              <a:ext cx="84667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1439334" y="1659467"/>
              <a:ext cx="84455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058334" y="1659467"/>
              <a:ext cx="84667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065867" y="1540934"/>
              <a:ext cx="84667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990600" y="1515534"/>
              <a:ext cx="84667" cy="50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643467"/>
                  <a:ext cx="508000" cy="355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</m:oMath>
                  </a14:m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Надпись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643467"/>
                  <a:ext cx="508000" cy="355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25400" y="1329267"/>
                  <a:ext cx="508000" cy="355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−∆</m:t>
                      </m:r>
                    </m:oMath>
                  </a14:m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" name="Надпись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400" y="1329267"/>
                  <a:ext cx="508000" cy="355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8" y="1322716"/>
            <a:ext cx="3566160" cy="3070860"/>
          </a:xfrm>
        </p:spPr>
      </p:pic>
      <p:pic>
        <p:nvPicPr>
          <p:cNvPr id="5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5" y="1726799"/>
            <a:ext cx="3566160" cy="3070860"/>
          </a:xfrm>
        </p:spPr>
      </p:pic>
      <p:pic>
        <p:nvPicPr>
          <p:cNvPr id="5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8" y="1526860"/>
            <a:ext cx="3566160" cy="3070860"/>
          </a:xfrm>
        </p:spPr>
      </p:pic>
      <p:sp>
        <p:nvSpPr>
          <p:cNvPr id="5" name="TextBox 4"/>
          <p:cNvSpPr txBox="1"/>
          <p:nvPr/>
        </p:nvSpPr>
        <p:spPr>
          <a:xfrm>
            <a:off x="7544317" y="5487227"/>
            <a:ext cx="464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Рис.3. </a:t>
            </a:r>
            <a:r>
              <a:rPr lang="ru-RU" dirty="0" smtClean="0"/>
              <a:t>Искусственое преобразование данных </a:t>
            </a:r>
            <a:endParaRPr lang="ru-RU" dirty="0"/>
          </a:p>
        </p:txBody>
      </p:sp>
      <p:pic>
        <p:nvPicPr>
          <p:cNvPr id="5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08" y="1475116"/>
            <a:ext cx="3566160" cy="3070860"/>
          </a:xfrm>
        </p:spPr>
      </p:pic>
      <p:pic>
        <p:nvPicPr>
          <p:cNvPr id="6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3" y="1481653"/>
            <a:ext cx="3566160" cy="3070860"/>
          </a:xfrm>
        </p:spPr>
      </p:pic>
      <p:sp>
        <p:nvSpPr>
          <p:cNvPr id="6" name="TextBox 5"/>
          <p:cNvSpPr txBox="1"/>
          <p:nvPr/>
        </p:nvSpPr>
        <p:spPr>
          <a:xfrm>
            <a:off x="237272" y="4223285"/>
            <a:ext cx="438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Рис.2. Положение узлов сетки относительно лабораторной СК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703" y="1229615"/>
            <a:ext cx="3447256" cy="29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64694"/>
            <a:ext cx="10515600" cy="6648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Отображение кривизны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83432" y="1639380"/>
                <a:ext cx="10515600" cy="530828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ru-RU" sz="2200" dirty="0" smtClean="0"/>
                  <a:t>В работе используются скалярные функции от </a:t>
                </a:r>
                <a:r>
                  <a:rPr lang="en-US" sz="2200" dirty="0" smtClean="0"/>
                  <a:t>K</a:t>
                </a:r>
                <a:r>
                  <a:rPr lang="ru-RU" sz="2200" dirty="0" smtClean="0"/>
                  <a:t> </a:t>
                </a:r>
                <a:r>
                  <a:rPr lang="en-US" sz="2200" dirty="0" smtClean="0"/>
                  <a:t>(</a:t>
                </a:r>
                <a:r>
                  <a:rPr lang="ru-RU" sz="2200" dirty="0" smtClean="0"/>
                  <a:t>два инварианта</a:t>
                </a:r>
                <a:r>
                  <a:rPr lang="en-US" sz="2200" dirty="0" smtClean="0"/>
                  <a:t>)</a:t>
                </a:r>
                <a:r>
                  <a:rPr lang="ru-RU" sz="2200" dirty="0" smtClean="0"/>
                  <a:t>:</a:t>
                </a:r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b="1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sz="2400" dirty="0"/>
                  <a:t>Д</a:t>
                </a:r>
                <a:r>
                  <a:rPr lang="ru-RU" sz="2400" dirty="0" smtClean="0"/>
                  <a:t>ля каждого узла в локальной области дифференцирования используется координатная матрица: 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ru-RU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−∆</m:t>
                              </m:r>
                            </m:e>
                          </m:eqArr>
                          <m:eqArr>
                            <m:eqArr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−∆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  <m:eqArr>
                            <m:eqArr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−∆</m:t>
                              </m:r>
                            </m:e>
                          </m:eqArr>
                          <m:eqArr>
                            <m:eqArr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ru-RU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−∆</m:t>
                              </m:r>
                            </m:e>
                          </m:eqArr>
                          <m:eqArr>
                            <m:eqArr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2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ru-RU" sz="2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ru-RU" sz="2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−∆</m:t>
                              </m:r>
                            </m:e>
                          </m:eqArr>
                          <m:eqArr>
                            <m:eqArr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20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ru-RU" sz="20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ru-RU" sz="20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−∆</m:t>
                              </m:r>
                            </m:e>
                          </m:eqArr>
                          <m:eqArr>
                            <m:eqArr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+∆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  <m:eqArr>
                            <m:eqArr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  <m:eqArr>
                            <m:eqArr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</m:eqArr>
                          <m:eqArr>
                            <m:eqArr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</m:eqArr>
                          <m:eqArr>
                            <m:eqArr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2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ru-RU" sz="2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ru-RU" sz="2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−∆</m:t>
                              </m:r>
                            </m:e>
                          </m:eqArr>
                          <m:eqArr>
                            <m:eqArr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20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ru-RU" sz="20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ru-RU" sz="20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−∆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i="1" dirty="0" smtClean="0"/>
              </a:p>
              <a:p>
                <a:pPr marL="0" indent="0">
                  <a:buNone/>
                </a:pPr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И матрица соответствующих ориентировок: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1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1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ru-RU" sz="21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21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1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</m:e>
                          </m:eqArr>
                          <m:r>
                            <a:rPr lang="ru-RU" sz="2100" b="1" i="1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ru-RU" sz="21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eqArr>
                          <m:r>
                            <a:rPr lang="ru-RU" sz="2100" b="1" i="1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ru-RU" sz="21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bSup>
                            </m:e>
                          </m:eqArr>
                          <m:r>
                            <a:rPr lang="ru-RU" sz="2100" b="1" i="1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ru-RU" sz="21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bSup>
                            </m:e>
                          </m:eqArr>
                          <m:eqArr>
                            <m:eqArrPr>
                              <m:ctrlPr>
                                <a:rPr lang="ru-RU" sz="21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bSup>
                            </m:e>
                          </m:eqArr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ru-RU" sz="21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bSup>
                            </m:e>
                          </m:eqArr>
                          <m:eqArr>
                            <m:eqArrPr>
                              <m:ctrlPr>
                                <a:rPr lang="ru-RU" sz="21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1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</m:e>
                          </m:eqArr>
                          <m:r>
                            <a:rPr lang="ru-RU" sz="2100" b="1" i="1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ru-RU" sz="21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eqArr>
                          <m:r>
                            <a:rPr lang="ru-RU" sz="2100" b="1" i="1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ru-RU" sz="21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bSup>
                            </m:e>
                          </m:eqArr>
                          <m:r>
                            <a:rPr lang="ru-RU" sz="2100" b="1" i="1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ru-RU" sz="21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bSup>
                            </m:e>
                          </m:eqArr>
                          <m:eqArr>
                            <m:eqArrPr>
                              <m:ctrlPr>
                                <a:rPr lang="ru-RU" sz="21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bSup>
                            </m:e>
                          </m:eqArr>
                          <m:eqArr>
                            <m:eqArrPr>
                              <m:ctrlPr>
                                <a:rPr lang="ru-RU" sz="21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ru-RU" sz="21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ru-RU" sz="21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3432" y="1639380"/>
                <a:ext cx="10515600" cy="530828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AA26-1766-4154-9761-AD67E47B4D52}" type="slidenum">
              <a:rPr lang="ru-RU" smtClean="0"/>
              <a:t>5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8112224" y="4581128"/>
            <a:ext cx="2924592" cy="1533869"/>
            <a:chOff x="7666037" y="4293522"/>
            <a:chExt cx="2924592" cy="1533869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7666037" y="4293522"/>
              <a:ext cx="2924592" cy="1533869"/>
              <a:chOff x="0" y="23787"/>
              <a:chExt cx="2925231" cy="15340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982133"/>
                    <a:ext cx="448310" cy="330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ru-RU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oMath>
                      </m:oMathPara>
                    </a14:m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</mc:Choice>
            <mc:Fallback xmlns="">
              <p:sp>
                <p:nvSpPr>
                  <p:cNvPr id="7" name="Надпись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982133"/>
                    <a:ext cx="448310" cy="33020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Параллелограмм 7"/>
              <p:cNvSpPr/>
              <p:nvPr/>
            </p:nvSpPr>
            <p:spPr>
              <a:xfrm>
                <a:off x="533400" y="643466"/>
                <a:ext cx="2345266" cy="880534"/>
              </a:xfrm>
              <a:prstGeom prst="parallelogram">
                <a:avLst>
                  <a:gd name="adj" fmla="val 63235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>
                <a:off x="579965" y="23787"/>
                <a:ext cx="2345266" cy="880534"/>
                <a:chOff x="29632" y="23787"/>
                <a:chExt cx="2345266" cy="880534"/>
              </a:xfrm>
            </p:grpSpPr>
            <p:grpSp>
              <p:nvGrpSpPr>
                <p:cNvPr id="16" name="Группа 15"/>
                <p:cNvGrpSpPr/>
                <p:nvPr/>
              </p:nvGrpSpPr>
              <p:grpSpPr>
                <a:xfrm>
                  <a:off x="29632" y="23787"/>
                  <a:ext cx="2345266" cy="880534"/>
                  <a:chOff x="29632" y="23787"/>
                  <a:chExt cx="2345266" cy="880534"/>
                </a:xfrm>
              </p:grpSpPr>
              <p:sp>
                <p:nvSpPr>
                  <p:cNvPr id="19" name="Параллелограмм 18"/>
                  <p:cNvSpPr/>
                  <p:nvPr/>
                </p:nvSpPr>
                <p:spPr>
                  <a:xfrm>
                    <a:off x="29632" y="23787"/>
                    <a:ext cx="2345266" cy="880534"/>
                  </a:xfrm>
                  <a:prstGeom prst="parallelogram">
                    <a:avLst>
                      <a:gd name="adj" fmla="val 6323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" name="Овал 19"/>
                  <p:cNvSpPr/>
                  <p:nvPr/>
                </p:nvSpPr>
                <p:spPr>
                  <a:xfrm>
                    <a:off x="1083734" y="397934"/>
                    <a:ext cx="135467" cy="1016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" name="Овал 20"/>
                  <p:cNvSpPr/>
                  <p:nvPr/>
                </p:nvSpPr>
                <p:spPr>
                  <a:xfrm>
                    <a:off x="956734" y="62745"/>
                    <a:ext cx="127000" cy="1016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" name="Овал 21"/>
                  <p:cNvSpPr/>
                  <p:nvPr/>
                </p:nvSpPr>
                <p:spPr>
                  <a:xfrm>
                    <a:off x="491067" y="364067"/>
                    <a:ext cx="127000" cy="1016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" name="Овал 22"/>
                  <p:cNvSpPr/>
                  <p:nvPr/>
                </p:nvSpPr>
                <p:spPr>
                  <a:xfrm>
                    <a:off x="749301" y="664072"/>
                    <a:ext cx="127000" cy="1016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4" name="Овал 23"/>
                  <p:cNvSpPr/>
                  <p:nvPr/>
                </p:nvSpPr>
                <p:spPr>
                  <a:xfrm>
                    <a:off x="1693334" y="414867"/>
                    <a:ext cx="127000" cy="1016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667933" y="101600"/>
                  <a:ext cx="355600" cy="262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r1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0" name="Прямая со стрелкой 9"/>
              <p:cNvCxnSpPr/>
              <p:nvPr/>
            </p:nvCxnSpPr>
            <p:spPr>
              <a:xfrm>
                <a:off x="524933" y="889000"/>
                <a:ext cx="8467" cy="6688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Овал 24"/>
            <p:cNvSpPr/>
            <p:nvPr/>
          </p:nvSpPr>
          <p:spPr>
            <a:xfrm>
              <a:off x="9699125" y="4341602"/>
              <a:ext cx="126972" cy="1015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9516438" y="4958871"/>
              <a:ext cx="126972" cy="1015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710020" y="6366397"/>
            <a:ext cx="300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Рис.4. </a:t>
            </a:r>
            <a:r>
              <a:rPr lang="ru-RU" dirty="0" smtClean="0"/>
              <a:t>Элементарный класер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1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8231" y="1828800"/>
            <a:ext cx="4932495" cy="435133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Данные сканирования, получаемые с прибора имеют структуру в виде «гармошки», в которой количество точек сканирования в нечетных строках превосходит количество в четных на 1. Для применения алгоритма было необходимо отбросить все лишние точки.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AA26-1766-4154-9761-AD67E47B4D52}" type="slidenum">
              <a:rPr lang="ru-RU" smtClean="0"/>
              <a:t>6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7583" y="2152650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800763" y="2152650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466795" y="2153920"/>
            <a:ext cx="220980" cy="2362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83615" y="2152650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44687" y="2152650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808218" y="2152650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468699" y="2152650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134731" y="2152650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185331" y="2613978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168511" y="2613978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851363" y="2613978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12435" y="2613978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175966" y="2613978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836447" y="2613978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502479" y="2613978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45126" y="3075306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828306" y="3075306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494338" y="3076576"/>
            <a:ext cx="220980" cy="2362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511158" y="3075306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172230" y="3075306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835761" y="3075306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496242" y="3075306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162274" y="3075306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191481" y="3536634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174661" y="3536634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857513" y="3536634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518585" y="3536634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182116" y="3536634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842597" y="3536634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08629" y="3536634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69796" y="3997962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852976" y="3997962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519008" y="3999232"/>
            <a:ext cx="220980" cy="2362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535828" y="3997962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196900" y="3997962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860431" y="3997962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520912" y="3997962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186944" y="3997962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185331" y="4438970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168511" y="4438970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851363" y="4438970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512435" y="4438970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175966" y="4438970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836447" y="4438970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502479" y="4438970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45126" y="4929508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828306" y="4929508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494338" y="4930778"/>
            <a:ext cx="220980" cy="2362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1511158" y="4929508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2172230" y="4929508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2835761" y="4929508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3496242" y="4929508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162274" y="4929508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60431" y="950599"/>
            <a:ext cx="633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Предобработка </a:t>
            </a:r>
            <a:r>
              <a:rPr lang="en-US" sz="3200" dirty="0" smtClean="0"/>
              <a:t>EBSD </a:t>
            </a:r>
            <a:r>
              <a:rPr lang="ru-RU" sz="3200" dirty="0" smtClean="0"/>
              <a:t>данных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66106" y="5876375"/>
            <a:ext cx="437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Рис.5. </a:t>
            </a:r>
            <a:r>
              <a:rPr lang="ru-RU" dirty="0" smtClean="0"/>
              <a:t>Виртуальная сетка из данных </a:t>
            </a:r>
            <a:r>
              <a:rPr lang="en-US" dirty="0" smtClean="0"/>
              <a:t>EBSD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AA26-1766-4154-9761-AD67E47B4D52}" type="slidenum">
              <a:rPr lang="ru-RU" smtClean="0"/>
              <a:t>7</a:t>
            </a:fld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026920" y="2156460"/>
            <a:ext cx="220980" cy="2362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131820" y="2156460"/>
            <a:ext cx="220980" cy="2362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394460" y="2995612"/>
            <a:ext cx="220980" cy="2362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026920" y="3814446"/>
            <a:ext cx="220980" cy="2362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131820" y="3821444"/>
            <a:ext cx="220980" cy="2362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657600" y="2995612"/>
            <a:ext cx="220980" cy="2362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526030" y="2995612"/>
            <a:ext cx="220980" cy="2362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>
            <a:stCxn id="25" idx="1"/>
          </p:cNvCxnSpPr>
          <p:nvPr/>
        </p:nvCxnSpPr>
        <p:spPr>
          <a:xfrm flipH="1" flipV="1">
            <a:off x="3328058" y="2351094"/>
            <a:ext cx="361904" cy="679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247900" y="2251710"/>
            <a:ext cx="8839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9" idx="3"/>
            <a:endCxn id="22" idx="7"/>
          </p:cNvCxnSpPr>
          <p:nvPr/>
        </p:nvCxnSpPr>
        <p:spPr>
          <a:xfrm flipH="1">
            <a:off x="1583078" y="2358086"/>
            <a:ext cx="476204" cy="672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2" idx="5"/>
            <a:endCxn id="23" idx="1"/>
          </p:cNvCxnSpPr>
          <p:nvPr/>
        </p:nvCxnSpPr>
        <p:spPr>
          <a:xfrm>
            <a:off x="1583078" y="3197238"/>
            <a:ext cx="476204" cy="651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3" idx="6"/>
            <a:endCxn id="24" idx="2"/>
          </p:cNvCxnSpPr>
          <p:nvPr/>
        </p:nvCxnSpPr>
        <p:spPr>
          <a:xfrm>
            <a:off x="2247900" y="3932556"/>
            <a:ext cx="883920" cy="69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4" idx="7"/>
            <a:endCxn id="25" idx="3"/>
          </p:cNvCxnSpPr>
          <p:nvPr/>
        </p:nvCxnSpPr>
        <p:spPr>
          <a:xfrm flipV="1">
            <a:off x="3320438" y="3197238"/>
            <a:ext cx="369524" cy="658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21030" y="2428240"/>
            <a:ext cx="4736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Дифференцирование в локальной области осуществляется вокруг центральной точки, обход точек, в которых происходит дифференцирование показано на рис. стрелками.</a:t>
            </a:r>
            <a:r>
              <a:rPr lang="en-US" dirty="0" smtClean="0"/>
              <a:t> </a:t>
            </a:r>
            <a:r>
              <a:rPr lang="ru-RU" dirty="0" smtClean="0"/>
              <a:t>Производя переход и дифференцируя в окрестности каждой центральной точки, можно получить кривизну всей исследуемой области, которая полностью замощена гексагональной сеткой.</a:t>
            </a:r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776582" y="2152650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309439" y="2152650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767251" y="2995612"/>
            <a:ext cx="220980" cy="236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371159" y="2157730"/>
            <a:ext cx="220980" cy="236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309439" y="3811906"/>
            <a:ext cx="220980" cy="236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378779" y="3849040"/>
            <a:ext cx="220980" cy="236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73289" y="3825254"/>
            <a:ext cx="220980" cy="236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 flipH="1">
            <a:off x="1062990" y="2251710"/>
            <a:ext cx="88392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287961" y="2995612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/>
          <p:cNvCxnSpPr>
            <a:stCxn id="51" idx="3"/>
          </p:cNvCxnSpPr>
          <p:nvPr/>
        </p:nvCxnSpPr>
        <p:spPr>
          <a:xfrm flipH="1">
            <a:off x="398451" y="2354276"/>
            <a:ext cx="410493" cy="57561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57" idx="1"/>
          </p:cNvCxnSpPr>
          <p:nvPr/>
        </p:nvCxnSpPr>
        <p:spPr>
          <a:xfrm>
            <a:off x="398451" y="3231832"/>
            <a:ext cx="407200" cy="62801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57" idx="6"/>
            <a:endCxn id="23" idx="2"/>
          </p:cNvCxnSpPr>
          <p:nvPr/>
        </p:nvCxnSpPr>
        <p:spPr>
          <a:xfrm flipV="1">
            <a:off x="994269" y="3932556"/>
            <a:ext cx="1032651" cy="1080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26" idx="3"/>
          </p:cNvCxnSpPr>
          <p:nvPr/>
        </p:nvCxnSpPr>
        <p:spPr>
          <a:xfrm flipV="1">
            <a:off x="2229014" y="3197238"/>
            <a:ext cx="329378" cy="59434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26" idx="0"/>
            <a:endCxn id="19" idx="5"/>
          </p:cNvCxnSpPr>
          <p:nvPr/>
        </p:nvCxnSpPr>
        <p:spPr>
          <a:xfrm flipH="1" flipV="1">
            <a:off x="2215538" y="2358086"/>
            <a:ext cx="420982" cy="63752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24" idx="6"/>
            <a:endCxn id="55" idx="2"/>
          </p:cNvCxnSpPr>
          <p:nvPr/>
        </p:nvCxnSpPr>
        <p:spPr>
          <a:xfrm flipV="1">
            <a:off x="3352800" y="3930016"/>
            <a:ext cx="956639" cy="953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26" idx="5"/>
            <a:endCxn id="24" idx="1"/>
          </p:cNvCxnSpPr>
          <p:nvPr/>
        </p:nvCxnSpPr>
        <p:spPr>
          <a:xfrm>
            <a:off x="2714648" y="3197238"/>
            <a:ext cx="449534" cy="6588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26" idx="7"/>
          </p:cNvCxnSpPr>
          <p:nvPr/>
        </p:nvCxnSpPr>
        <p:spPr>
          <a:xfrm flipH="1">
            <a:off x="2714648" y="2388870"/>
            <a:ext cx="417172" cy="64133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52" idx="2"/>
            <a:endCxn id="21" idx="6"/>
          </p:cNvCxnSpPr>
          <p:nvPr/>
        </p:nvCxnSpPr>
        <p:spPr>
          <a:xfrm flipH="1">
            <a:off x="3352800" y="2270760"/>
            <a:ext cx="956639" cy="381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53" idx="0"/>
            <a:endCxn id="52" idx="5"/>
          </p:cNvCxnSpPr>
          <p:nvPr/>
        </p:nvCxnSpPr>
        <p:spPr>
          <a:xfrm flipH="1" flipV="1">
            <a:off x="4498057" y="2354276"/>
            <a:ext cx="379684" cy="64133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55" idx="7"/>
            <a:endCxn id="53" idx="3"/>
          </p:cNvCxnSpPr>
          <p:nvPr/>
        </p:nvCxnSpPr>
        <p:spPr>
          <a:xfrm flipV="1">
            <a:off x="4498057" y="3197238"/>
            <a:ext cx="301556" cy="64926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H="1">
            <a:off x="4498057" y="2270760"/>
            <a:ext cx="88392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52" idx="3"/>
          </p:cNvCxnSpPr>
          <p:nvPr/>
        </p:nvCxnSpPr>
        <p:spPr>
          <a:xfrm flipH="1">
            <a:off x="3831119" y="2354276"/>
            <a:ext cx="510682" cy="64133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stCxn id="25" idx="5"/>
            <a:endCxn id="55" idx="1"/>
          </p:cNvCxnSpPr>
          <p:nvPr/>
        </p:nvCxnSpPr>
        <p:spPr>
          <a:xfrm>
            <a:off x="3846218" y="3197238"/>
            <a:ext cx="495583" cy="64926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55" idx="6"/>
            <a:endCxn id="56" idx="2"/>
          </p:cNvCxnSpPr>
          <p:nvPr/>
        </p:nvCxnSpPr>
        <p:spPr>
          <a:xfrm>
            <a:off x="4530419" y="3930016"/>
            <a:ext cx="848360" cy="3713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stCxn id="111" idx="0"/>
          </p:cNvCxnSpPr>
          <p:nvPr/>
        </p:nvCxnSpPr>
        <p:spPr>
          <a:xfrm flipH="1" flipV="1">
            <a:off x="5592141" y="2297434"/>
            <a:ext cx="442053" cy="69817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Овал 110"/>
          <p:cNvSpPr/>
          <p:nvPr/>
        </p:nvSpPr>
        <p:spPr>
          <a:xfrm>
            <a:off x="5923704" y="2995612"/>
            <a:ext cx="220980" cy="236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2013749" y="3825254"/>
            <a:ext cx="220980" cy="2362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3118649" y="3825254"/>
            <a:ext cx="220980" cy="2362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1381289" y="4664406"/>
            <a:ext cx="220980" cy="236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2013749" y="5483240"/>
            <a:ext cx="220980" cy="236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3095978" y="5499267"/>
            <a:ext cx="220980" cy="236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3644429" y="4664406"/>
            <a:ext cx="220980" cy="236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2512859" y="4664406"/>
            <a:ext cx="220980" cy="236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 стрелкой 131"/>
          <p:cNvCxnSpPr/>
          <p:nvPr/>
        </p:nvCxnSpPr>
        <p:spPr>
          <a:xfrm flipH="1">
            <a:off x="2234729" y="3920504"/>
            <a:ext cx="8839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Овал 136"/>
          <p:cNvSpPr/>
          <p:nvPr/>
        </p:nvSpPr>
        <p:spPr>
          <a:xfrm>
            <a:off x="763411" y="3821444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4296268" y="3821444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4754080" y="4664406"/>
            <a:ext cx="220980" cy="236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4296268" y="5480700"/>
            <a:ext cx="220980" cy="236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5365608" y="5517834"/>
            <a:ext cx="220980" cy="236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760118" y="5494048"/>
            <a:ext cx="220980" cy="236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4" name="Прямая со стрелкой 143"/>
          <p:cNvCxnSpPr/>
          <p:nvPr/>
        </p:nvCxnSpPr>
        <p:spPr>
          <a:xfrm flipH="1">
            <a:off x="1049819" y="3920504"/>
            <a:ext cx="88392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Овал 144"/>
          <p:cNvSpPr/>
          <p:nvPr/>
        </p:nvSpPr>
        <p:spPr>
          <a:xfrm>
            <a:off x="274790" y="4664406"/>
            <a:ext cx="220980" cy="2362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6" name="Прямая со стрелкой 145"/>
          <p:cNvCxnSpPr>
            <a:stCxn id="137" idx="3"/>
          </p:cNvCxnSpPr>
          <p:nvPr/>
        </p:nvCxnSpPr>
        <p:spPr>
          <a:xfrm flipH="1">
            <a:off x="385280" y="4023070"/>
            <a:ext cx="410493" cy="57561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>
            <a:endCxn id="143" idx="1"/>
          </p:cNvCxnSpPr>
          <p:nvPr/>
        </p:nvCxnSpPr>
        <p:spPr>
          <a:xfrm>
            <a:off x="385280" y="4900626"/>
            <a:ext cx="407200" cy="62801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>
            <a:stCxn id="143" idx="6"/>
            <a:endCxn id="127" idx="2"/>
          </p:cNvCxnSpPr>
          <p:nvPr/>
        </p:nvCxnSpPr>
        <p:spPr>
          <a:xfrm flipV="1">
            <a:off x="981098" y="5601350"/>
            <a:ext cx="1032651" cy="1080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>
            <a:endCxn id="130" idx="3"/>
          </p:cNvCxnSpPr>
          <p:nvPr/>
        </p:nvCxnSpPr>
        <p:spPr>
          <a:xfrm flipV="1">
            <a:off x="2215843" y="4866032"/>
            <a:ext cx="329378" cy="59434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>
            <a:stCxn id="130" idx="0"/>
            <a:endCxn id="124" idx="5"/>
          </p:cNvCxnSpPr>
          <p:nvPr/>
        </p:nvCxnSpPr>
        <p:spPr>
          <a:xfrm flipH="1" flipV="1">
            <a:off x="2202367" y="4026880"/>
            <a:ext cx="420982" cy="63752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>
            <a:stCxn id="128" idx="6"/>
            <a:endCxn id="141" idx="2"/>
          </p:cNvCxnSpPr>
          <p:nvPr/>
        </p:nvCxnSpPr>
        <p:spPr>
          <a:xfrm flipV="1">
            <a:off x="3316958" y="5598810"/>
            <a:ext cx="979310" cy="1856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stCxn id="130" idx="5"/>
            <a:endCxn id="128" idx="1"/>
          </p:cNvCxnSpPr>
          <p:nvPr/>
        </p:nvCxnSpPr>
        <p:spPr>
          <a:xfrm>
            <a:off x="2701477" y="4866032"/>
            <a:ext cx="426863" cy="66782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>
            <a:endCxn id="130" idx="7"/>
          </p:cNvCxnSpPr>
          <p:nvPr/>
        </p:nvCxnSpPr>
        <p:spPr>
          <a:xfrm flipH="1">
            <a:off x="2701477" y="4057664"/>
            <a:ext cx="417172" cy="64133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>
            <a:stCxn id="138" idx="2"/>
            <a:endCxn id="125" idx="6"/>
          </p:cNvCxnSpPr>
          <p:nvPr/>
        </p:nvCxnSpPr>
        <p:spPr>
          <a:xfrm flipH="1">
            <a:off x="3339629" y="3939554"/>
            <a:ext cx="956639" cy="381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9" idx="0"/>
            <a:endCxn id="138" idx="5"/>
          </p:cNvCxnSpPr>
          <p:nvPr/>
        </p:nvCxnSpPr>
        <p:spPr>
          <a:xfrm flipH="1" flipV="1">
            <a:off x="4484886" y="4023070"/>
            <a:ext cx="379684" cy="64133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41" idx="7"/>
            <a:endCxn id="139" idx="3"/>
          </p:cNvCxnSpPr>
          <p:nvPr/>
        </p:nvCxnSpPr>
        <p:spPr>
          <a:xfrm flipV="1">
            <a:off x="4484886" y="4866032"/>
            <a:ext cx="301556" cy="64926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 flipH="1">
            <a:off x="4484886" y="3939554"/>
            <a:ext cx="88392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8" idx="3"/>
          </p:cNvCxnSpPr>
          <p:nvPr/>
        </p:nvCxnSpPr>
        <p:spPr>
          <a:xfrm flipH="1">
            <a:off x="3817948" y="4023070"/>
            <a:ext cx="510682" cy="64133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29" idx="5"/>
            <a:endCxn id="141" idx="1"/>
          </p:cNvCxnSpPr>
          <p:nvPr/>
        </p:nvCxnSpPr>
        <p:spPr>
          <a:xfrm>
            <a:off x="3833047" y="4866032"/>
            <a:ext cx="495583" cy="64926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>
            <a:stCxn id="141" idx="6"/>
            <a:endCxn id="142" idx="2"/>
          </p:cNvCxnSpPr>
          <p:nvPr/>
        </p:nvCxnSpPr>
        <p:spPr>
          <a:xfrm>
            <a:off x="4517248" y="5598810"/>
            <a:ext cx="848360" cy="3713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>
            <a:stCxn id="162" idx="0"/>
          </p:cNvCxnSpPr>
          <p:nvPr/>
        </p:nvCxnSpPr>
        <p:spPr>
          <a:xfrm flipH="1" flipV="1">
            <a:off x="5578970" y="3966228"/>
            <a:ext cx="442053" cy="69817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Овал 161"/>
          <p:cNvSpPr/>
          <p:nvPr/>
        </p:nvSpPr>
        <p:spPr>
          <a:xfrm>
            <a:off x="5910533" y="4664406"/>
            <a:ext cx="220980" cy="236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6" name="Прямая со стрелкой 165"/>
          <p:cNvCxnSpPr/>
          <p:nvPr/>
        </p:nvCxnSpPr>
        <p:spPr>
          <a:xfrm flipH="1">
            <a:off x="1557513" y="4049107"/>
            <a:ext cx="417172" cy="64133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/>
          <p:nvPr/>
        </p:nvCxnSpPr>
        <p:spPr>
          <a:xfrm>
            <a:off x="1576633" y="4900626"/>
            <a:ext cx="482649" cy="62101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>
            <a:stCxn id="127" idx="6"/>
            <a:endCxn id="128" idx="2"/>
          </p:cNvCxnSpPr>
          <p:nvPr/>
        </p:nvCxnSpPr>
        <p:spPr>
          <a:xfrm>
            <a:off x="2234729" y="5601350"/>
            <a:ext cx="861249" cy="1602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>
            <a:endCxn id="129" idx="3"/>
          </p:cNvCxnSpPr>
          <p:nvPr/>
        </p:nvCxnSpPr>
        <p:spPr>
          <a:xfrm flipV="1">
            <a:off x="3249928" y="4866032"/>
            <a:ext cx="426863" cy="65787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 flipH="1" flipV="1">
            <a:off x="3297107" y="4034184"/>
            <a:ext cx="379684" cy="64133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>
            <a:endCxn id="162" idx="3"/>
          </p:cNvCxnSpPr>
          <p:nvPr/>
        </p:nvCxnSpPr>
        <p:spPr>
          <a:xfrm flipV="1">
            <a:off x="5524335" y="4866032"/>
            <a:ext cx="418560" cy="59434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176"/>
          <p:cNvCxnSpPr>
            <a:endCxn id="111" idx="3"/>
          </p:cNvCxnSpPr>
          <p:nvPr/>
        </p:nvCxnSpPr>
        <p:spPr>
          <a:xfrm flipV="1">
            <a:off x="5536070" y="3197238"/>
            <a:ext cx="419996" cy="70323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094009" y="903560"/>
            <a:ext cx="4112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Ход работы алгоритма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2051" y="6031258"/>
            <a:ext cx="559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Рис.6. </a:t>
            </a:r>
            <a:r>
              <a:rPr lang="ru-RU" dirty="0" smtClean="0"/>
              <a:t>Ход работы алгоритма на гексагональной сетке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5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530342"/>
            <a:ext cx="10515600" cy="6008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(мартенсит) 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AA26-1766-4154-9761-AD67E47B4D52}" type="slidenum">
              <a:rPr lang="ru-RU" smtClean="0"/>
              <a:t>8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9095" y="1321372"/>
            <a:ext cx="565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Рис.7. </a:t>
            </a:r>
            <a:r>
              <a:rPr lang="ru-RU" dirty="0" smtClean="0"/>
              <a:t>Структура, полученная при охлажденнии 30 °С</a:t>
            </a:r>
            <a:r>
              <a:rPr lang="en-US" dirty="0" smtClean="0"/>
              <a:t>/c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03644" y="1361016"/>
            <a:ext cx="450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Рис.8. </a:t>
            </a:r>
            <a:r>
              <a:rPr lang="ru-RU" dirty="0" smtClean="0"/>
              <a:t>Отображение кривизны</a:t>
            </a:r>
            <a:r>
              <a:rPr lang="en-US" dirty="0" smtClean="0"/>
              <a:t> (</a:t>
            </a:r>
            <a:r>
              <a:rPr lang="ru-RU" dirty="0" smtClean="0"/>
              <a:t>рад</a:t>
            </a:r>
            <a:r>
              <a:rPr lang="en-US" dirty="0" smtClean="0"/>
              <a:t>/</a:t>
            </a:r>
            <a:r>
              <a:rPr lang="ru-RU" dirty="0" smtClean="0"/>
              <a:t>микрон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18" y="1725712"/>
            <a:ext cx="5578602" cy="4995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69" y="2071050"/>
            <a:ext cx="4515303" cy="40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" y="505648"/>
            <a:ext cx="9485376" cy="6132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Результаты (бейнит)</a:t>
            </a:r>
            <a:endParaRPr lang="ru-RU" sz="36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AA26-1766-4154-9761-AD67E47B4D52}" type="slidenum">
              <a:rPr lang="ru-RU" smtClean="0"/>
              <a:t>9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0389" y="1177959"/>
            <a:ext cx="48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Рис.9. </a:t>
            </a:r>
            <a:r>
              <a:rPr lang="ru-RU" dirty="0" smtClean="0"/>
              <a:t>Структура, полученная при охлаждении 0.5 °С</a:t>
            </a:r>
            <a:r>
              <a:rPr lang="en-US" dirty="0" smtClean="0"/>
              <a:t>/</a:t>
            </a:r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72064" y="1217898"/>
            <a:ext cx="462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Рис.10. </a:t>
            </a:r>
            <a:r>
              <a:rPr lang="ru-RU" dirty="0" smtClean="0"/>
              <a:t>Отображение кривизны (рад</a:t>
            </a:r>
            <a:r>
              <a:rPr lang="en-US" dirty="0" smtClean="0"/>
              <a:t>/</a:t>
            </a:r>
            <a:r>
              <a:rPr lang="ru-RU" dirty="0" smtClean="0"/>
              <a:t>микрон)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988840"/>
            <a:ext cx="4297204" cy="4327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28" y="1824290"/>
            <a:ext cx="6113149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7091</TotalTime>
  <Words>512</Words>
  <Application>Microsoft Office PowerPoint</Application>
  <PresentationFormat>Широкоэкранный</PresentationFormat>
  <Paragraphs>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Default Theme</vt:lpstr>
      <vt:lpstr>Метод отображения дислокационной субструктуры металлов по данным EBSD</vt:lpstr>
      <vt:lpstr>EBSD метод (Electron backscattered diffraction)</vt:lpstr>
      <vt:lpstr>Преодоление ограничений традиционного EBSD метода</vt:lpstr>
      <vt:lpstr>Дифференецирование дискретных (EBSD) ориентировок</vt:lpstr>
      <vt:lpstr>Отображение кривизны</vt:lpstr>
      <vt:lpstr>Презентация PowerPoint</vt:lpstr>
      <vt:lpstr>Презентация PowerPoint</vt:lpstr>
      <vt:lpstr>Результаты (мартенсит) </vt:lpstr>
      <vt:lpstr>Результаты (бейнит)</vt:lpstr>
      <vt:lpstr>Дилатометрия</vt:lpstr>
      <vt:lpstr>Проверка алгоритма с помощью независимых дилатометрических данных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811864</cp:lastModifiedBy>
  <cp:revision>351</cp:revision>
  <dcterms:created xsi:type="dcterms:W3CDTF">2016-02-05T10:58:30Z</dcterms:created>
  <dcterms:modified xsi:type="dcterms:W3CDTF">2021-06-23T09:08:50Z</dcterms:modified>
</cp:coreProperties>
</file>