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77" r:id="rId4"/>
    <p:sldId id="260" r:id="rId5"/>
    <p:sldId id="271" r:id="rId6"/>
    <p:sldId id="272" r:id="rId7"/>
    <p:sldId id="261" r:id="rId8"/>
    <p:sldId id="262" r:id="rId9"/>
    <p:sldId id="278" r:id="rId10"/>
    <p:sldId id="273" r:id="rId11"/>
    <p:sldId id="263" r:id="rId12"/>
    <p:sldId id="266" r:id="rId13"/>
    <p:sldId id="275" r:id="rId14"/>
    <p:sldId id="274" r:id="rId15"/>
    <p:sldId id="267" r:id="rId16"/>
    <p:sldId id="276" r:id="rId17"/>
    <p:sldId id="279" r:id="rId18"/>
    <p:sldId id="281" r:id="rId19"/>
    <p:sldId id="280" r:id="rId20"/>
    <p:sldId id="282" r:id="rId21"/>
    <p:sldId id="283" r:id="rId22"/>
    <p:sldId id="284" r:id="rId23"/>
  </p:sldIdLst>
  <p:sldSz cx="9144000" cy="6858000" type="screen4x3"/>
  <p:notesSz cx="681513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E2AC312-C1C8-4B01-BDFB-7FC13DF0A8A6}">
          <p14:sldIdLst>
            <p14:sldId id="256"/>
            <p14:sldId id="259"/>
          </p14:sldIdLst>
        </p14:section>
        <p14:section name="Определение допустимой остаточной неплоскостности в центральном сечении заготовки после правки" id="{A5989AC9-E355-4C9F-9425-E1DBD80C38FD}">
          <p14:sldIdLst>
            <p14:sldId id="277"/>
          </p14:sldIdLst>
        </p14:section>
        <p14:section name="Раздел оглавления" id="{1CC4AE4C-680B-4E8B-8480-4E09C997E232}">
          <p14:sldIdLst/>
        </p14:section>
        <p14:section name="Правка под крыло чайки" id="{17CD879F-6938-4E2F-9006-E3DD3E6C4D1D}">
          <p14:sldIdLst>
            <p14:sldId id="260"/>
          </p14:sldIdLst>
        </p14:section>
        <p14:section name="Правка под крыло чайки. Заготовка " id="{35EF83CE-60D8-4B5D-9E30-AB529189121B}">
          <p14:sldIdLst>
            <p14:sldId id="271"/>
          </p14:sldIdLst>
        </p14:section>
        <p14:section name="Правка под крыло чайки. Заготовки" id="{6E5E4108-691D-4179-A654-8BCA3483B5FB}">
          <p14:sldIdLst>
            <p14:sldId id="272"/>
          </p14:sldIdLst>
        </p14:section>
        <p14:section name="Раздел 4" id="{74809C64-C899-4B35-A71D-F0D34EC30A63}">
          <p14:sldIdLst>
            <p14:sldId id="261"/>
          </p14:sldIdLst>
        </p14:section>
        <p14:section name="Локальное боковое обжатие. После надреза" id="{314C1457-685C-43DC-93AB-068B8D6274FC}">
          <p14:sldIdLst>
            <p14:sldId id="262"/>
          </p14:sldIdLst>
        </p14:section>
        <p14:section name="Моделирование локального бокового обжатия, выполняемого после нанесения надреза" id="{DFC35D13-A52F-40B8-92FD-52C9D8206E05}">
          <p14:sldIdLst>
            <p14:sldId id="278"/>
          </p14:sldIdLst>
        </p14:section>
        <p14:section name="Локальное боковое обжатие. До надреза " id="{CFCA9214-C122-4573-A394-78C9DBA3D20E}">
          <p14:sldIdLst>
            <p14:sldId id="273"/>
          </p14:sldIdLst>
        </p14:section>
        <p14:section name="Локальное боковое обжатие. Эксперимент " id="{524EFFAB-6CAC-472A-AEA0-3875347B5C56}">
          <p14:sldIdLst>
            <p14:sldId id="263"/>
          </p14:sldIdLst>
        </p14:section>
        <p14:section name="Повышенная асимметрия" id="{549ED6EE-2289-4CCA-B758-54AC07E74CC2}">
          <p14:sldIdLst>
            <p14:sldId id="266"/>
          </p14:sldIdLst>
        </p14:section>
        <p14:section name="Повышенная асимметрия и виброобработка " id="{C24DD3F5-B198-460B-AAD8-AD9B3F12ED95}">
          <p14:sldIdLst>
            <p14:sldId id="275"/>
          </p14:sldIdLst>
        </p14:section>
        <p14:section name="Сталь другой категории" id="{A6050FDE-F94D-4371-B850-A080C9FE16D6}">
          <p14:sldIdLst>
            <p14:sldId id="274"/>
            <p14:sldId id="267"/>
            <p14:sldId id="276"/>
            <p14:sldId id="279"/>
            <p14:sldId id="281"/>
            <p14:sldId id="280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изавета Назарова" initials="ЕН" lastIdx="1" clrIdx="0">
    <p:extLst>
      <p:ext uri="{19B8F6BF-5375-455C-9EA6-DF929625EA0E}">
        <p15:presenceInfo xmlns:p15="http://schemas.microsoft.com/office/powerpoint/2012/main" userId="e9f956b90d942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60"/>
  </p:normalViewPr>
  <p:slideViewPr>
    <p:cSldViewPr>
      <p:cViewPr varScale="1">
        <p:scale>
          <a:sx n="81" d="100"/>
          <a:sy n="81" d="100"/>
        </p:scale>
        <p:origin x="141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r">
              <a:defRPr sz="1200"/>
            </a:lvl1pPr>
          </a:lstStyle>
          <a:p>
            <a:fld id="{2FC63338-8CAC-4D56-B9CD-D224B6C5D0B7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27" tIns="46163" rIns="92327" bIns="461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2694"/>
            <a:ext cx="5452110" cy="4474131"/>
          </a:xfrm>
          <a:prstGeom prst="rect">
            <a:avLst/>
          </a:prstGeom>
        </p:spPr>
        <p:txBody>
          <a:bodyPr vert="horz" lIns="92327" tIns="46163" rIns="92327" bIns="461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53226" cy="497126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3661"/>
            <a:ext cx="2953226" cy="497126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r">
              <a:defRPr sz="1200"/>
            </a:lvl1pPr>
          </a:lstStyle>
          <a:p>
            <a:fld id="{348B1C9D-FA62-4D1E-95C0-D50B43338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8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</a:t>
            </a:r>
            <a:r>
              <a:rPr lang="ru-RU" baseline="0" dirty="0" smtClean="0"/>
              <a:t> какому стандарту?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B1C9D-FA62-4D1E-95C0-D50B43338FF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6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C433-9241-45C5-A4FF-6312EDDAB17A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4798-AE72-4301-8480-2C557C1D5BE8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883D-EEF2-48E7-ADF0-E6558CC6B3B3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232F2-1E38-4E2D-9385-7B3AE991CCB6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F219-A8B2-4E07-8A13-9C9BFB836AFE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B0DD-D592-4362-A9EB-B0CE78E067CE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0FDF-BCEF-4FCB-89D2-71FD5202EBD1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F626-683B-4843-9B8E-87FFB1C3563F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41F3-CD7B-4F4A-B046-38706A5EF61D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23B4-E4AB-42E4-AA09-C16496214ED1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2C17-286E-4E85-B49E-5F691F7FDB5D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E7F0-209E-4875-82CD-7C65C85955DF}" type="datetime1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8.jpeg"/><Relationship Id="rId5" Type="http://schemas.openxmlformats.org/officeDocument/2006/relationships/image" Target="../media/image2.wmf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2.wmf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13" Type="http://schemas.openxmlformats.org/officeDocument/2006/relationships/image" Target="../media/image591.png"/><Relationship Id="rId18" Type="http://schemas.openxmlformats.org/officeDocument/2006/relationships/image" Target="../media/image59.png"/><Relationship Id="rId26" Type="http://schemas.openxmlformats.org/officeDocument/2006/relationships/image" Target="../media/image63.png"/><Relationship Id="rId39" Type="http://schemas.openxmlformats.org/officeDocument/2006/relationships/slide" Target="slide14.xml"/><Relationship Id="rId3" Type="http://schemas.openxmlformats.org/officeDocument/2006/relationships/image" Target="../media/image2.wmf"/><Relationship Id="rId21" Type="http://schemas.openxmlformats.org/officeDocument/2006/relationships/slide" Target="slide5.xml"/><Relationship Id="rId34" Type="http://schemas.openxmlformats.org/officeDocument/2006/relationships/image" Target="../media/image67.png"/><Relationship Id="rId7" Type="http://schemas.openxmlformats.org/officeDocument/2006/relationships/image" Target="../media/image531.png"/><Relationship Id="rId12" Type="http://schemas.openxmlformats.org/officeDocument/2006/relationships/image" Target="../media/image581.png"/><Relationship Id="rId17" Type="http://schemas.openxmlformats.org/officeDocument/2006/relationships/slide" Target="slide4.xml"/><Relationship Id="rId25" Type="http://schemas.openxmlformats.org/officeDocument/2006/relationships/slide" Target="slide7.xml"/><Relationship Id="rId33" Type="http://schemas.openxmlformats.org/officeDocument/2006/relationships/slide" Target="slide11.xml"/><Relationship Id="rId38" Type="http://schemas.openxmlformats.org/officeDocument/2006/relationships/image" Target="../media/image69.png"/><Relationship Id="rId2" Type="http://schemas.openxmlformats.org/officeDocument/2006/relationships/image" Target="../media/image58.png"/><Relationship Id="rId16" Type="http://schemas.openxmlformats.org/officeDocument/2006/relationships/image" Target="../media/image621.png"/><Relationship Id="rId20" Type="http://schemas.openxmlformats.org/officeDocument/2006/relationships/image" Target="../media/image60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1.png"/><Relationship Id="rId24" Type="http://schemas.openxmlformats.org/officeDocument/2006/relationships/image" Target="../media/image62.png"/><Relationship Id="rId32" Type="http://schemas.openxmlformats.org/officeDocument/2006/relationships/image" Target="../media/image66.png"/><Relationship Id="rId37" Type="http://schemas.openxmlformats.org/officeDocument/2006/relationships/slide" Target="slide13.xml"/><Relationship Id="rId40" Type="http://schemas.openxmlformats.org/officeDocument/2006/relationships/image" Target="../media/image70.png"/><Relationship Id="rId5" Type="http://schemas.openxmlformats.org/officeDocument/2006/relationships/image" Target="../media/image511.png"/><Relationship Id="rId15" Type="http://schemas.openxmlformats.org/officeDocument/2006/relationships/image" Target="../media/image611.png"/><Relationship Id="rId23" Type="http://schemas.openxmlformats.org/officeDocument/2006/relationships/slide" Target="slide6.xml"/><Relationship Id="rId28" Type="http://schemas.openxmlformats.org/officeDocument/2006/relationships/image" Target="../media/image64.png"/><Relationship Id="rId36" Type="http://schemas.openxmlformats.org/officeDocument/2006/relationships/image" Target="../media/image68.png"/><Relationship Id="rId10" Type="http://schemas.openxmlformats.org/officeDocument/2006/relationships/image" Target="../media/image561.png"/><Relationship Id="rId19" Type="http://schemas.openxmlformats.org/officeDocument/2006/relationships/slide" Target="slide3.xml"/><Relationship Id="rId31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image" Target="../media/image551.png"/><Relationship Id="rId14" Type="http://schemas.openxmlformats.org/officeDocument/2006/relationships/image" Target="../media/image601.png"/><Relationship Id="rId22" Type="http://schemas.openxmlformats.org/officeDocument/2006/relationships/image" Target="../media/image61.png"/><Relationship Id="rId27" Type="http://schemas.openxmlformats.org/officeDocument/2006/relationships/slide" Target="slide8.xml"/><Relationship Id="rId30" Type="http://schemas.openxmlformats.org/officeDocument/2006/relationships/image" Target="../media/image65.png"/><Relationship Id="rId35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4380"/>
            <a:ext cx="9144000" cy="610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772400" cy="2304256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ВЫПУСКНАЯ КВАЛИФИКАЦИОННАЯ РАБОТА МАГИСТРА</a:t>
            </a:r>
            <a:br>
              <a:rPr lang="ru-RU" sz="2200" b="1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Разработка методов регулирования остаточных напряжений в образцах, испытываемых на </a:t>
            </a:r>
            <a:r>
              <a:rPr lang="ru-RU" sz="2200" dirty="0" err="1"/>
              <a:t>трещиностойкость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По направлению: Прикладная механика </a:t>
            </a:r>
            <a:br>
              <a:rPr lang="ru-RU" sz="2200" dirty="0"/>
            </a:br>
            <a:r>
              <a:rPr lang="ru-RU" sz="2200" dirty="0"/>
              <a:t>Направленность (профиль): Физика прочности и пластичности</a:t>
            </a:r>
            <a:endParaRPr lang="ru-RU" dirty="0"/>
          </a:p>
        </p:txBody>
      </p:sp>
      <p:sp useBgFill="1"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437112"/>
            <a:ext cx="4352528" cy="17526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Выполнила: Назарова Е.Д.,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студентка гр. 3641503/90601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Научный руководитель: Ермакова Н.Ю.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доцент, </a:t>
            </a:r>
            <a:r>
              <a:rPr lang="ru-RU" dirty="0" err="1">
                <a:solidFill>
                  <a:schemeClr val="tx1"/>
                </a:solidFill>
              </a:rPr>
              <a:t>к.ф-м.н</a:t>
            </a:r>
            <a:r>
              <a:rPr lang="ru-RU" dirty="0">
                <a:solidFill>
                  <a:schemeClr val="tx1"/>
                </a:solidFill>
              </a:rPr>
              <a:t>.:.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Консультант: Филин В.Ю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д.т.н.  </a:t>
            </a:r>
            <a:endParaRPr lang="ru-RU" dirty="0"/>
          </a:p>
        </p:txBody>
      </p:sp>
      <p:sp useBgFill="1">
        <p:nvSpPr>
          <p:cNvPr id="5" name="Подзаголовок 2"/>
          <p:cNvSpPr txBox="1">
            <a:spLocks/>
          </p:cNvSpPr>
          <p:nvPr/>
        </p:nvSpPr>
        <p:spPr>
          <a:xfrm>
            <a:off x="3347864" y="6309320"/>
            <a:ext cx="2192288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i="1" dirty="0"/>
              <a:t>г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.Санкт-Петербург, 2021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8412E69-73FF-4C47-AD62-55D91147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23528" y="848917"/>
            <a:ext cx="8650551" cy="592633"/>
          </a:xfrm>
        </p:spPr>
        <p:txBody>
          <a:bodyPr>
            <a:noAutofit/>
          </a:bodyPr>
          <a:lstStyle/>
          <a:p>
            <a:r>
              <a:rPr lang="ru-RU" sz="2400" dirty="0"/>
              <a:t>Моделирование локального бокового обжатия, выполняемого до нанесения надреза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997113"/>
              </p:ext>
            </p:extLst>
          </p:nvPr>
        </p:nvGraphicFramePr>
        <p:xfrm>
          <a:off x="1533207" y="1916832"/>
          <a:ext cx="6077585" cy="3058012"/>
        </p:xfrm>
        <a:graphic>
          <a:graphicData uri="http://schemas.openxmlformats.org/drawingml/2006/table">
            <a:tbl>
              <a:tblPr/>
              <a:tblGrid>
                <a:gridCol w="3066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1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67284"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409053C-0E6C-46A3-B857-85620036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A1354D-D327-4451-B184-6F61602340B0}"/>
              </a:ext>
            </a:extLst>
          </p:cNvPr>
          <p:cNvSpPr txBox="1"/>
          <p:nvPr/>
        </p:nvSpPr>
        <p:spPr>
          <a:xfrm>
            <a:off x="395536" y="3693577"/>
            <a:ext cx="3096344" cy="10833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10.1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Эпюры напряжений, нормальных к плоскости надреза 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</a:t>
            </a:r>
            <a:r>
              <a:rPr lang="en-US" sz="1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в равнопрочном сварном соединении, после выполнения надреза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12A5F4-36A7-44DC-AC8A-ACBD1521E9D9}"/>
              </a:ext>
            </a:extLst>
          </p:cNvPr>
          <p:cNvSpPr txBox="1"/>
          <p:nvPr/>
        </p:nvSpPr>
        <p:spPr>
          <a:xfrm>
            <a:off x="6660232" y="1844824"/>
            <a:ext cx="2483768" cy="15788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10.2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Эпюры напряжений, нормальных к плоскости надреза 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</a:t>
            </a:r>
            <a:r>
              <a:rPr lang="en-US" sz="1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в </a:t>
            </a:r>
            <a:r>
              <a:rPr lang="ru-RU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неравнопрочном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соединении (основной металл) после надреза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719E270D-56F8-4DA3-8BC2-974477A7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553" y="1438193"/>
            <a:ext cx="61390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286C575-4A20-461F-8963-79FE886A1D0E}"/>
              </a:ext>
            </a:extLst>
          </p:cNvPr>
          <p:cNvSpPr txBox="1"/>
          <p:nvPr/>
        </p:nvSpPr>
        <p:spPr>
          <a:xfrm>
            <a:off x="323528" y="5245092"/>
            <a:ext cx="3528392" cy="10833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10.3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Эпюры напряжений, нормальных к плоскости надреза 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</a:t>
            </a:r>
            <a:r>
              <a:rPr lang="en-US" sz="1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сварных соединений после выполнения бокового обжатия после выполнения надреза.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3B0BE4-DA8D-4D81-9273-787E7020F7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56792"/>
            <a:ext cx="3474435" cy="2016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02B96C8-FF16-4391-8808-EE58FED561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625695"/>
            <a:ext cx="4618856" cy="2763829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2771800" y="5013176"/>
            <a:ext cx="1224136" cy="28803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C25FA3-C3B8-4AED-BA7D-B6B1C8FDDC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556792"/>
            <a:ext cx="3281502" cy="19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Рисунок 890" descr="C:\Documents and Settings\UserPC\Рабочий стол\диплом по частям\диплом часть 2\выкса1\Техника\дс3\IMG-20210312-WA0001.jpg">
            <a:extLst>
              <a:ext uri="{FF2B5EF4-FFF2-40B4-BE49-F238E27FC236}">
                <a16:creationId xmlns:a16="http://schemas.microsoft.com/office/drawing/2014/main" xmlns="" id="{4F4C54C0-AF0B-4525-A3DF-6D3D23459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8829" r="48599"/>
          <a:stretch/>
        </p:blipFill>
        <p:spPr bwMode="auto">
          <a:xfrm>
            <a:off x="6948264" y="4572464"/>
            <a:ext cx="1225531" cy="228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889" descr="C:\Documents and Settings\UserPC\Рабочий стол\диплом по частям\диплом часть 2\выкса1\Техника\дс3\49-11-2.jpg">
            <a:extLst>
              <a:ext uri="{FF2B5EF4-FFF2-40B4-BE49-F238E27FC236}">
                <a16:creationId xmlns:a16="http://schemas.microsoft.com/office/drawing/2014/main" xmlns="" id="{096D7D26-3D0D-4BD1-9F5D-B343A7080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48750"/>
          <a:stretch/>
        </p:blipFill>
        <p:spPr bwMode="auto">
          <a:xfrm>
            <a:off x="3059832" y="4268543"/>
            <a:ext cx="1224136" cy="258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888" descr="C:\Documents and Settings\UserPC\Рабочий стол\диплом по частям\диплом часть 2\выкса1\Техника\дс3\IMG-20210312-WA0000.jpg">
            <a:extLst>
              <a:ext uri="{FF2B5EF4-FFF2-40B4-BE49-F238E27FC236}">
                <a16:creationId xmlns:a16="http://schemas.microsoft.com/office/drawing/2014/main" xmlns="" id="{06153567-F78D-48D5-8718-43AEF8C9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49497"/>
          <a:stretch/>
        </p:blipFill>
        <p:spPr bwMode="auto">
          <a:xfrm>
            <a:off x="1835696" y="4080538"/>
            <a:ext cx="1225531" cy="277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066026"/>
            <a:ext cx="8964488" cy="70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66A3488-EDBA-4659-8099-3E270E93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6EE4D3-EE16-4E7F-ABAB-DB420678D6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8513" t="15750" r="7165" b="1994"/>
          <a:stretch/>
        </p:blipFill>
        <p:spPr>
          <a:xfrm>
            <a:off x="6300192" y="1952867"/>
            <a:ext cx="1338088" cy="2444136"/>
          </a:xfrm>
          <a:prstGeom prst="rect">
            <a:avLst/>
          </a:prstGeom>
        </p:spPr>
      </p:pic>
      <p:pic>
        <p:nvPicPr>
          <p:cNvPr id="7172" name="Рисунок 874" descr="C:\Documents and Settings\UserPC\Рабочий стол\диплом по частям\диплом часть 2\выкса1\Техника\2 этап\07-11-4.jpg">
            <a:extLst>
              <a:ext uri="{FF2B5EF4-FFF2-40B4-BE49-F238E27FC236}">
                <a16:creationId xmlns:a16="http://schemas.microsoft.com/office/drawing/2014/main" xmlns="" id="{CD2C9ECD-F9F0-45A4-8049-7481F3CB8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6040" r="49898" b="2249"/>
          <a:stretch/>
        </p:blipFill>
        <p:spPr bwMode="auto">
          <a:xfrm>
            <a:off x="5004048" y="2204864"/>
            <a:ext cx="1262653" cy="218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871" descr="C:\Documents and Settings\UserPC\Рабочий стол\диплом по частям\диплом часть 2\выкса1\Техника\2 этап\07-11-2.jpg">
            <a:extLst>
              <a:ext uri="{FF2B5EF4-FFF2-40B4-BE49-F238E27FC236}">
                <a16:creationId xmlns:a16="http://schemas.microsoft.com/office/drawing/2014/main" xmlns="" id="{C675FF76-E7A4-4121-8590-F71468700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1042" r="50000"/>
          <a:stretch/>
        </p:blipFill>
        <p:spPr bwMode="auto">
          <a:xfrm>
            <a:off x="2564445" y="1874953"/>
            <a:ext cx="1259442" cy="23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дзаголовок 7"/>
          <p:cNvSpPr txBox="1">
            <a:spLocks/>
          </p:cNvSpPr>
          <p:nvPr/>
        </p:nvSpPr>
        <p:spPr>
          <a:xfrm>
            <a:off x="4860032" y="1916832"/>
            <a:ext cx="1440160" cy="7665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i="1" dirty="0" smtClean="0"/>
              <a:t>3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Контрольный образец </a:t>
            </a:r>
          </a:p>
        </p:txBody>
      </p:sp>
      <p:sp>
        <p:nvSpPr>
          <p:cNvPr id="17" name="Подзаголовок 7"/>
          <p:cNvSpPr txBox="1">
            <a:spLocks/>
          </p:cNvSpPr>
          <p:nvPr/>
        </p:nvSpPr>
        <p:spPr>
          <a:xfrm>
            <a:off x="6228184" y="1916832"/>
            <a:ext cx="1872208" cy="720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i="1" noProof="0" dirty="0" smtClean="0"/>
              <a:t>4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Локальное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боковое обжатие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Подзаголовок 7"/>
          <p:cNvSpPr txBox="1">
            <a:spLocks/>
          </p:cNvSpPr>
          <p:nvPr/>
        </p:nvSpPr>
        <p:spPr>
          <a:xfrm>
            <a:off x="3238327" y="4256078"/>
            <a:ext cx="1725387" cy="9361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i="1" noProof="0" dirty="0" smtClean="0"/>
              <a:t>8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Локальное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боковое обжатие до изготовления надреза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2" name="Подзаголовок 7"/>
          <p:cNvSpPr txBox="1">
            <a:spLocks/>
          </p:cNvSpPr>
          <p:nvPr/>
        </p:nvSpPr>
        <p:spPr>
          <a:xfrm>
            <a:off x="6857492" y="4581128"/>
            <a:ext cx="1962980" cy="7920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noProof="0" dirty="0" smtClean="0"/>
              <a:t>10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Локальное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боковое обжатие до изготовления надреза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  <p:sp useBgFill="1">
        <p:nvSpPr>
          <p:cNvPr id="11" name="Заголовок 6"/>
          <p:cNvSpPr>
            <a:spLocks noGrp="1"/>
          </p:cNvSpPr>
          <p:nvPr>
            <p:ph type="ctrTitle"/>
          </p:nvPr>
        </p:nvSpPr>
        <p:spPr>
          <a:xfrm>
            <a:off x="1117848" y="854697"/>
            <a:ext cx="6908304" cy="630087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Локальное боковое обжатие. Фронт выращенной усталостной трещины</a:t>
            </a:r>
          </a:p>
        </p:txBody>
      </p:sp>
      <p:pic>
        <p:nvPicPr>
          <p:cNvPr id="1026" name="Picture 2" descr="F:\выкса1\Техника\2 этап\49-12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4286249" y="-5300663"/>
            <a:ext cx="3653027" cy="3600000"/>
          </a:xfrm>
          <a:prstGeom prst="rect">
            <a:avLst/>
          </a:prstGeom>
          <a:noFill/>
        </p:spPr>
      </p:pic>
      <p:pic>
        <p:nvPicPr>
          <p:cNvPr id="1027" name="Picture 3" descr="F:\выкса1\Техника\2 этап\49-12-1.jpg"/>
          <p:cNvPicPr>
            <a:picLocks noChangeAspect="1" noChangeArrowheads="1"/>
          </p:cNvPicPr>
          <p:nvPr/>
        </p:nvPicPr>
        <p:blipFill>
          <a:blip r:embed="rId11" cstate="print"/>
          <a:srcRect t="20619" r="50800"/>
          <a:stretch>
            <a:fillRect/>
          </a:stretch>
        </p:blipFill>
        <p:spPr bwMode="auto">
          <a:xfrm>
            <a:off x="395536" y="4568093"/>
            <a:ext cx="1440160" cy="2289907"/>
          </a:xfrm>
          <a:prstGeom prst="rect">
            <a:avLst/>
          </a:prstGeom>
          <a:noFill/>
        </p:spPr>
      </p:pic>
      <p:sp>
        <p:nvSpPr>
          <p:cNvPr id="24" name="Подзаголовок 7"/>
          <p:cNvSpPr txBox="1">
            <a:spLocks/>
          </p:cNvSpPr>
          <p:nvPr/>
        </p:nvSpPr>
        <p:spPr>
          <a:xfrm>
            <a:off x="179512" y="4365104"/>
            <a:ext cx="1656184" cy="8640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Рис. 11.6 Контрольный образец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Подзаголовок 7"/>
          <p:cNvSpPr txBox="1">
            <a:spLocks/>
          </p:cNvSpPr>
          <p:nvPr/>
        </p:nvSpPr>
        <p:spPr>
          <a:xfrm>
            <a:off x="2647340" y="1637222"/>
            <a:ext cx="1512168" cy="905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i="1" noProof="0" dirty="0" smtClean="0"/>
              <a:t>2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Локальное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боковое обжатие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1028" name="Picture 4" descr="F:\выкса1\Техника\2 этап\49-12-5.jpg"/>
          <p:cNvPicPr>
            <a:picLocks noChangeAspect="1" noChangeArrowheads="1"/>
          </p:cNvPicPr>
          <p:nvPr/>
        </p:nvPicPr>
        <p:blipFill>
          <a:blip r:embed="rId12" cstate="print"/>
          <a:srcRect l="3247" t="9782" r="50870"/>
          <a:stretch>
            <a:fillRect/>
          </a:stretch>
        </p:blipFill>
        <p:spPr bwMode="auto">
          <a:xfrm>
            <a:off x="5796136" y="4584300"/>
            <a:ext cx="1111795" cy="2273700"/>
          </a:xfrm>
          <a:prstGeom prst="rect">
            <a:avLst/>
          </a:prstGeom>
          <a:noFill/>
        </p:spPr>
      </p:pic>
      <p:sp>
        <p:nvSpPr>
          <p:cNvPr id="26" name="Подзаголовок 7"/>
          <p:cNvSpPr txBox="1">
            <a:spLocks/>
          </p:cNvSpPr>
          <p:nvPr/>
        </p:nvSpPr>
        <p:spPr>
          <a:xfrm>
            <a:off x="5436096" y="4581128"/>
            <a:ext cx="1512168" cy="7083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Рис.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Контрольный образец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Рисунок 873" descr="C:\Documents and Settings\UserPC\Рабочий стол\диплом по частям\диплом часть 2\выкса1\Техника\2 этап\07-11-1-.jpg">
            <a:extLst>
              <a:ext uri="{FF2B5EF4-FFF2-40B4-BE49-F238E27FC236}">
                <a16:creationId xmlns:a16="http://schemas.microsoft.com/office/drawing/2014/main" xmlns="" id="{F98B51DA-3121-4DEE-B7DD-3C7AFA307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22304" r="51477"/>
          <a:stretch/>
        </p:blipFill>
        <p:spPr bwMode="auto">
          <a:xfrm>
            <a:off x="1187624" y="1952754"/>
            <a:ext cx="1376762" cy="22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66101" y="1722515"/>
            <a:ext cx="1800200" cy="8206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400" i="1" dirty="0">
                <a:solidFill>
                  <a:schemeClr val="tx1"/>
                </a:solidFill>
              </a:rPr>
              <a:t>Рис. </a:t>
            </a:r>
            <a:r>
              <a:rPr lang="ru-RU" sz="1400" i="1" dirty="0" smtClean="0">
                <a:solidFill>
                  <a:schemeClr val="tx1"/>
                </a:solidFill>
              </a:rPr>
              <a:t>11.1 </a:t>
            </a:r>
            <a:r>
              <a:rPr lang="ru-RU" sz="1400" i="1" dirty="0">
                <a:solidFill>
                  <a:schemeClr val="tx1"/>
                </a:solidFill>
              </a:rPr>
              <a:t>Контрольный образец </a:t>
            </a:r>
          </a:p>
        </p:txBody>
      </p:sp>
      <p:sp>
        <p:nvSpPr>
          <p:cNvPr id="18" name="Подзаголовок 7"/>
          <p:cNvSpPr txBox="1">
            <a:spLocks/>
          </p:cNvSpPr>
          <p:nvPr/>
        </p:nvSpPr>
        <p:spPr>
          <a:xfrm>
            <a:off x="1547664" y="4221088"/>
            <a:ext cx="1709428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Рис.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11.</a:t>
            </a:r>
            <a:r>
              <a:rPr lang="ru-RU" sz="1400" i="1" noProof="0" dirty="0" smtClean="0"/>
              <a:t>7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Локальное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боковое обжатие до изготовления надреза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339752" y="818310"/>
            <a:ext cx="6804248" cy="808376"/>
          </a:xfrm>
        </p:spPr>
        <p:txBody>
          <a:bodyPr>
            <a:normAutofit/>
          </a:bodyPr>
          <a:lstStyle/>
          <a:p>
            <a:r>
              <a:rPr lang="ru-RU" sz="2000" dirty="0"/>
              <a:t>Повышение асимметрии цикла при выращивании трещины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7169" name="Рисунок 546" descr="IMG-ADID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1907704" cy="136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1737103"/>
            <a:ext cx="2448272" cy="52322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Рис.12.1</a:t>
            </a:r>
            <a:r>
              <a:rPr kumimoji="0" lang="ru-RU" sz="14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«Метод бутерброда»</a:t>
            </a:r>
            <a:endParaRPr kumimoji="0" lang="ru-RU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964551"/>
              </p:ext>
            </p:extLst>
          </p:nvPr>
        </p:nvGraphicFramePr>
        <p:xfrm>
          <a:off x="2581976" y="1700808"/>
          <a:ext cx="6562024" cy="2400300"/>
        </p:xfrm>
        <a:graphic>
          <a:graphicData uri="http://schemas.openxmlformats.org/drawingml/2006/table">
            <a:tbl>
              <a:tblPr/>
              <a:tblGrid>
                <a:gridCol w="6840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06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4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25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81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98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70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70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83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312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Размеры трубы, мм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Маркировка образца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Число циклов выра­щива­ния тре­щины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Средняя длина усталостной трещины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ru-RU" sz="1050" baseline="-25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(мм, % высоты)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Наибольшее отклонение отдельного измерения в % 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ru-RU" sz="1050" baseline="-25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(в большую /меньшую сторону)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Крити­ческое собы­тие*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CTOD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(‑20°</a:t>
                      </a: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C)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, мм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J-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инте­грал, Н/мм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Упругая часть </a:t>
                      </a: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интеграла, Н/мм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33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813х38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07-11-3 ЦШ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305700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35.61 (51%)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+2.98/-3.48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1.06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1213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3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07-11-6 ЛС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356000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35.69 (51%)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+4.01/-4.03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ru-RU" sz="105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1.38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1556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33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820х38.7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49-12-3 ЦШ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275100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(51%)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+3.84/-5.02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ru-RU" sz="105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0.42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455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3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49-12-7 ЛС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253000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36.41 (51%)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+3.32/-6.84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0.26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241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</a:p>
                  </a:txBody>
                  <a:tcPr marL="11161" marR="11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174" name="Рисунок 880" descr="49-12-1"/>
          <p:cNvPicPr>
            <a:picLocks noChangeAspect="1" noChangeArrowheads="1"/>
          </p:cNvPicPr>
          <p:nvPr/>
        </p:nvPicPr>
        <p:blipFill rotWithShape="1">
          <a:blip r:embed="rId4" cstate="print"/>
          <a:srcRect l="5504" t="16657" r="48365" b="5409"/>
          <a:stretch/>
        </p:blipFill>
        <p:spPr bwMode="auto">
          <a:xfrm>
            <a:off x="611560" y="4577671"/>
            <a:ext cx="1215091" cy="2004987"/>
          </a:xfrm>
          <a:prstGeom prst="rect">
            <a:avLst/>
          </a:prstGeom>
          <a:noFill/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2EEEFB5-448B-404F-BB96-EF557109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2B5DC4-48C3-4E18-986E-5DCE6B3E52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657" t="12302" r="49457" b="9144"/>
          <a:stretch/>
        </p:blipFill>
        <p:spPr>
          <a:xfrm>
            <a:off x="2843808" y="4509120"/>
            <a:ext cx="1292183" cy="2128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0F55D8-D4F8-43B4-9BC6-BC65B1905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081" t="9760" r="49309" b="11679"/>
          <a:stretch/>
        </p:blipFill>
        <p:spPr>
          <a:xfrm>
            <a:off x="6948264" y="4509120"/>
            <a:ext cx="1292183" cy="21749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E8216D-98DB-4AB1-AB6D-38D47C0E05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4798" t="15013" r="51253" b="10595"/>
          <a:stretch/>
        </p:blipFill>
        <p:spPr>
          <a:xfrm>
            <a:off x="4644008" y="4581128"/>
            <a:ext cx="1292183" cy="20483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C397EB-4BEF-4215-9F45-A6C37286E80C}"/>
              </a:ext>
            </a:extLst>
          </p:cNvPr>
          <p:cNvSpPr txBox="1"/>
          <p:nvPr/>
        </p:nvSpPr>
        <p:spPr>
          <a:xfrm>
            <a:off x="2555776" y="4221088"/>
            <a:ext cx="1872208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12.3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Повышенная асимметрия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1763688" cy="7200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Рис. </a:t>
            </a:r>
            <a:r>
              <a:rPr lang="ru-RU" sz="1400" dirty="0" smtClean="0">
                <a:solidFill>
                  <a:schemeClr val="tx1"/>
                </a:solidFill>
              </a:rPr>
              <a:t>12.2 </a:t>
            </a:r>
            <a:r>
              <a:rPr lang="ru-RU" sz="1400" dirty="0">
                <a:solidFill>
                  <a:schemeClr val="tx1"/>
                </a:solidFill>
              </a:rPr>
              <a:t>Контрольный образец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C397EB-4BEF-4215-9F45-A6C37286E80C}"/>
              </a:ext>
            </a:extLst>
          </p:cNvPr>
          <p:cNvSpPr txBox="1"/>
          <p:nvPr/>
        </p:nvSpPr>
        <p:spPr>
          <a:xfrm>
            <a:off x="6732240" y="4509120"/>
            <a:ext cx="2160240" cy="7052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+mj-lt"/>
                <a:ea typeface="Calibri" panose="020F0502020204030204" pitchFamily="34" charset="0"/>
              </a:rPr>
              <a:t>Рис. </a:t>
            </a: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</a:rPr>
              <a:t>12.5 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</a:rPr>
              <a:t>Повышенная асимметрия </a:t>
            </a:r>
            <a:endParaRPr lang="ru-RU" sz="16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2" name="Подзаголовок 7"/>
          <p:cNvSpPr txBox="1">
            <a:spLocks/>
          </p:cNvSpPr>
          <p:nvPr/>
        </p:nvSpPr>
        <p:spPr>
          <a:xfrm>
            <a:off x="4499992" y="4437112"/>
            <a:ext cx="1763688" cy="720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Рис.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Контрольный образец </a:t>
            </a:r>
          </a:p>
        </p:txBody>
      </p:sp>
      <p:sp useBgFill="1">
        <p:nvSpPr>
          <p:cNvPr id="17" name="Rectangle 11"/>
          <p:cNvSpPr>
            <a:spLocks noChangeArrowheads="1"/>
          </p:cNvSpPr>
          <p:nvPr/>
        </p:nvSpPr>
        <p:spPr bwMode="auto">
          <a:xfrm>
            <a:off x="5436096" y="1397387"/>
            <a:ext cx="3528392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Табл.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.1  </a:t>
            </a:r>
            <a:r>
              <a:rPr kumimoji="0" lang="ru-RU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 расчетов 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ыкса1\Техника\3 этап\обрат.jpg"/>
          <p:cNvPicPr>
            <a:picLocks noChangeAspect="1" noChangeArrowheads="1"/>
          </p:cNvPicPr>
          <p:nvPr/>
        </p:nvPicPr>
        <p:blipFill>
          <a:blip r:embed="rId2" cstate="print"/>
          <a:srcRect b="23312"/>
          <a:stretch>
            <a:fillRect/>
          </a:stretch>
        </p:blipFill>
        <p:spPr bwMode="auto">
          <a:xfrm>
            <a:off x="6588224" y="4437112"/>
            <a:ext cx="1857749" cy="1711876"/>
          </a:xfrm>
          <a:prstGeom prst="rect">
            <a:avLst/>
          </a:prstGeom>
          <a:noFill/>
        </p:spPr>
      </p:pic>
      <p:pic>
        <p:nvPicPr>
          <p:cNvPr id="7178" name="Рисунок 886" descr="07-12-1"/>
          <p:cNvPicPr>
            <a:picLocks noChangeAspect="1" noChangeArrowheads="1"/>
          </p:cNvPicPr>
          <p:nvPr/>
        </p:nvPicPr>
        <p:blipFill rotWithShape="1">
          <a:blip r:embed="rId3" cstate="print"/>
          <a:srcRect r="47207"/>
          <a:stretch/>
        </p:blipFill>
        <p:spPr bwMode="auto">
          <a:xfrm>
            <a:off x="1907704" y="4077072"/>
            <a:ext cx="1512168" cy="264200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86845" y="912657"/>
            <a:ext cx="7772400" cy="808376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Экспериментальное сравнение эффекта применения </a:t>
            </a:r>
            <a:br>
              <a:rPr lang="ru-RU" sz="2000" dirty="0"/>
            </a:br>
            <a:r>
              <a:rPr lang="ru-RU" sz="2000" dirty="0"/>
              <a:t>повышения асимметрии цикла и предварительной и </a:t>
            </a:r>
            <a:r>
              <a:rPr lang="ru-RU" sz="2000" dirty="0" err="1" smtClean="0"/>
              <a:t>виброобработки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нагружение</a:t>
            </a:r>
            <a:r>
              <a:rPr lang="ru-RU" sz="2000" dirty="0" smtClean="0"/>
              <a:t> обратным знаком +повышение асимметрии</a:t>
            </a:r>
            <a:endParaRPr lang="ru-RU" sz="20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33207" y="2938272"/>
          <a:ext cx="6077585" cy="981456"/>
        </p:xfrm>
        <a:graphic>
          <a:graphicData uri="http://schemas.openxmlformats.org/drawingml/2006/table">
            <a:tbl>
              <a:tblPr/>
              <a:tblGrid>
                <a:gridCol w="2911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6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172" name="Рисунок 882" descr="49-12-5"/>
          <p:cNvPicPr>
            <a:picLocks noChangeAspect="1" noChangeArrowheads="1"/>
          </p:cNvPicPr>
          <p:nvPr/>
        </p:nvPicPr>
        <p:blipFill rotWithShape="1">
          <a:blip r:embed="rId5" cstate="print"/>
          <a:srcRect r="50107"/>
          <a:stretch/>
        </p:blipFill>
        <p:spPr bwMode="auto">
          <a:xfrm>
            <a:off x="179512" y="1844824"/>
            <a:ext cx="1492598" cy="3096344"/>
          </a:xfrm>
          <a:prstGeom prst="rect">
            <a:avLst/>
          </a:prstGeom>
          <a:noFill/>
        </p:spPr>
      </p:pic>
      <p:pic>
        <p:nvPicPr>
          <p:cNvPr id="7171" name="Рисунок 883" descr="49-12-7 (2)"/>
          <p:cNvPicPr>
            <a:picLocks noChangeAspect="1" noChangeArrowheads="1"/>
          </p:cNvPicPr>
          <p:nvPr/>
        </p:nvPicPr>
        <p:blipFill rotWithShape="1">
          <a:blip r:embed="rId6" cstate="print"/>
          <a:srcRect r="47207"/>
          <a:stretch/>
        </p:blipFill>
        <p:spPr bwMode="auto">
          <a:xfrm>
            <a:off x="2483768" y="1844824"/>
            <a:ext cx="1512168" cy="2638494"/>
          </a:xfrm>
          <a:prstGeom prst="rect">
            <a:avLst/>
          </a:prstGeom>
          <a:noFill/>
        </p:spPr>
      </p:pic>
      <p:pic>
        <p:nvPicPr>
          <p:cNvPr id="7177" name="Рисунок 887" descr="07-12-2"/>
          <p:cNvPicPr>
            <a:picLocks noChangeAspect="1" noChangeArrowheads="1"/>
          </p:cNvPicPr>
          <p:nvPr/>
        </p:nvPicPr>
        <p:blipFill rotWithShape="1">
          <a:blip r:embed="rId7" cstate="print"/>
          <a:srcRect r="47606"/>
          <a:stretch/>
        </p:blipFill>
        <p:spPr bwMode="auto">
          <a:xfrm>
            <a:off x="3563888" y="4293096"/>
            <a:ext cx="1296144" cy="2403813"/>
          </a:xfrm>
          <a:prstGeom prst="rect">
            <a:avLst/>
          </a:prstGeom>
          <a:noFill/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2EEEFB5-448B-404F-BB96-EF557109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F77284-B43E-4A97-A95F-75D6D6E250E6}"/>
              </a:ext>
            </a:extLst>
          </p:cNvPr>
          <p:cNvSpPr txBox="1"/>
          <p:nvPr/>
        </p:nvSpPr>
        <p:spPr>
          <a:xfrm>
            <a:off x="1835696" y="4077072"/>
            <a:ext cx="1656184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ru-RU" sz="1400" i="1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Вибрационная обработка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86BCCC0-732E-4648-870F-DBA82FE0A0C8}"/>
              </a:ext>
            </a:extLst>
          </p:cNvPr>
          <p:cNvSpPr txBox="1"/>
          <p:nvPr/>
        </p:nvSpPr>
        <p:spPr>
          <a:xfrm>
            <a:off x="0" y="1700808"/>
            <a:ext cx="204917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13.1</a:t>
            </a:r>
            <a:r>
              <a:rPr lang="ru-RU" sz="1400" i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Контрольный образец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182D9BF-780C-4C94-B878-ACA3B92B9B8E}"/>
              </a:ext>
            </a:extLst>
          </p:cNvPr>
          <p:cNvSpPr txBox="1"/>
          <p:nvPr/>
        </p:nvSpPr>
        <p:spPr>
          <a:xfrm>
            <a:off x="2267744" y="1844824"/>
            <a:ext cx="1872208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13.2 </a:t>
            </a:r>
            <a:r>
              <a:rPr lang="ru-RU" sz="1400" i="1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Повышение асимметрии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BF77284-B43E-4A97-A95F-75D6D6E250E6}"/>
              </a:ext>
            </a:extLst>
          </p:cNvPr>
          <p:cNvSpPr txBox="1"/>
          <p:nvPr/>
        </p:nvSpPr>
        <p:spPr>
          <a:xfrm>
            <a:off x="3491880" y="4077072"/>
            <a:ext cx="1656184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ru-RU" sz="1400" i="1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Вибрационная обработка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F77284-B43E-4A97-A95F-75D6D6E250E6}"/>
              </a:ext>
            </a:extLst>
          </p:cNvPr>
          <p:cNvSpPr txBox="1"/>
          <p:nvPr/>
        </p:nvSpPr>
        <p:spPr>
          <a:xfrm>
            <a:off x="6444208" y="1772816"/>
            <a:ext cx="2160240" cy="417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ОБРАТНЫЙ ЗНАК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1" name="Picture 3" descr="F:\выкса1\Техника\2 этап\11-42-1.jpg"/>
          <p:cNvPicPr>
            <a:picLocks noChangeAspect="1" noChangeArrowheads="1"/>
          </p:cNvPicPr>
          <p:nvPr/>
        </p:nvPicPr>
        <p:blipFill>
          <a:blip r:embed="rId9" cstate="print"/>
          <a:srcRect r="53788"/>
          <a:stretch>
            <a:fillRect/>
          </a:stretch>
        </p:blipFill>
        <p:spPr bwMode="auto">
          <a:xfrm>
            <a:off x="7524328" y="2276872"/>
            <a:ext cx="1296144" cy="2546135"/>
          </a:xfrm>
          <a:prstGeom prst="rect">
            <a:avLst/>
          </a:prstGeom>
          <a:noFill/>
        </p:spPr>
      </p:pic>
      <p:pic>
        <p:nvPicPr>
          <p:cNvPr id="2052" name="Picture 4" descr="F:\выкса1\Техника\2 этап\11-21-1.jpg"/>
          <p:cNvPicPr>
            <a:picLocks noChangeAspect="1" noChangeArrowheads="1"/>
          </p:cNvPicPr>
          <p:nvPr/>
        </p:nvPicPr>
        <p:blipFill>
          <a:blip r:embed="rId10" cstate="print"/>
          <a:srcRect r="48720"/>
          <a:stretch>
            <a:fillRect/>
          </a:stretch>
        </p:blipFill>
        <p:spPr bwMode="auto">
          <a:xfrm>
            <a:off x="5868144" y="2204864"/>
            <a:ext cx="1440160" cy="2602157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6BCCC0-732E-4648-870F-DBA82FE0A0C8}"/>
              </a:ext>
            </a:extLst>
          </p:cNvPr>
          <p:cNvSpPr txBox="1"/>
          <p:nvPr/>
        </p:nvSpPr>
        <p:spPr>
          <a:xfrm>
            <a:off x="5652120" y="2204864"/>
            <a:ext cx="1761146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13.5 </a:t>
            </a:r>
            <a:r>
              <a:rPr lang="ru-RU" sz="1400" i="1" spc="-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Контрольный образец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86BCCC0-732E-4648-870F-DBA82FE0A0C8}"/>
              </a:ext>
            </a:extLst>
          </p:cNvPr>
          <p:cNvSpPr txBox="1"/>
          <p:nvPr/>
        </p:nvSpPr>
        <p:spPr>
          <a:xfrm>
            <a:off x="7382854" y="2204864"/>
            <a:ext cx="1761146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13.6 </a:t>
            </a:r>
            <a:r>
              <a:rPr lang="ru-RU" sz="1400" i="1" spc="-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Обратный знак + асимметрия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F06804-0D23-487A-AEEE-33A5F3E60B21}"/>
              </a:ext>
            </a:extLst>
          </p:cNvPr>
          <p:cNvSpPr txBox="1"/>
          <p:nvPr/>
        </p:nvSpPr>
        <p:spPr>
          <a:xfrm>
            <a:off x="5652120" y="6011996"/>
            <a:ext cx="320384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8.2 </a:t>
            </a:r>
            <a:r>
              <a:rPr lang="ru-RU" sz="14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Нагружение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обратным знаком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23529" y="848917"/>
            <a:ext cx="8728734" cy="486428"/>
          </a:xfrm>
        </p:spPr>
        <p:txBody>
          <a:bodyPr>
            <a:noAutofit/>
          </a:bodyPr>
          <a:lstStyle/>
          <a:p>
            <a:r>
              <a:rPr lang="ru-RU" sz="2000" dirty="0"/>
              <a:t>Эффект применения различных технологических операций к образцам высокопрочной стали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30725" name="Рисунок 1"/>
          <p:cNvPicPr>
            <a:picLocks noChangeAspect="1" noChangeArrowheads="1"/>
          </p:cNvPicPr>
          <p:nvPr/>
        </p:nvPicPr>
        <p:blipFill rotWithShape="1">
          <a:blip r:embed="rId3" cstate="print"/>
          <a:srcRect l="7613" t="7655" r="48459" b="6250"/>
          <a:stretch/>
        </p:blipFill>
        <p:spPr bwMode="auto">
          <a:xfrm>
            <a:off x="0" y="1340768"/>
            <a:ext cx="1835696" cy="3407406"/>
          </a:xfrm>
          <a:prstGeom prst="rect">
            <a:avLst/>
          </a:prstGeom>
          <a:noFill/>
        </p:spPr>
      </p:pic>
      <p:pic>
        <p:nvPicPr>
          <p:cNvPr id="30724" name="Рисунок 2"/>
          <p:cNvPicPr>
            <a:picLocks noChangeAspect="1" noChangeArrowheads="1"/>
          </p:cNvPicPr>
          <p:nvPr/>
        </p:nvPicPr>
        <p:blipFill rotWithShape="1">
          <a:blip r:embed="rId4" cstate="print"/>
          <a:srcRect l="8558" t="8862" r="49717" b="7166"/>
          <a:stretch/>
        </p:blipFill>
        <p:spPr bwMode="auto">
          <a:xfrm>
            <a:off x="3491880" y="1556792"/>
            <a:ext cx="1770050" cy="3432399"/>
          </a:xfrm>
          <a:prstGeom prst="rect">
            <a:avLst/>
          </a:prstGeom>
          <a:noFill/>
        </p:spPr>
      </p:pic>
      <p:pic>
        <p:nvPicPr>
          <p:cNvPr id="30723" name="Рисунок 3"/>
          <p:cNvPicPr>
            <a:picLocks noChangeAspect="1" noChangeArrowheads="1"/>
          </p:cNvPicPr>
          <p:nvPr/>
        </p:nvPicPr>
        <p:blipFill rotWithShape="1">
          <a:blip r:embed="rId5" cstate="print"/>
          <a:srcRect l="7046" t="10416" r="47366" b="9383"/>
          <a:stretch/>
        </p:blipFill>
        <p:spPr bwMode="auto">
          <a:xfrm>
            <a:off x="7164288" y="1628800"/>
            <a:ext cx="1769363" cy="3142589"/>
          </a:xfrm>
          <a:prstGeom prst="rect">
            <a:avLst/>
          </a:prstGeom>
          <a:noFill/>
        </p:spPr>
      </p:pic>
      <p:pic>
        <p:nvPicPr>
          <p:cNvPr id="30722" name="Рисунок 9"/>
          <p:cNvPicPr>
            <a:picLocks noChangeAspect="1" noChangeArrowheads="1"/>
          </p:cNvPicPr>
          <p:nvPr/>
        </p:nvPicPr>
        <p:blipFill rotWithShape="1">
          <a:blip r:embed="rId6" cstate="print"/>
          <a:srcRect l="7989" t="8253" r="49336" b="9222"/>
          <a:stretch/>
        </p:blipFill>
        <p:spPr bwMode="auto">
          <a:xfrm>
            <a:off x="1619672" y="3381324"/>
            <a:ext cx="1792883" cy="3476676"/>
          </a:xfrm>
          <a:prstGeom prst="rect">
            <a:avLst/>
          </a:prstGeom>
          <a:noFill/>
        </p:spPr>
      </p:pic>
      <p:pic>
        <p:nvPicPr>
          <p:cNvPr id="13" name="Рисунок 10"/>
          <p:cNvPicPr>
            <a:picLocks noChangeAspect="1" noChangeArrowheads="1"/>
          </p:cNvPicPr>
          <p:nvPr/>
        </p:nvPicPr>
        <p:blipFill rotWithShape="1">
          <a:blip r:embed="rId7" cstate="print"/>
          <a:srcRect l="7170" t="8614" r="46450" b="7697"/>
          <a:stretch/>
        </p:blipFill>
        <p:spPr bwMode="auto">
          <a:xfrm>
            <a:off x="5292080" y="3511357"/>
            <a:ext cx="1812250" cy="3346643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6C56E22-824B-41CE-AF3F-969E2A1C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78897CE-B32B-44F7-8B8B-6523E56FF01D}"/>
              </a:ext>
            </a:extLst>
          </p:cNvPr>
          <p:cNvSpPr txBox="1"/>
          <p:nvPr/>
        </p:nvSpPr>
        <p:spPr>
          <a:xfrm>
            <a:off x="0" y="1340768"/>
            <a:ext cx="183569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Рис.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14.1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Без предварительной обработки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454665-B6FD-42C6-A5DF-C540501BB38D}"/>
              </a:ext>
            </a:extLst>
          </p:cNvPr>
          <p:cNvSpPr txBox="1"/>
          <p:nvPr/>
        </p:nvSpPr>
        <p:spPr>
          <a:xfrm>
            <a:off x="3491880" y="1556792"/>
            <a:ext cx="18002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Рис.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14.2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Боковое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обжатие 0,2%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08926FD-A3AC-4AA2-B9BB-7BC72D93494C}"/>
              </a:ext>
            </a:extLst>
          </p:cNvPr>
          <p:cNvSpPr txBox="1"/>
          <p:nvPr/>
        </p:nvSpPr>
        <p:spPr>
          <a:xfrm>
            <a:off x="7164288" y="1628800"/>
            <a:ext cx="18002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Рис.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14.3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Обратный знак 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FA5149E-FAB6-4EBC-B42E-D9ACE1E004EF}"/>
              </a:ext>
            </a:extLst>
          </p:cNvPr>
          <p:cNvSpPr txBox="1"/>
          <p:nvPr/>
        </p:nvSpPr>
        <p:spPr>
          <a:xfrm>
            <a:off x="1619672" y="3356992"/>
            <a:ext cx="18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Рис.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14.4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Обжатие на 0,5-0,6%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BCD064B-88C6-448C-9B46-BAC480FBEE27}"/>
              </a:ext>
            </a:extLst>
          </p:cNvPr>
          <p:cNvSpPr txBox="1"/>
          <p:nvPr/>
        </p:nvSpPr>
        <p:spPr>
          <a:xfrm>
            <a:off x="5292080" y="3501008"/>
            <a:ext cx="18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Рис.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14.5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Обратный знак + асимметрия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971600" y="865133"/>
            <a:ext cx="7772400" cy="648072"/>
          </a:xfrm>
        </p:spPr>
        <p:txBody>
          <a:bodyPr>
            <a:normAutofit/>
          </a:bodyPr>
          <a:lstStyle/>
          <a:p>
            <a:r>
              <a:rPr lang="ru-RU" sz="3200" dirty="0"/>
              <a:t>Результаты и рекомендации 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496944" cy="424847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l" hangingPunct="0"/>
            <a:r>
              <a:rPr lang="ru-RU" sz="2900" dirty="0">
                <a:solidFill>
                  <a:schemeClr val="tx1"/>
                </a:solidFill>
              </a:rPr>
              <a:t>1. </a:t>
            </a:r>
            <a:r>
              <a:rPr lang="ru-RU" sz="2900" dirty="0" smtClean="0">
                <a:solidFill>
                  <a:schemeClr val="tx1"/>
                </a:solidFill>
              </a:rPr>
              <a:t>Разработаны эскизы </a:t>
            </a:r>
            <a:r>
              <a:rPr lang="ru-RU" sz="2900" dirty="0">
                <a:solidFill>
                  <a:schemeClr val="tx1"/>
                </a:solidFill>
              </a:rPr>
              <a:t>оснастки для правки образцов.</a:t>
            </a:r>
          </a:p>
          <a:p>
            <a:pPr algn="l" hangingPunct="0"/>
            <a:r>
              <a:rPr lang="ru-RU" sz="2900" dirty="0">
                <a:solidFill>
                  <a:schemeClr val="tx1"/>
                </a:solidFill>
              </a:rPr>
              <a:t>2. </a:t>
            </a:r>
            <a:r>
              <a:rPr lang="ru-RU" sz="2900" dirty="0" smtClean="0">
                <a:solidFill>
                  <a:schemeClr val="tx1"/>
                </a:solidFill>
              </a:rPr>
              <a:t>Разработаны рекомендации </a:t>
            </a:r>
            <a:r>
              <a:rPr lang="ru-RU" sz="2900" dirty="0">
                <a:solidFill>
                  <a:schemeClr val="tx1"/>
                </a:solidFill>
              </a:rPr>
              <a:t>для изменения </a:t>
            </a:r>
            <a:r>
              <a:rPr lang="ru-RU" sz="2900" b="1" dirty="0">
                <a:solidFill>
                  <a:schemeClr val="tx1"/>
                </a:solidFill>
              </a:rPr>
              <a:t> </a:t>
            </a:r>
            <a:r>
              <a:rPr lang="ru-RU" sz="2900" dirty="0">
                <a:solidFill>
                  <a:schemeClr val="tx1"/>
                </a:solidFill>
              </a:rPr>
              <a:t>стандарта организации НИЦ«Курчатовский институт» – ЦНИИ КМ «Прометей» СТО-07516250-233-2012 для сварных образцов:</a:t>
            </a:r>
          </a:p>
          <a:p>
            <a:pPr algn="l" hangingPunct="0"/>
            <a:r>
              <a:rPr lang="ru-RU" sz="2900" i="1" dirty="0">
                <a:solidFill>
                  <a:schemeClr val="tx1"/>
                </a:solidFill>
              </a:rPr>
              <a:t>– </a:t>
            </a:r>
            <a:r>
              <a:rPr lang="ru-RU" sz="2900" dirty="0">
                <a:solidFill>
                  <a:schemeClr val="tx1"/>
                </a:solidFill>
              </a:rPr>
              <a:t>Относительно допускаемой кривизны заготовок, которую можно использовать для проведения испытаний; </a:t>
            </a:r>
          </a:p>
          <a:p>
            <a:pPr algn="l" hangingPunct="0"/>
            <a:r>
              <a:rPr lang="ru-RU" sz="2900" i="1" dirty="0">
                <a:solidFill>
                  <a:schemeClr val="tx1"/>
                </a:solidFill>
              </a:rPr>
              <a:t>– </a:t>
            </a:r>
            <a:r>
              <a:rPr lang="ru-RU" sz="2900" dirty="0">
                <a:solidFill>
                  <a:schemeClr val="tx1"/>
                </a:solidFill>
              </a:rPr>
              <a:t>Относительно  предпочтительного снижения толщины образца при боковом обжатии; </a:t>
            </a:r>
          </a:p>
          <a:p>
            <a:pPr algn="l" hangingPunct="0"/>
            <a:r>
              <a:rPr lang="ru-RU" sz="2900" i="1" dirty="0">
                <a:solidFill>
                  <a:schemeClr val="tx1"/>
                </a:solidFill>
              </a:rPr>
              <a:t>– </a:t>
            </a:r>
            <a:r>
              <a:rPr lang="ru-RU" sz="2900" dirty="0">
                <a:solidFill>
                  <a:schemeClr val="tx1"/>
                </a:solidFill>
              </a:rPr>
              <a:t>Рекомендовано проводить боковое обжатие до изготовления надреза.</a:t>
            </a:r>
          </a:p>
          <a:p>
            <a:pPr algn="l" hangingPunct="0"/>
            <a:r>
              <a:rPr lang="ru-RU" sz="2900" dirty="0">
                <a:solidFill>
                  <a:schemeClr val="tx1"/>
                </a:solidFill>
              </a:rPr>
              <a:t>3. Показана эффективность повышения асимметрии цикла для образцов основного металла. </a:t>
            </a:r>
          </a:p>
          <a:p>
            <a:pPr algn="l" hangingPunct="0"/>
            <a:r>
              <a:rPr lang="ru-RU" sz="2900" dirty="0">
                <a:solidFill>
                  <a:schemeClr val="tx1"/>
                </a:solidFill>
              </a:rPr>
              <a:t>4. Влияние вибрационной обработки не подтвердилось.</a:t>
            </a:r>
            <a:r>
              <a:rPr lang="ru-RU" dirty="0"/>
              <a:t>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5BA58FC-FB43-4BC4-B122-3C91DEE3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286331D-DB0D-492E-AD0D-936C16938A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2" y="749809"/>
            <a:ext cx="9144000" cy="61081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71016C-DE7D-4656-88E4-9DAA0C2B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37" y="1051861"/>
            <a:ext cx="9144000" cy="91354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/>
              <a:t>Спасибо за внимание </a:t>
            </a:r>
            <a:r>
              <a:rPr lang="ru-RU" dirty="0"/>
              <a:t/>
            </a:r>
            <a:br>
              <a:rPr lang="ru-RU" dirty="0"/>
            </a:br>
            <a:r>
              <a:rPr lang="ru-RU" sz="1800" i="1" dirty="0"/>
              <a:t>Ссылки на предыдущие слайды</a:t>
            </a:r>
            <a:endParaRPr lang="ru-RU" i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CD1FD9F7-3345-4E55-A383-F5C28C0C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7" name="Интерактивное оглавление 6">
                <a:extLst>
                  <a:ext uri="{FF2B5EF4-FFF2-40B4-BE49-F238E27FC236}">
                    <a16:creationId xmlns:a16="http://schemas.microsoft.com/office/drawing/2014/main" id="{898A6AD7-7153-4B38-8523-7A82DC5BB2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3725618"/>
                  </p:ext>
                </p:extLst>
              </p:nvPr>
            </p:nvGraphicFramePr>
            <p:xfrm>
              <a:off x="457199" y="2110298"/>
              <a:ext cx="8247007" cy="4535536"/>
            </p:xfrm>
            <a:graphic>
              <a:graphicData uri="http://schemas.microsoft.com/office/powerpoint/2016/summaryzoom">
                <psuz:summaryZm>
                  <psuz:summaryZmObj sectionId="{17CD879F-6938-4E2F-9006-E3DD3E6C4D1D}">
                    <psuz:zmPr id="{6044A1AE-9925-407E-A845-F4B73544DDE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59009" y="136065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5989AC9-E355-4C9F-9425-E1DBD80C38FD}">
                    <psuz:zmPr id="{7509E498-5817-4DBB-A51B-930761C53911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63934" y="136065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5EF83CE-60D8-4B5D-9E30-AB529189121B}">
                    <psuz:zmPr id="{FE283867-C5AC-41D1-84C5-5BA389D6CC82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68859" y="136065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E5E4108-691D-4179-A654-8BCA3483B5FB}">
                    <psuz:zmPr id="{C3AE8392-0ADD-454E-9838-584A039F40BC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073784" y="136065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4809C64-C899-4B35-A71D-F0D34EC30A63}">
                    <psuz:zmPr id="{BAF7CF40-038E-41DD-8DC5-CA3812D6A00E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59009" y="1587437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14C1457-685C-43DC-93AB-068B8D6274FC}">
                    <psuz:zmPr id="{DDB2399A-3FB2-4D7D-86A4-6511D585C862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63934" y="1587437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FC35D13-A52F-40B8-92FD-52C9D8206E05}">
                    <psuz:zmPr id="{18475380-3845-4645-B5C0-CC69F4C65209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68859" y="1587437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FCA9214-C122-4573-A394-78C9DBA3D20E}">
                    <psuz:zmPr id="{EACAB3A7-B545-4880-A8BE-4BFF9334835B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073784" y="1587437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24EFFAB-6CAC-472A-AEA0-3875347B5C56}">
                    <psuz:zmPr id="{2B885FB1-3E5B-414A-BB58-F6B1CBAA5C8D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59009" y="3038809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49ED6EE-2289-4CCA-B758-54AC07E74CC2}">
                    <psuz:zmPr id="{FD57F9C0-E350-4A23-82C5-636D7ADCDA7D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63934" y="3038809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24DD3F5-B198-460B-AAD8-AD9B3F12ED95}">
                    <psuz:zmPr id="{D2E32FC1-CA27-49FD-A52B-6322B4A3C98D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68859" y="3038809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6050FDE-F94D-4371-B850-A080C9FE16D6}">
                    <psuz:zmPr id="{0ACF77D4-2D25-4602-BBC3-A6746922B0A3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073784" y="3038809"/>
                          <a:ext cx="1814214" cy="1360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Интерактивное оглавление 6">
                <a:extLst>
                  <a:ext uri="{FF2B5EF4-FFF2-40B4-BE49-F238E27FC236}">
                    <a16:creationId xmlns:a16="http://schemas.microsoft.com/office/drawing/2014/main" xmlns="" id="{898A6AD7-7153-4B38-8523-7A82DC5BB24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57199" y="2110298"/>
                <a:ext cx="8247007" cy="4535536"/>
                <a:chOff x="457199" y="2110298"/>
                <a:chExt cx="8247007" cy="4535536"/>
              </a:xfrm>
            </p:grpSpPr>
            <p:pic>
              <p:nvPicPr>
                <p:cNvPr id="3" name="Рисунок 3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816208" y="2246363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Рисунок 4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2721133" y="2246363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Рисунок 5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4626058" y="2246363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Рисунок 6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4" cstate="print"/>
                <a:stretch>
                  <a:fillRect/>
                </a:stretch>
              </p:blipFill>
              <p:spPr>
                <a:xfrm>
                  <a:off x="6530983" y="2246363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Рисунок 8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 cstate="print"/>
                <a:stretch>
                  <a:fillRect/>
                </a:stretch>
              </p:blipFill>
              <p:spPr>
                <a:xfrm>
                  <a:off x="816208" y="3697735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Рисунок 9">
                  <a:hlinkClick r:id="rId2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>
                  <a:off x="2721133" y="3697735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Рисунок 10">
                  <a:hlinkClick r:id="rId2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4626058" y="3697735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Рисунок 11">
                  <a:hlinkClick r:id="rId3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2" cstate="print"/>
                <a:stretch>
                  <a:fillRect/>
                </a:stretch>
              </p:blipFill>
              <p:spPr>
                <a:xfrm>
                  <a:off x="6530983" y="3697735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Рисунок 12">
                  <a:hlinkClick r:id="rId3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4" cstate="print"/>
                <a:stretch>
                  <a:fillRect/>
                </a:stretch>
              </p:blipFill>
              <p:spPr>
                <a:xfrm>
                  <a:off x="816208" y="5149107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Рисунок 13">
                  <a:hlinkClick r:id="rId3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6" cstate="print"/>
                <a:stretch>
                  <a:fillRect/>
                </a:stretch>
              </p:blipFill>
              <p:spPr>
                <a:xfrm>
                  <a:off x="2721133" y="5149107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Рисунок 14">
                  <a:hlinkClick r:id="rId3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8" cstate="print"/>
                <a:stretch>
                  <a:fillRect/>
                </a:stretch>
              </p:blipFill>
              <p:spPr>
                <a:xfrm>
                  <a:off x="4626058" y="5149107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5" name="Рисунок 15">
                  <a:hlinkClick r:id="rId3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0" cstate="print"/>
                <a:stretch>
                  <a:fillRect/>
                </a:stretch>
              </p:blipFill>
              <p:spPr>
                <a:xfrm>
                  <a:off x="6530983" y="5149107"/>
                  <a:ext cx="1814214" cy="13606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8716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Сварка в </a:t>
            </a:r>
            <a:r>
              <a:rPr lang="ru-RU" dirty="0" err="1" smtClean="0"/>
              <a:t>Ансисе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6" name="Picture 2" descr="D:\Nazarova\betsy.jpg"/>
          <p:cNvPicPr>
            <a:picLocks noChangeAspect="1" noChangeArrowheads="1"/>
          </p:cNvPicPr>
          <p:nvPr/>
        </p:nvPicPr>
        <p:blipFill>
          <a:blip r:embed="rId2" cstate="print"/>
          <a:srcRect l="23548" t="1411" r="23548" b="1568"/>
          <a:stretch>
            <a:fillRect/>
          </a:stretch>
        </p:blipFill>
        <p:spPr bwMode="auto">
          <a:xfrm>
            <a:off x="0" y="1340768"/>
            <a:ext cx="3888432" cy="535396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556792"/>
            <a:ext cx="5338936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	КЭ оценка ОСН в программном комплексе включает в себя два этапа. На первом этапе моделируется термический цикл сварки решением нестационарной термической  задачи. </a:t>
            </a:r>
            <a:r>
              <a:rPr lang="ru-RU" dirty="0" err="1" smtClean="0"/>
              <a:t>Тепловложение</a:t>
            </a:r>
            <a:r>
              <a:rPr lang="ru-RU" dirty="0" smtClean="0"/>
              <a:t> в проходы задается посредством внутренней генерации тепла (</a:t>
            </a:r>
            <a:r>
              <a:rPr lang="en-US" dirty="0" smtClean="0"/>
              <a:t>heat generation</a:t>
            </a:r>
            <a:r>
              <a:rPr lang="ru-RU" dirty="0" smtClean="0"/>
              <a:t>), величина и время действия которой выбирается таким образом, чтобы изотерма 1500</a:t>
            </a:r>
            <a:r>
              <a:rPr lang="ru-RU" dirty="0" smtClean="0">
                <a:sym typeface="Symbol"/>
              </a:rPr>
              <a:t></a:t>
            </a:r>
            <a:r>
              <a:rPr lang="en-US" dirty="0" smtClean="0"/>
              <a:t>C</a:t>
            </a:r>
            <a:r>
              <a:rPr lang="ru-RU" dirty="0" smtClean="0"/>
              <a:t> совпадала с линией сплавления. Таким образом, термический цикл для каждого прохода включает фазу кратковременного нагрева и последующего остывания. Шаг решения задачи по времени выбирается переменный,  увеличивающийся с падением градиента температур. На втором этапе решается </a:t>
            </a:r>
            <a:r>
              <a:rPr lang="ru-RU" dirty="0" err="1" smtClean="0"/>
              <a:t>термоупругопластическая</a:t>
            </a:r>
            <a:r>
              <a:rPr lang="ru-RU" dirty="0" smtClean="0"/>
              <a:t> задача моделирования деформации конструкции под действием нестационарного и существенно неоднородного температурного поля. Определенная на первом этапе температура как функция координат и времени поэтапно прикладывалась в качестве нагрузки;  в результате было получено напряженно-деформированное состояние материала конструкции после сварки, т.е. фактически – ОСН.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Свойства материалов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484784"/>
            <a:ext cx="5482952" cy="478112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Имеем условный предел текучести </a:t>
            </a:r>
            <a:r>
              <a:rPr lang="el-GR" dirty="0" smtClean="0"/>
              <a:t>σ</a:t>
            </a:r>
            <a:r>
              <a:rPr lang="ru-RU" sz="1700" dirty="0" smtClean="0"/>
              <a:t>0.2 </a:t>
            </a:r>
            <a:r>
              <a:rPr lang="ru-RU" dirty="0" smtClean="0"/>
              <a:t>и </a:t>
            </a:r>
            <a:r>
              <a:rPr lang="el-GR" dirty="0" smtClean="0"/>
              <a:t>σ</a:t>
            </a:r>
            <a:r>
              <a:rPr lang="ru-RU" sz="1700" dirty="0" smtClean="0"/>
              <a:t>в</a:t>
            </a:r>
            <a:r>
              <a:rPr lang="ru-RU" sz="2600" dirty="0" smtClean="0"/>
              <a:t> </a:t>
            </a:r>
            <a:r>
              <a:rPr lang="ru-RU" dirty="0" smtClean="0"/>
              <a:t>временное сопротивление, модуль юнга и </a:t>
            </a:r>
            <a:r>
              <a:rPr lang="ru-RU" dirty="0" err="1" smtClean="0"/>
              <a:t>коэф</a:t>
            </a:r>
            <a:r>
              <a:rPr lang="ru-RU" dirty="0" smtClean="0"/>
              <a:t>. </a:t>
            </a:r>
            <a:r>
              <a:rPr lang="ru-RU" dirty="0" err="1" smtClean="0"/>
              <a:t>пуассона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=</a:t>
            </a:r>
            <a:r>
              <a:rPr lang="en-US" dirty="0" smtClean="0"/>
              <a:t>&gt; </a:t>
            </a:r>
            <a:r>
              <a:rPr lang="ru-RU" dirty="0" smtClean="0"/>
              <a:t>получаем параметры, позволяющие аппроксимировать поверхность текучести </a:t>
            </a:r>
          </a:p>
          <a:p>
            <a:pPr>
              <a:buNone/>
            </a:pPr>
            <a:r>
              <a:rPr lang="el-GR" dirty="0" smtClean="0"/>
              <a:t>σ</a:t>
            </a:r>
            <a:r>
              <a:rPr lang="en-US" dirty="0" err="1" smtClean="0"/>
              <a:t>i</a:t>
            </a:r>
            <a:r>
              <a:rPr lang="en-US" dirty="0" smtClean="0"/>
              <a:t> = </a:t>
            </a:r>
            <a:r>
              <a:rPr lang="el-GR" dirty="0" smtClean="0"/>
              <a:t>σ</a:t>
            </a:r>
            <a:r>
              <a:rPr lang="en-US" dirty="0" smtClean="0"/>
              <a:t>y (</a:t>
            </a:r>
            <a:r>
              <a:rPr lang="el-GR" dirty="0" smtClean="0"/>
              <a:t>ε</a:t>
            </a:r>
            <a:r>
              <a:rPr lang="en-US" dirty="0" err="1" smtClean="0"/>
              <a:t>i</a:t>
            </a:r>
            <a:r>
              <a:rPr lang="en-US" dirty="0" smtClean="0"/>
              <a:t>/</a:t>
            </a:r>
            <a:r>
              <a:rPr lang="el-GR" dirty="0" smtClean="0"/>
              <a:t>ε</a:t>
            </a:r>
            <a:r>
              <a:rPr lang="en-US" dirty="0" smtClean="0"/>
              <a:t>y)^n, </a:t>
            </a:r>
            <a:r>
              <a:rPr lang="ru-RU" dirty="0" smtClean="0"/>
              <a:t>где </a:t>
            </a:r>
            <a:r>
              <a:rPr lang="el-GR" dirty="0" smtClean="0"/>
              <a:t>ε</a:t>
            </a:r>
            <a:r>
              <a:rPr lang="en-US" dirty="0" smtClean="0"/>
              <a:t>y</a:t>
            </a:r>
            <a:r>
              <a:rPr lang="ru-RU" dirty="0" smtClean="0"/>
              <a:t>=</a:t>
            </a:r>
            <a:r>
              <a:rPr lang="el-GR" dirty="0" smtClean="0"/>
              <a:t> σ</a:t>
            </a:r>
            <a:r>
              <a:rPr lang="en-US" dirty="0" smtClean="0"/>
              <a:t>y/E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Получаем предел пропорциональности и показатель степени упрочнения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1484784"/>
            <a:ext cx="3456384" cy="4781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/>
              <a:t>Для первого 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400" dirty="0" smtClean="0"/>
              <a:t>Сталь К60, В=35 мм.</a:t>
            </a:r>
            <a:endParaRPr lang="ru-RU" sz="3200" dirty="0" smtClean="0"/>
          </a:p>
          <a:p>
            <a:pPr marL="342900" lvl="0" indent="-342900">
              <a:spcBef>
                <a:spcPct val="20000"/>
              </a:spcBef>
            </a:pPr>
            <a:r>
              <a:rPr lang="ru-RU" sz="3200" dirty="0" smtClean="0"/>
              <a:t>Для второго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3200" dirty="0" smtClean="0"/>
              <a:t>Судостроительная высокопрочная  стали  </a:t>
            </a:r>
            <a:r>
              <a:rPr lang="en-US" sz="3200" dirty="0" smtClean="0"/>
              <a:t>PC</a:t>
            </a:r>
            <a:r>
              <a:rPr lang="ru-RU" sz="3200" dirty="0" smtClean="0"/>
              <a:t>890</a:t>
            </a:r>
            <a:r>
              <a:rPr lang="en-US" sz="3200" dirty="0" smtClean="0"/>
              <a:t>QT</a:t>
            </a:r>
            <a:r>
              <a:rPr lang="ru-RU" sz="3200" dirty="0" smtClean="0"/>
              <a:t>, σ</a:t>
            </a:r>
            <a:r>
              <a:rPr lang="ru-RU" sz="3200" baseline="-25000" dirty="0" smtClean="0"/>
              <a:t>0.2</a:t>
            </a:r>
            <a:r>
              <a:rPr lang="ru-RU" sz="3200" dirty="0" smtClean="0"/>
              <a:t> =870-880 МПа, </a:t>
            </a:r>
            <a:r>
              <a:rPr lang="ru-RU" sz="3200" dirty="0" err="1" smtClean="0"/>
              <a:t>σ</a:t>
            </a:r>
            <a:r>
              <a:rPr lang="ru-RU" sz="3200" baseline="-25000" dirty="0" err="1" smtClean="0"/>
              <a:t>в</a:t>
            </a:r>
            <a:r>
              <a:rPr lang="ru-RU" sz="3200" dirty="0" err="1" smtClean="0"/>
              <a:t>=910-920 </a:t>
            </a:r>
            <a:r>
              <a:rPr lang="ru-RU" sz="3200" dirty="0" smtClean="0"/>
              <a:t>МПа, δ</a:t>
            </a:r>
            <a:r>
              <a:rPr lang="ru-RU" sz="3200" baseline="-25000" dirty="0" smtClean="0"/>
              <a:t>5</a:t>
            </a:r>
            <a:r>
              <a:rPr lang="ru-RU" sz="3200" dirty="0" smtClean="0"/>
              <a:t>=19,0-20,5. Толщина образцов В=50 мм. Надрез расположен по зоне термического влияния сварного соединения у линии сплавления.</a:t>
            </a:r>
          </a:p>
          <a:p>
            <a:pPr marL="342900" lvl="0" indent="-342900">
              <a:spcBef>
                <a:spcPct val="20000"/>
              </a:spcBef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Нагрузка обратным знаком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628800"/>
            <a:ext cx="4413176" cy="4525963"/>
          </a:xfrm>
        </p:spPr>
        <p:txBody>
          <a:bodyPr>
            <a:normAutofit lnSpcReduction="10000"/>
          </a:bodyPr>
          <a:lstStyle/>
          <a:p>
            <a:pPr hangingPunct="0">
              <a:buNone/>
            </a:pPr>
            <a:r>
              <a:rPr lang="ru-RU" sz="1200" dirty="0" smtClean="0"/>
              <a:t>Величина нагрузки при </a:t>
            </a:r>
            <a:r>
              <a:rPr lang="ru-RU" sz="1200" dirty="0" err="1" smtClean="0"/>
              <a:t>нагружении</a:t>
            </a:r>
            <a:r>
              <a:rPr lang="ru-RU" sz="1200" dirty="0" smtClean="0"/>
              <a:t> обратным знаком рассчитывается по формуле С.1 стандарта </a:t>
            </a:r>
            <a:r>
              <a:rPr lang="en-US" sz="1200" dirty="0" smtClean="0"/>
              <a:t>ISO</a:t>
            </a:r>
            <a:r>
              <a:rPr lang="ru-RU" sz="1200" dirty="0" smtClean="0"/>
              <a:t> 15653		</a:t>
            </a:r>
          </a:p>
          <a:p>
            <a:pPr hangingPunct="0">
              <a:buNone/>
            </a:pPr>
            <a:endParaRPr lang="ru-RU" sz="1200" dirty="0" smtClean="0"/>
          </a:p>
          <a:p>
            <a:pPr hangingPunct="0">
              <a:buNone/>
            </a:pPr>
            <a:endParaRPr lang="ru-RU" sz="1200" dirty="0" smtClean="0"/>
          </a:p>
          <a:p>
            <a:pPr hangingPunct="0">
              <a:buNone/>
            </a:pPr>
            <a:r>
              <a:rPr lang="ru-RU" sz="1200" dirty="0" smtClean="0"/>
              <a:t>где </a:t>
            </a:r>
            <a:r>
              <a:rPr lang="en-US" sz="1200" i="1" dirty="0" err="1" smtClean="0"/>
              <a:t>L</a:t>
            </a:r>
            <a:r>
              <a:rPr lang="en-US" sz="1200" baseline="-25000" dirty="0" err="1" smtClean="0"/>
              <a:t>r</a:t>
            </a:r>
            <a:r>
              <a:rPr lang="ru-RU" sz="1200" dirty="0" smtClean="0"/>
              <a:t> = 0.6...1.0,</a:t>
            </a:r>
          </a:p>
          <a:p>
            <a:pPr hangingPunct="0">
              <a:buNone/>
            </a:pPr>
            <a:r>
              <a:rPr lang="en-US" sz="1200" i="1" dirty="0" smtClean="0"/>
              <a:t>B</a:t>
            </a:r>
            <a:r>
              <a:rPr lang="ru-RU" sz="1200" dirty="0" smtClean="0"/>
              <a:t> - толщина образца,</a:t>
            </a:r>
          </a:p>
          <a:p>
            <a:pPr hangingPunct="0">
              <a:buNone/>
            </a:pPr>
            <a:r>
              <a:rPr lang="en-US" sz="1200" i="1" dirty="0" smtClean="0"/>
              <a:t>S</a:t>
            </a:r>
            <a:r>
              <a:rPr lang="ru-RU" sz="1200" dirty="0" smtClean="0"/>
              <a:t> - пролёт между опорами (</a:t>
            </a:r>
            <a:r>
              <a:rPr lang="en-US" sz="1200" dirty="0" smtClean="0"/>
              <a:t>B</a:t>
            </a:r>
            <a:r>
              <a:rPr lang="ru-RU" sz="1200" dirty="0" smtClean="0"/>
              <a:t>/</a:t>
            </a:r>
            <a:r>
              <a:rPr lang="en-US" sz="1200" dirty="0" smtClean="0"/>
              <a:t>S</a:t>
            </a:r>
            <a:r>
              <a:rPr lang="ru-RU" sz="1200" dirty="0" smtClean="0"/>
              <a:t> = 1/8),</a:t>
            </a:r>
          </a:p>
          <a:p>
            <a:pPr hangingPunct="0">
              <a:buNone/>
            </a:pPr>
            <a:r>
              <a:rPr lang="en-US" sz="1200" i="1" dirty="0" smtClean="0"/>
              <a:t>S</a:t>
            </a:r>
            <a:r>
              <a:rPr lang="en-US" sz="1200" baseline="-25000" dirty="0" smtClean="0"/>
              <a:t>s</a:t>
            </a:r>
            <a:r>
              <a:rPr lang="ru-RU" sz="1200" dirty="0" smtClean="0"/>
              <a:t> = 0, так как </a:t>
            </a:r>
            <a:r>
              <a:rPr lang="ru-RU" sz="1200" dirty="0" err="1" smtClean="0"/>
              <a:t>четырехточечный</a:t>
            </a:r>
            <a:r>
              <a:rPr lang="ru-RU" sz="1200" dirty="0" smtClean="0"/>
              <a:t> изгиб не применяется, используется стандартная </a:t>
            </a:r>
            <a:r>
              <a:rPr lang="ru-RU" sz="1200" dirty="0" err="1" smtClean="0"/>
              <a:t>трёхточечная</a:t>
            </a:r>
            <a:r>
              <a:rPr lang="ru-RU" sz="1200" dirty="0" smtClean="0"/>
              <a:t> оснастка,</a:t>
            </a:r>
          </a:p>
          <a:p>
            <a:pPr hangingPunct="0">
              <a:buNone/>
            </a:pPr>
            <a:r>
              <a:rPr lang="ru-RU" sz="1200" dirty="0" smtClean="0"/>
              <a:t>(</a:t>
            </a:r>
            <a:r>
              <a:rPr lang="en-US" sz="1200" i="1" dirty="0" smtClean="0"/>
              <a:t>W</a:t>
            </a:r>
            <a:r>
              <a:rPr lang="ru-RU" sz="1200" dirty="0" smtClean="0"/>
              <a:t>-</a:t>
            </a:r>
            <a:r>
              <a:rPr lang="en-US" sz="1200" i="1" dirty="0" smtClean="0"/>
              <a:t>a</a:t>
            </a:r>
            <a:r>
              <a:rPr lang="en-US" sz="1200" baseline="-25000" dirty="0" smtClean="0"/>
              <a:t>m</a:t>
            </a:r>
            <a:r>
              <a:rPr lang="ru-RU" sz="1200" dirty="0" smtClean="0"/>
              <a:t>) - начальная высота нетто-сечения под надрезом,</a:t>
            </a:r>
          </a:p>
          <a:p>
            <a:pPr hangingPunct="0">
              <a:buNone/>
            </a:pPr>
            <a:r>
              <a:rPr lang="en-US" sz="1200" i="1" dirty="0" err="1" smtClean="0"/>
              <a:t>R</a:t>
            </a:r>
            <a:r>
              <a:rPr lang="en-US" sz="1200" baseline="-25000" dirty="0" err="1" smtClean="0"/>
              <a:t>p</a:t>
            </a:r>
            <a:r>
              <a:rPr lang="ru-RU" sz="1200" baseline="-25000" dirty="0" smtClean="0"/>
              <a:t>0.2</a:t>
            </a:r>
            <a:r>
              <a:rPr lang="ru-RU" sz="1200" dirty="0" smtClean="0"/>
              <a:t> - предел текучести при температуре последующего испытания.</a:t>
            </a:r>
          </a:p>
          <a:p>
            <a:pPr hangingPunct="0">
              <a:buNone/>
            </a:pPr>
            <a:r>
              <a:rPr lang="ru-RU" sz="1200" dirty="0" smtClean="0"/>
              <a:t>Для образцов Заказчика диапазон нагрузки составляет</a:t>
            </a:r>
          </a:p>
          <a:p>
            <a:pPr hangingPunct="0">
              <a:buNone/>
            </a:pPr>
            <a:r>
              <a:rPr lang="en-US" sz="1200" i="1" dirty="0" err="1" smtClean="0"/>
              <a:t>P</a:t>
            </a:r>
            <a:r>
              <a:rPr lang="en-US" sz="1200" baseline="-25000" dirty="0" err="1" smtClean="0"/>
              <a:t>rb</a:t>
            </a:r>
            <a:r>
              <a:rPr lang="en-US" sz="1200" dirty="0" smtClean="0"/>
              <a:t> </a:t>
            </a:r>
            <a:r>
              <a:rPr lang="en-US" sz="1200" dirty="0" smtClean="0">
                <a:sym typeface="Symbol"/>
              </a:rPr>
              <a:t></a:t>
            </a:r>
            <a:r>
              <a:rPr lang="en-US" sz="1200" dirty="0" smtClean="0"/>
              <a:t> (0.6...1.0)*0.125*40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*500 = 60...100 </a:t>
            </a:r>
            <a:r>
              <a:rPr lang="ru-RU" sz="1200" dirty="0" smtClean="0"/>
              <a:t>кН.</a:t>
            </a:r>
          </a:p>
          <a:p>
            <a:pPr hangingPunct="0">
              <a:buNone/>
            </a:pPr>
            <a:r>
              <a:rPr lang="ru-RU" sz="1200" dirty="0" smtClean="0"/>
              <a:t>По мнению Исполнителя, данная нагрузка также не должна превышать допускаемую нагрузку выращивания трещины, определяемую по формуле 1 стандарта </a:t>
            </a:r>
            <a:r>
              <a:rPr lang="en-US" sz="1200" dirty="0" smtClean="0"/>
              <a:t>ISO </a:t>
            </a:r>
            <a:r>
              <a:rPr lang="ru-RU" sz="1200" dirty="0" smtClean="0"/>
              <a:t>1213</a:t>
            </a:r>
          </a:p>
          <a:p>
            <a:pPr hangingPunct="0">
              <a:buNone/>
            </a:pPr>
            <a:endParaRPr lang="ru-RU" sz="1200" dirty="0" smtClean="0"/>
          </a:p>
          <a:p>
            <a:pPr hangingPunct="0">
              <a:buNone/>
            </a:pPr>
            <a:r>
              <a:rPr lang="ru-RU" sz="1200" dirty="0" smtClean="0"/>
              <a:t>				</a:t>
            </a:r>
          </a:p>
          <a:p>
            <a:pPr hangingPunct="0">
              <a:buNone/>
            </a:pPr>
            <a:endParaRPr lang="ru-RU" sz="1200" dirty="0" smtClean="0"/>
          </a:p>
          <a:p>
            <a:pPr hangingPunct="0">
              <a:buNone/>
            </a:pPr>
            <a:r>
              <a:rPr lang="ru-RU" sz="1200" dirty="0" smtClean="0"/>
              <a:t>что для образцов Заказчика составляет</a:t>
            </a:r>
          </a:p>
          <a:p>
            <a:pPr hangingPunct="0">
              <a:buNone/>
            </a:pPr>
            <a:r>
              <a:rPr lang="en-US" sz="1200" i="1" dirty="0" smtClean="0"/>
              <a:t>F</a:t>
            </a:r>
            <a:r>
              <a:rPr lang="en-US" sz="1200" baseline="-25000" dirty="0" smtClean="0"/>
              <a:t>f</a:t>
            </a:r>
            <a:r>
              <a:rPr lang="en-US" sz="1200" dirty="0" smtClean="0"/>
              <a:t> </a:t>
            </a:r>
            <a:r>
              <a:rPr lang="en-US" sz="1200" dirty="0" smtClean="0">
                <a:sym typeface="Symbol"/>
              </a:rPr>
              <a:t></a:t>
            </a:r>
            <a:r>
              <a:rPr lang="ru-RU" sz="1200" dirty="0" smtClean="0"/>
              <a:t> 0.8*0.125*35</a:t>
            </a:r>
            <a:r>
              <a:rPr lang="ru-RU" sz="1200" baseline="30000" dirty="0" smtClean="0"/>
              <a:t>2</a:t>
            </a:r>
            <a:r>
              <a:rPr lang="ru-RU" sz="1200" dirty="0" smtClean="0"/>
              <a:t>*500 = 61 кН.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 descr="обрзн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86409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1942034" cy="42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085184"/>
            <a:ext cx="161650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выкса1\Техника\3 этап\IMG_20210219_171815.jpg"/>
          <p:cNvPicPr>
            <a:picLocks noChangeAspect="1" noChangeArrowheads="1"/>
          </p:cNvPicPr>
          <p:nvPr/>
        </p:nvPicPr>
        <p:blipFill>
          <a:blip r:embed="rId5" cstate="print"/>
          <a:srcRect l="27256" t="47698" r="27256" b="27256"/>
          <a:stretch>
            <a:fillRect/>
          </a:stretch>
        </p:blipFill>
        <p:spPr bwMode="auto">
          <a:xfrm>
            <a:off x="755576" y="4077072"/>
            <a:ext cx="3138792" cy="23042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31640" y="836712"/>
            <a:ext cx="6400800" cy="685205"/>
          </a:xfrm>
        </p:spPr>
        <p:txBody>
          <a:bodyPr lIns="72000" rIns="72000">
            <a:normAutofit/>
          </a:bodyPr>
          <a:lstStyle/>
          <a:p>
            <a:r>
              <a:rPr lang="ru-RU" sz="3600" dirty="0"/>
              <a:t>Цели и задачи исследования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7920880" cy="136815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1"/>
                </a:solidFill>
              </a:rPr>
              <a:t>Целью работы </a:t>
            </a:r>
            <a:r>
              <a:rPr lang="ru-RU" sz="2000" dirty="0">
                <a:solidFill>
                  <a:schemeClr val="tx1"/>
                </a:solidFill>
              </a:rPr>
              <a:t>являлось обеспечение корректной  оценки </a:t>
            </a:r>
            <a:r>
              <a:rPr lang="ru-RU" sz="2000" dirty="0" err="1">
                <a:solidFill>
                  <a:schemeClr val="tx1"/>
                </a:solidFill>
              </a:rPr>
              <a:t>трещиностойкости</a:t>
            </a:r>
            <a:r>
              <a:rPr lang="ru-RU" sz="2000" dirty="0">
                <a:solidFill>
                  <a:schemeClr val="tx1"/>
                </a:solidFill>
              </a:rPr>
              <a:t> судостроительных и трубных сталей и металла их сварных соединений за счёт получения более прямолинейной формы фронта усталостной трещины в образцах.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2FC8FC7-ECC0-4E54-84D6-FE96B4F9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2708920"/>
            <a:ext cx="5472608" cy="36933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Решались следующие задачи: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Определение влияния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криволинейности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образца на неравномерность распространения трещины.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Выбор оптимального способа правки криволинейных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заготовок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труб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ыбор оптимальной величины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локального бокового обжатия образцов.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Исследование эффекта от предварительного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нагружения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обратным знаком.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Оценка влияния изменения асимметрии циклического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нагружения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Оценка возможности применения предварительной вибрационной обработки.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1701" t="35150" r="30488" b="48378"/>
          <a:stretch>
            <a:fillRect/>
          </a:stretch>
        </p:blipFill>
        <p:spPr bwMode="auto">
          <a:xfrm>
            <a:off x="5868144" y="2420888"/>
            <a:ext cx="2952328" cy="233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F:\выкса1\Техника\3 этап\IMG_20210219_171815.jpg"/>
          <p:cNvPicPr>
            <a:picLocks noChangeAspect="1" noChangeArrowheads="1"/>
          </p:cNvPicPr>
          <p:nvPr/>
        </p:nvPicPr>
        <p:blipFill>
          <a:blip r:embed="rId5" cstate="print"/>
          <a:srcRect l="27256" t="47698" r="27256" b="27256"/>
          <a:stretch>
            <a:fillRect/>
          </a:stretch>
        </p:blipFill>
        <p:spPr bwMode="auto">
          <a:xfrm>
            <a:off x="5580112" y="4221088"/>
            <a:ext cx="2664296" cy="1955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Повышение асимметрии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Состоит из 3 этапов. </a:t>
            </a:r>
          </a:p>
          <a:p>
            <a:r>
              <a:rPr lang="ru-RU" dirty="0" smtClean="0"/>
              <a:t>На 1 этапе </a:t>
            </a:r>
            <a:r>
              <a:rPr lang="en-US" dirty="0" smtClean="0"/>
              <a:t>R=</a:t>
            </a:r>
            <a:r>
              <a:rPr lang="ru-RU" dirty="0" smtClean="0"/>
              <a:t>0,1 </a:t>
            </a:r>
          </a:p>
          <a:p>
            <a:r>
              <a:rPr lang="ru-RU" dirty="0" smtClean="0"/>
              <a:t>На 2 этапе </a:t>
            </a:r>
            <a:r>
              <a:rPr lang="en-US" dirty="0" smtClean="0"/>
              <a:t>R=</a:t>
            </a:r>
            <a:r>
              <a:rPr lang="ru-RU" dirty="0" smtClean="0"/>
              <a:t>0,7 </a:t>
            </a:r>
          </a:p>
          <a:p>
            <a:r>
              <a:rPr lang="ru-RU" dirty="0" smtClean="0"/>
              <a:t>На 3 этапе </a:t>
            </a:r>
            <a:r>
              <a:rPr lang="en-US" dirty="0" smtClean="0"/>
              <a:t>R=</a:t>
            </a:r>
            <a:r>
              <a:rPr lang="ru-RU" dirty="0" smtClean="0"/>
              <a:t>0,1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</a:t>
            </a:r>
            <a:r>
              <a:rPr lang="ru-RU" dirty="0" smtClean="0"/>
              <a:t>Длина </a:t>
            </a:r>
            <a:r>
              <a:rPr lang="ru-RU" dirty="0" smtClean="0"/>
              <a:t>надреза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Технология:  Нагрузка порядка 0,6 от предела текучести, число циклов порядка 50-60т, время выращивания порядка 7-12 минут </a:t>
            </a:r>
          </a:p>
          <a:p>
            <a:pPr>
              <a:buNone/>
            </a:pPr>
            <a:r>
              <a:rPr lang="ru-RU" sz="2000" dirty="0" smtClean="0"/>
              <a:t>Трещина (выращиваем</a:t>
            </a:r>
          </a:p>
          <a:p>
            <a:pPr>
              <a:buNone/>
            </a:pPr>
            <a:r>
              <a:rPr lang="ru-RU" sz="2000" dirty="0" smtClean="0"/>
              <a:t>до 1,3 мм или до 2,5% </a:t>
            </a:r>
          </a:p>
          <a:p>
            <a:pPr>
              <a:buNone/>
            </a:pPr>
            <a:r>
              <a:rPr lang="ru-RU" sz="2000" dirty="0" smtClean="0"/>
              <a:t>от толщины)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852936"/>
            <a:ext cx="3888432" cy="285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Ответы на вопросы: </a:t>
            </a:r>
            <a:r>
              <a:rPr lang="ru-RU" dirty="0" err="1" smtClean="0"/>
              <a:t>Виброобработка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Заготовки имели толщину В = 35 мм.</a:t>
            </a:r>
          </a:p>
          <a:p>
            <a:r>
              <a:rPr lang="ru-RU" dirty="0" smtClean="0"/>
              <a:t>Раскачка заготовок выполнялась на той же вибрационной машине, где выращивают усталостную трещину, при </a:t>
            </a:r>
            <a:r>
              <a:rPr lang="ru-RU" dirty="0" err="1" smtClean="0"/>
              <a:t>трёхточечном</a:t>
            </a:r>
            <a:r>
              <a:rPr lang="ru-RU" dirty="0" smtClean="0"/>
              <a:t> изгибе с тем же пролётом, но с той разницей, что заготовки укладывали на бок, создавая наибольшие переменные растягивающие напряжения у поверхностей сварного соединения.</a:t>
            </a:r>
          </a:p>
          <a:p>
            <a:r>
              <a:rPr lang="ru-RU" dirty="0" smtClean="0"/>
              <a:t>Параметры вибрационного воздействия были следующие: Нагрузка </a:t>
            </a:r>
            <a:r>
              <a:rPr lang="en-US" dirty="0" smtClean="0"/>
              <a:t>P</a:t>
            </a:r>
            <a:r>
              <a:rPr lang="ru-RU" baseline="-25000" dirty="0" err="1" smtClean="0"/>
              <a:t>макс</a:t>
            </a:r>
            <a:r>
              <a:rPr lang="ru-RU" dirty="0" err="1" smtClean="0"/>
              <a:t>=</a:t>
            </a:r>
            <a:r>
              <a:rPr lang="ru-RU" dirty="0" smtClean="0"/>
              <a:t> 80 кН, коэффициент асимметрии </a:t>
            </a:r>
            <a:r>
              <a:rPr lang="en-US" dirty="0" smtClean="0"/>
              <a:t>R</a:t>
            </a:r>
            <a:r>
              <a:rPr lang="ru-RU" dirty="0" smtClean="0"/>
              <a:t>=0,5, прокачка образцов была произведена по 500.000 циклов </a:t>
            </a:r>
            <a:r>
              <a:rPr lang="en-US" dirty="0" smtClean="0"/>
              <a:t>c </a:t>
            </a:r>
            <a:r>
              <a:rPr lang="ru-RU" dirty="0" smtClean="0"/>
              <a:t>двух сторон.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67287" y="779755"/>
            <a:ext cx="8784976" cy="489476"/>
          </a:xfrm>
        </p:spPr>
        <p:txBody>
          <a:bodyPr>
            <a:noAutofit/>
          </a:bodyPr>
          <a:lstStyle/>
          <a:p>
            <a:r>
              <a:rPr lang="ru-RU" sz="2000" dirty="0"/>
              <a:t>Определение допустимой остаточной </a:t>
            </a:r>
            <a:r>
              <a:rPr lang="ru-RU" sz="2000" dirty="0" smtClean="0"/>
              <a:t>кривизны заготовки </a:t>
            </a:r>
            <a:r>
              <a:rPr lang="ru-RU" sz="2000" dirty="0"/>
              <a:t>после правки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029" name="Рисунок 92" descr="лиза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3275856" cy="197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30" name="Rectangle 6"/>
          <p:cNvSpPr>
            <a:spLocks noChangeArrowheads="1"/>
          </p:cNvSpPr>
          <p:nvPr/>
        </p:nvSpPr>
        <p:spPr bwMode="auto">
          <a:xfrm>
            <a:off x="3851920" y="5208294"/>
            <a:ext cx="1944216" cy="132343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Зависимость ожидаемой кривизны трещины от отклонения </a:t>
            </a:r>
            <a:r>
              <a:rPr kumimoji="0" 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05636"/>
              </p:ext>
            </p:extLst>
          </p:nvPr>
        </p:nvGraphicFramePr>
        <p:xfrm>
          <a:off x="267287" y="1854373"/>
          <a:ext cx="5256584" cy="2720848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8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Кривизна </a:t>
                      </a: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  (мм)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Напряжения σ, Мпа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Число</a:t>
                      </a:r>
                      <a:r>
                        <a:rPr lang="ru-RU" sz="11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циклов</a:t>
                      </a: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Разность</a:t>
                      </a:r>
                      <a:r>
                        <a:rPr lang="ru-RU" sz="11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числа циклов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Δ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Параметр кривизны трещины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Δ/</a:t>
                      </a:r>
                      <a:r>
                        <a:rPr lang="en-US" sz="11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9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max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Параметр кривизны 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  <a:cs typeface="Times New Roman"/>
                        </a:rPr>
                        <a:t>трещины,%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4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553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13999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0,007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0,7%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554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13898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4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546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14731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1323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0,095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9,5%±0,7%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559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13408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4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542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15171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1954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0,135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13,5%±0,7%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561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13217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4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b="1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530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16592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4102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0,293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29,3%±0,7%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5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569</a:t>
                      </a: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12490</a:t>
                      </a: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 useBgFill="1">
        <p:nvSpPr>
          <p:cNvPr id="1031" name="Rectangle 7"/>
          <p:cNvSpPr>
            <a:spLocks noChangeArrowheads="1"/>
          </p:cNvSpPr>
          <p:nvPr/>
        </p:nvSpPr>
        <p:spPr bwMode="auto">
          <a:xfrm>
            <a:off x="935088" y="1233227"/>
            <a:ext cx="5040560" cy="5847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Табл. 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3.1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Полученные значения с использованием сетки с размером элемента 0,05 мм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A869302-5728-489A-9384-97636DCD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3563889" y="5661248"/>
            <a:ext cx="360039" cy="72008"/>
          </a:xfrm>
          <a:prstGeom prst="straightConnector1">
            <a:avLst/>
          </a:prstGeom>
          <a:ln w="317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Рисунок 87" descr="file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988840"/>
            <a:ext cx="329668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2" name="Rectangle 6"/>
          <p:cNvSpPr>
            <a:spLocks noChangeArrowheads="1"/>
          </p:cNvSpPr>
          <p:nvPr/>
        </p:nvSpPr>
        <p:spPr bwMode="auto">
          <a:xfrm>
            <a:off x="6228184" y="5466130"/>
            <a:ext cx="2592288" cy="5847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Расчетная 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одель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32666" y="836712"/>
            <a:ext cx="8784976" cy="489476"/>
          </a:xfrm>
        </p:spPr>
        <p:txBody>
          <a:bodyPr>
            <a:noAutofit/>
          </a:bodyPr>
          <a:lstStyle/>
          <a:p>
            <a:r>
              <a:rPr lang="ru-RU" sz="2400" dirty="0"/>
              <a:t>Правка под «крыло чайки». Проблемы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A869302-5728-489A-9384-97636DCD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682748" cy="5328592"/>
          </a:xfrm>
          <a:prstGeom prst="rect">
            <a:avLst/>
          </a:prstGeom>
        </p:spPr>
      </p:pic>
      <p:pic>
        <p:nvPicPr>
          <p:cNvPr id="16" name="Рисунок 138" descr="IMG_20210218_1533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484784"/>
            <a:ext cx="4882561" cy="142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7" name="Rectangle 2"/>
          <p:cNvSpPr>
            <a:spLocks noChangeArrowheads="1"/>
          </p:cNvSpPr>
          <p:nvPr/>
        </p:nvSpPr>
        <p:spPr bwMode="auto">
          <a:xfrm>
            <a:off x="4499992" y="2996952"/>
            <a:ext cx="4248472" cy="83099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Рис.4.2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Пластические деформации заготовки в результате правки, </a:t>
            </a:r>
            <a:r>
              <a:rPr kumimoji="0" 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недостижение</a:t>
            </a:r>
            <a:r>
              <a:rPr kumimoji="0" lang="ru-RU" sz="16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требуемой прямизны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419872" y="4365104"/>
            <a:ext cx="936104" cy="720080"/>
          </a:xfrm>
          <a:prstGeom prst="straightConnector1">
            <a:avLst/>
          </a:prstGeom>
          <a:ln w="317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25601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4" name="Прямоугольник 13"/>
          <p:cNvSpPr/>
          <p:nvPr/>
        </p:nvSpPr>
        <p:spPr>
          <a:xfrm>
            <a:off x="5724128" y="5301208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4.3  </a:t>
            </a: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Удачная и неудачная правка под «крыло чайки»</a:t>
            </a:r>
            <a:endParaRPr lang="ru-RU" sz="1600" dirty="0">
              <a:latin typeface="Arial" pitchFamily="34" charset="0"/>
            </a:endParaRP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3707904" y="5157192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4.1  </a:t>
            </a: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Последовательность правки под «крыло чайки»</a:t>
            </a:r>
            <a:endParaRPr lang="ru-RU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54087" y="712913"/>
            <a:ext cx="7848872" cy="699863"/>
          </a:xfrm>
        </p:spPr>
        <p:txBody>
          <a:bodyPr>
            <a:noAutofit/>
          </a:bodyPr>
          <a:lstStyle/>
          <a:p>
            <a:r>
              <a:rPr lang="ru-RU" sz="2000" dirty="0"/>
              <a:t>Моделирование процесса правки заготовки под «крыло чайки» 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2051" name="Рисунок 94" descr="file_сх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018520" cy="168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052" name="Rectangle 4"/>
          <p:cNvSpPr>
            <a:spLocks noChangeArrowheads="1"/>
          </p:cNvSpPr>
          <p:nvPr/>
        </p:nvSpPr>
        <p:spPr bwMode="auto">
          <a:xfrm>
            <a:off x="683568" y="3341604"/>
            <a:ext cx="2448272" cy="3385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Модель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правки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Рисунок 95" descr="file_схема4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71202"/>
            <a:ext cx="2448272" cy="1648462"/>
          </a:xfrm>
          <a:prstGeom prst="rect">
            <a:avLst/>
          </a:prstGeom>
          <a:noFill/>
        </p:spPr>
      </p:pic>
      <p:sp useBgFill="1"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445224"/>
            <a:ext cx="2160240" cy="107721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Рис.5.2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одель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правки заготовки основного металла (ОМ)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6" name="Рисунок 96" descr="file_схема5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501" y="3689467"/>
            <a:ext cx="2360777" cy="1589550"/>
          </a:xfrm>
          <a:prstGeom prst="rect">
            <a:avLst/>
          </a:prstGeom>
          <a:noFill/>
        </p:spPr>
      </p:pic>
      <p:sp useBgFill="1">
        <p:nvSpPr>
          <p:cNvPr id="2058" name="Rectangle 10"/>
          <p:cNvSpPr>
            <a:spLocks noChangeArrowheads="1"/>
          </p:cNvSpPr>
          <p:nvPr/>
        </p:nvSpPr>
        <p:spPr bwMode="auto">
          <a:xfrm>
            <a:off x="2483768" y="5507360"/>
            <a:ext cx="2041118" cy="83099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Рис.5.3 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Модель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правки сварной заготовки (СВ)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80078"/>
              </p:ext>
            </p:extLst>
          </p:nvPr>
        </p:nvGraphicFramePr>
        <p:xfrm>
          <a:off x="4716016" y="4653136"/>
          <a:ext cx="4283968" cy="1603629"/>
        </p:xfrm>
        <a:graphic>
          <a:graphicData uri="http://schemas.openxmlformats.org/drawingml/2006/table">
            <a:tbl>
              <a:tblPr/>
              <a:tblGrid>
                <a:gridCol w="3924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3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23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67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тип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Расстояние между центрами опор, мм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Диаметр пуансона, мм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Диаметр опоры, мм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Длинна образца, мм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450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2a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300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270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220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 useBgFill="1">
        <p:nvSpPr>
          <p:cNvPr id="2059" name="Rectangle 11"/>
          <p:cNvSpPr>
            <a:spLocks noChangeArrowheads="1"/>
          </p:cNvSpPr>
          <p:nvPr/>
        </p:nvSpPr>
        <p:spPr bwMode="auto">
          <a:xfrm>
            <a:off x="5615608" y="3974287"/>
            <a:ext cx="3528392" cy="5847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Табл.5.1 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Параметры оснасток для правки заготовок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8BBF2219-50A9-46F6-8057-8759FA08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I:\диплом по частям\Новая папка\Оснастка (правка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3421672" cy="2422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524328" y="1978968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5.4 </a:t>
            </a:r>
            <a:r>
              <a:rPr lang="ru-RU" sz="16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Эскиз оснастки 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30424" y="828000"/>
            <a:ext cx="7013984" cy="558687"/>
          </a:xfrm>
        </p:spPr>
        <p:txBody>
          <a:bodyPr>
            <a:normAutofit/>
          </a:bodyPr>
          <a:lstStyle/>
          <a:p>
            <a:r>
              <a:rPr lang="ru-RU" sz="2000" dirty="0"/>
              <a:t>Правка под крыло чайки. Результаты расчётов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 useBgFill="1">
        <p:nvSpPr>
          <p:cNvPr id="28675" name="Rectangle 3"/>
          <p:cNvSpPr>
            <a:spLocks noChangeArrowheads="1"/>
          </p:cNvSpPr>
          <p:nvPr/>
        </p:nvSpPr>
        <p:spPr bwMode="auto">
          <a:xfrm>
            <a:off x="365903" y="1702197"/>
            <a:ext cx="2213995" cy="83099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заготовок основного металла после правки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 useBgFill="1">
        <p:nvSpPr>
          <p:cNvPr id="28678" name="Rectangle 6"/>
          <p:cNvSpPr>
            <a:spLocks noChangeArrowheads="1"/>
          </p:cNvSpPr>
          <p:nvPr/>
        </p:nvSpPr>
        <p:spPr bwMode="auto">
          <a:xfrm>
            <a:off x="251520" y="4092686"/>
            <a:ext cx="2165146" cy="83099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сварных заготовок после правки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A6414CE8-1A1D-4B5C-9575-BFAEC5E4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38A4C3-599B-4CD2-B591-5D3957BE1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21542"/>
          <a:stretch/>
        </p:blipFill>
        <p:spPr>
          <a:xfrm>
            <a:off x="2915308" y="1329918"/>
            <a:ext cx="6228692" cy="13888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AAB7D6-6266-48EA-90E3-9F41446CC2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5035" b="28781"/>
          <a:stretch/>
        </p:blipFill>
        <p:spPr>
          <a:xfrm>
            <a:off x="0" y="2775428"/>
            <a:ext cx="6506368" cy="10684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8D41EB-9551-42B5-AF83-232F85DBD0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136" y="5059195"/>
            <a:ext cx="5973148" cy="17326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E61B5C1-25EC-45ED-ABFC-3C87DFF8710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9978" y="3934005"/>
            <a:ext cx="6175886" cy="1441602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D94C432F-6671-4B8F-8EA0-F6BA362B1DE3}"/>
              </a:ext>
            </a:extLst>
          </p:cNvPr>
          <p:cNvCxnSpPr>
            <a:cxnSpLocks/>
          </p:cNvCxnSpPr>
          <p:nvPr/>
        </p:nvCxnSpPr>
        <p:spPr>
          <a:xfrm flipV="1">
            <a:off x="2195736" y="4293097"/>
            <a:ext cx="719572" cy="126833"/>
          </a:xfrm>
          <a:prstGeom prst="straightConnector1">
            <a:avLst/>
          </a:prstGeom>
          <a:ln w="317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98E6C0C1-6401-44AB-B242-B6BEE65B576B}"/>
              </a:ext>
            </a:extLst>
          </p:cNvPr>
          <p:cNvCxnSpPr/>
          <p:nvPr/>
        </p:nvCxnSpPr>
        <p:spPr>
          <a:xfrm>
            <a:off x="1907704" y="4735326"/>
            <a:ext cx="365832" cy="485537"/>
          </a:xfrm>
          <a:prstGeom prst="straightConnector1">
            <a:avLst/>
          </a:prstGeom>
          <a:ln w="317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449E2889-47BA-4BEC-BEC4-A4230E293D0D}"/>
              </a:ext>
            </a:extLst>
          </p:cNvPr>
          <p:cNvCxnSpPr>
            <a:cxnSpLocks/>
          </p:cNvCxnSpPr>
          <p:nvPr/>
        </p:nvCxnSpPr>
        <p:spPr>
          <a:xfrm flipV="1">
            <a:off x="2152817" y="1859617"/>
            <a:ext cx="762491" cy="120915"/>
          </a:xfrm>
          <a:prstGeom prst="straightConnector1">
            <a:avLst/>
          </a:prstGeom>
          <a:ln w="317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6D8C01E5-938A-41CB-A940-E2BA58099F44}"/>
              </a:ext>
            </a:extLst>
          </p:cNvPr>
          <p:cNvCxnSpPr>
            <a:cxnSpLocks/>
          </p:cNvCxnSpPr>
          <p:nvPr/>
        </p:nvCxnSpPr>
        <p:spPr>
          <a:xfrm flipH="1">
            <a:off x="1016804" y="2482904"/>
            <a:ext cx="440850" cy="494957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sp useBgFill="1">
        <p:nvSpPr>
          <p:cNvPr id="10" name="Заголовок 6"/>
          <p:cNvSpPr txBox="1">
            <a:spLocks/>
          </p:cNvSpPr>
          <p:nvPr/>
        </p:nvSpPr>
        <p:spPr>
          <a:xfrm>
            <a:off x="1461778" y="828000"/>
            <a:ext cx="6854638" cy="545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Правка под крыло чайки. Варианты решения проблем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87F64D7-0CB1-4C4D-9B62-32A7037E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3BE2C6-4ED8-440F-BD23-BC63CF9697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30" y="1367423"/>
            <a:ext cx="7430692" cy="2020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FAB3F1-AEFC-4E18-98E3-2F65F98DFC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0897" y="3555019"/>
            <a:ext cx="7667012" cy="2425073"/>
          </a:xfrm>
          <a:prstGeom prst="rect">
            <a:avLst/>
          </a:prstGeom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843855" y="3216465"/>
            <a:ext cx="406794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</a:t>
            </a:r>
            <a:r>
              <a:rPr lang="ru-RU" sz="1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Недогнутая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заготовка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 useBgFill="1">
        <p:nvSpPr>
          <p:cNvPr id="12294" name="Rectangle 6"/>
          <p:cNvSpPr>
            <a:spLocks noChangeArrowheads="1"/>
          </p:cNvSpPr>
          <p:nvPr/>
        </p:nvSpPr>
        <p:spPr bwMode="auto">
          <a:xfrm>
            <a:off x="2483768" y="5911473"/>
            <a:ext cx="5652120" cy="3385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7.2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Заготовка с выпрямленными концами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3568" y="936000"/>
            <a:ext cx="7772400" cy="625543"/>
          </a:xfrm>
        </p:spPr>
        <p:txBody>
          <a:bodyPr>
            <a:noAutofit/>
          </a:bodyPr>
          <a:lstStyle/>
          <a:p>
            <a:r>
              <a:rPr lang="ru-RU" sz="2400" dirty="0"/>
              <a:t>Процедура локального бокового обжатия образцов перед выращиванием усталостной трещины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6A4EDB91-225A-4DEE-9B2C-C1CD0BD0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F06804-0D23-487A-AEEE-33A5F3E60B21}"/>
              </a:ext>
            </a:extLst>
          </p:cNvPr>
          <p:cNvSpPr txBox="1"/>
          <p:nvPr/>
        </p:nvSpPr>
        <p:spPr>
          <a:xfrm>
            <a:off x="467544" y="4005064"/>
            <a:ext cx="38164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8.1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Схема локального бокового обжатия.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рис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33066"/>
            <a:ext cx="4176464" cy="24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Рисунок 530" descr="обдав2"/>
          <p:cNvPicPr>
            <a:picLocks noChangeAspect="1" noChangeArrowheads="1"/>
          </p:cNvPicPr>
          <p:nvPr/>
        </p:nvPicPr>
        <p:blipFill>
          <a:blip r:embed="rId5" cstate="print"/>
          <a:srcRect l="24143" t="6029" r="20371" b="17082"/>
          <a:stretch>
            <a:fillRect/>
          </a:stretch>
        </p:blipFill>
        <p:spPr bwMode="auto">
          <a:xfrm>
            <a:off x="5580112" y="1772816"/>
            <a:ext cx="2863998" cy="29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F06804-0D23-487A-AEEE-33A5F3E60B21}"/>
              </a:ext>
            </a:extLst>
          </p:cNvPr>
          <p:cNvSpPr txBox="1"/>
          <p:nvPr/>
        </p:nvSpPr>
        <p:spPr>
          <a:xfrm>
            <a:off x="5327576" y="4725144"/>
            <a:ext cx="3816424" cy="8735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8.2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локального бокового обжатия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4" descr="шовчик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41168"/>
            <a:ext cx="4098718" cy="17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123617" y="5661248"/>
            <a:ext cx="4623830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Рис.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8.3 Эскиз локального бокового обжатия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4736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625543"/>
          </a:xfrm>
        </p:spPr>
        <p:txBody>
          <a:bodyPr>
            <a:noAutofit/>
          </a:bodyPr>
          <a:lstStyle/>
          <a:p>
            <a:r>
              <a:rPr lang="ru-RU" sz="2400" dirty="0"/>
              <a:t>Моделирование локального бокового обжатия, выполняемого после нанесения надреза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r>
              <a:rPr lang="en-US" dirty="0"/>
              <a:t>/1</a:t>
            </a:r>
            <a:r>
              <a:rPr lang="ru-RU" dirty="0"/>
              <a:t>5</a:t>
            </a:r>
          </a:p>
        </p:txBody>
      </p:sp>
      <p:pic>
        <p:nvPicPr>
          <p:cNvPr id="11265" name="Рисунок 5" descr="file00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65" y="1519727"/>
            <a:ext cx="2987824" cy="214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3655477"/>
            <a:ext cx="309634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Рис.9.1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Фрагмент сетки конечных элементов.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6A4EDB91-225A-4DEE-9B2C-C1CD0BD0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6092"/>
            <a:ext cx="2176007" cy="5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91D2-9D32-417A-BA13-978A650A3D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068960"/>
            <a:ext cx="2520912" cy="18375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E640092-2EB1-4CD9-BD40-7CFC73373C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149080"/>
            <a:ext cx="3600400" cy="26200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F06804-0D23-487A-AEEE-33A5F3E60B21}"/>
              </a:ext>
            </a:extLst>
          </p:cNvPr>
          <p:cNvSpPr txBox="1"/>
          <p:nvPr/>
        </p:nvSpPr>
        <p:spPr>
          <a:xfrm>
            <a:off x="3779912" y="4919008"/>
            <a:ext cx="482453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Рис.9.4 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Эпюры напряжений, нормальных к плоскости надреза (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</a:t>
            </a:r>
            <a:r>
              <a:rPr lang="en-US" sz="16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сварных соединений после выполнения бокового обжатия до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</a:t>
            </a:r>
            <a:r>
              <a:rPr lang="en-US" sz="16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-0.01. Равнопрочное соединение без ОСН эквивалентно основному металлу.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779912" y="1700808"/>
            <a:ext cx="2592288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</a:t>
            </a:r>
            <a:r>
              <a:rPr kumimoji="0" lang="ru-RU" sz="16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9.2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Эпюры напряжений, нормальных к плоскости надреза (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</a:t>
            </a:r>
            <a:r>
              <a:rPr kumimoji="0" lang="en-US" sz="1600" b="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), в равнопрочном сварном соединении.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Courier New" pitchFamily="49" charset="0"/>
              <a:sym typeface="Symbol" pitchFamily="18" charset="2"/>
            </a:endParaRPr>
          </a:p>
        </p:txBody>
      </p:sp>
      <p:pic>
        <p:nvPicPr>
          <p:cNvPr id="1026" name="Рисунок 13" descr="рис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3068960"/>
            <a:ext cx="2623708" cy="191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444208" y="1556792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9.3 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Эпюры напряжений, нормальных к плоскости надреза (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Courier New" pitchFamily="49" charset="0"/>
                <a:sym typeface="Symbol" pitchFamily="18" charset="2"/>
              </a:rPr>
              <a:t></a:t>
            </a:r>
            <a:r>
              <a:rPr lang="en-US" sz="1600" i="1" baseline="-30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), в </a:t>
            </a:r>
            <a:r>
              <a:rPr lang="ru-RU" sz="1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неравнопрочном</a:t>
            </a:r>
            <a:r>
              <a:rPr lang="ru-RU" sz="1600" i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сварном соединении.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ru-RU" sz="1600" i="1" dirty="0">
              <a:latin typeface="Times New Roman" pitchFamily="18" charset="0"/>
              <a:ea typeface="Times New Roman" pitchFamily="18" charset="0"/>
              <a:cs typeface="Courier New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93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1347</Words>
  <Application>Microsoft Office PowerPoint</Application>
  <PresentationFormat>Экран (4:3)</PresentationFormat>
  <Paragraphs>269</Paragraphs>
  <Slides>22</Slides>
  <Notes>1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Symbol</vt:lpstr>
      <vt:lpstr>Times New Roman</vt:lpstr>
      <vt:lpstr>Тема Office</vt:lpstr>
      <vt:lpstr>ВЫПУСКНАЯ КВАЛИФИКАЦИОННАЯ РАБОТА МАГИСТРА  Разработка методов регулирования остаточных напряжений в образцах, испытываемых на трещиностойкость  По направлению: Прикладная механика  Направленность (профиль): Физика прочности и пластичности</vt:lpstr>
      <vt:lpstr>Цели и задачи исследования</vt:lpstr>
      <vt:lpstr>Определение допустимой остаточной кривизны заготовки после правки</vt:lpstr>
      <vt:lpstr>Правка под «крыло чайки». Проблемы</vt:lpstr>
      <vt:lpstr>Моделирование процесса правки заготовки под «крыло чайки» </vt:lpstr>
      <vt:lpstr>Правка под крыло чайки. Результаты расчётов</vt:lpstr>
      <vt:lpstr>Презентация PowerPoint</vt:lpstr>
      <vt:lpstr>Процедура локального бокового обжатия образцов перед выращиванием усталостной трещины</vt:lpstr>
      <vt:lpstr>Моделирование локального бокового обжатия, выполняемого после нанесения надреза</vt:lpstr>
      <vt:lpstr>Моделирование локального бокового обжатия, выполняемого до нанесения надреза</vt:lpstr>
      <vt:lpstr>Локальное боковое обжатие. Фронт выращенной усталостной трещины</vt:lpstr>
      <vt:lpstr>Повышение асимметрии цикла при выращивании трещины</vt:lpstr>
      <vt:lpstr>Экспериментальное сравнение эффекта применения  повышения асимметрии цикла и предварительной и виброобработки, нагружение обратным знаком +повышение асимметрии</vt:lpstr>
      <vt:lpstr>Эффект применения различных технологических операций к образцам высокопрочной стали</vt:lpstr>
      <vt:lpstr>Результаты и рекомендации </vt:lpstr>
      <vt:lpstr>Спасибо за внимание  Ссылки на предыдущие слайды</vt:lpstr>
      <vt:lpstr>Ответы на вопросы: Сварка в Ансисе </vt:lpstr>
      <vt:lpstr>Ответы на вопросы: Свойства материалов</vt:lpstr>
      <vt:lpstr>Ответы на вопросы: Нагрузка обратным знаком</vt:lpstr>
      <vt:lpstr>Ответы на вопросы: Повышение асимметрии</vt:lpstr>
      <vt:lpstr>Ответы на вопросы: Длина надреза</vt:lpstr>
      <vt:lpstr>Ответы на вопросы: Виброобработка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КВАЛИФИКАЦИОННАЯ РАБОТА МАГИСТРА  Разработка методов регулирования остаточных напряжений в образцах, испытываемых на трещиностойкость  По направлению: Прикладная механика  Направленность (профиль): Физика прочности и пластичности</dc:title>
  <dc:creator>COBA</dc:creator>
  <cp:lastModifiedBy>Dmitry</cp:lastModifiedBy>
  <cp:revision>133</cp:revision>
  <dcterms:modified xsi:type="dcterms:W3CDTF">2021-06-22T10:14:37Z</dcterms:modified>
</cp:coreProperties>
</file>