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0400" autoAdjust="0"/>
  </p:normalViewPr>
  <p:slideViewPr>
    <p:cSldViewPr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096B0F-3D78-49D0-8230-09DF41601C16}"/>
              </a:ext>
            </a:extLst>
          </p:cNvPr>
          <p:cNvSpPr txBox="1"/>
          <p:nvPr/>
        </p:nvSpPr>
        <p:spPr>
          <a:xfrm>
            <a:off x="911424" y="908720"/>
            <a:ext cx="10657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ВЫПУСКНАЯ КВАЛИФИКАЦИОННАЯ РАБОТА БАКАЛАВРА</a:t>
            </a:r>
          </a:p>
          <a:p>
            <a:pPr algn="ctr"/>
            <a:r>
              <a:rPr lang="ru-RU" sz="2400" dirty="0"/>
              <a:t>на тему</a:t>
            </a:r>
          </a:p>
          <a:p>
            <a:pPr algn="ctr"/>
            <a:r>
              <a:rPr lang="ru-RU" sz="3200" dirty="0"/>
              <a:t>СТАБИЛИЗАЦИЯ НЕПОЛНОПРИВОДНОЙ МЕХАНИЧЕСКОЙ</a:t>
            </a:r>
          </a:p>
          <a:p>
            <a:pPr algn="ctr"/>
            <a:r>
              <a:rPr lang="ru-RU" sz="3200" dirty="0"/>
              <a:t>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1CD02-988A-43C9-A31B-1C6CB9EAFF55}"/>
              </a:ext>
            </a:extLst>
          </p:cNvPr>
          <p:cNvSpPr txBox="1"/>
          <p:nvPr/>
        </p:nvSpPr>
        <p:spPr>
          <a:xfrm>
            <a:off x="3071664" y="3429000"/>
            <a:ext cx="82083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Выполнил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студент гр. 3631503/70302 	 Д.Л. Нефедов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Руководитель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доцент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ВШМПиУ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, к.т.н. 		Н.А. Смирнова</a:t>
            </a:r>
            <a:r>
              <a:rPr lang="ru-RU" sz="2000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203D6-F259-490E-ADCA-18D2BFADFF61}"/>
              </a:ext>
            </a:extLst>
          </p:cNvPr>
          <p:cNvSpPr txBox="1"/>
          <p:nvPr/>
        </p:nvSpPr>
        <p:spPr>
          <a:xfrm>
            <a:off x="4943872" y="5780003"/>
            <a:ext cx="2063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Санкт-Петербург</a:t>
            </a:r>
          </a:p>
          <a:p>
            <a:pPr algn="ctr"/>
            <a:r>
              <a:rPr lang="ru-RU" sz="20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3A0EA-F5C5-4D5E-A7A6-7E0D1DBFF0F3}"/>
              </a:ext>
            </a:extLst>
          </p:cNvPr>
          <p:cNvSpPr txBox="1"/>
          <p:nvPr/>
        </p:nvSpPr>
        <p:spPr>
          <a:xfrm>
            <a:off x="173680" y="476672"/>
            <a:ext cx="1184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Сравнение процессов в замкнутой системе и управлений при разном выборе коэффициентов обратной связи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73B49-A510-4A27-9936-F451B6688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872" r="8053" b="8408"/>
          <a:stretch/>
        </p:blipFill>
        <p:spPr>
          <a:xfrm>
            <a:off x="2952" y="1454026"/>
            <a:ext cx="7506812" cy="5259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F33527-24EA-4421-ACEC-A9A16D36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7313"/>
          <a:stretch/>
        </p:blipFill>
        <p:spPr>
          <a:xfrm>
            <a:off x="7350421" y="2410463"/>
            <a:ext cx="4772026" cy="4333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F7BD8F-5054-413E-9075-0738D5DBB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1581752"/>
            <a:ext cx="3965625" cy="7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ABF32-0093-4E13-95A9-A0E86841FDFA}"/>
              </a:ext>
            </a:extLst>
          </p:cNvPr>
          <p:cNvSpPr txBox="1"/>
          <p:nvPr/>
        </p:nvSpPr>
        <p:spPr>
          <a:xfrm>
            <a:off x="2783632" y="548680"/>
            <a:ext cx="759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Синтез наблюдателей состояния </a:t>
            </a:r>
            <a:endParaRPr lang="ru-RU" sz="3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0825A1-2459-4E65-8774-B9B22E636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0"/>
          <a:stretch/>
        </p:blipFill>
        <p:spPr>
          <a:xfrm>
            <a:off x="766801" y="1842814"/>
            <a:ext cx="10327851" cy="48770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A78EF3-3488-40EA-9F20-7BA882000C40}"/>
              </a:ext>
            </a:extLst>
          </p:cNvPr>
          <p:cNvSpPr txBox="1"/>
          <p:nvPr/>
        </p:nvSpPr>
        <p:spPr>
          <a:xfrm>
            <a:off x="191344" y="2839582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Наблюдатель Калмана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98FA51-2AD8-4C91-879E-5A7C2206A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6"/>
          <a:stretch/>
        </p:blipFill>
        <p:spPr>
          <a:xfrm>
            <a:off x="160347" y="3314956"/>
            <a:ext cx="5547678" cy="15788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E2BD7B-AF66-401F-B8EF-70B742636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38065"/>
            <a:ext cx="5792108" cy="11091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7AE2A9-D442-459C-BD74-9312BC951597}"/>
              </a:ext>
            </a:extLst>
          </p:cNvPr>
          <p:cNvSpPr txBox="1"/>
          <p:nvPr/>
        </p:nvSpPr>
        <p:spPr>
          <a:xfrm>
            <a:off x="7992943" y="2834448"/>
            <a:ext cx="40619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/>
              <a:t>Наблюдатель </a:t>
            </a:r>
            <a:r>
              <a:rPr lang="ru-RU" sz="2600" dirty="0" err="1"/>
              <a:t>Луенбергера</a:t>
            </a:r>
            <a:endParaRPr lang="ru-RU" sz="2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C2687F5-79E1-4540-BFED-FE45B5623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144" y="3627585"/>
            <a:ext cx="3944957" cy="9433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D096253-90B8-4246-B392-5671D70573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95"/>
          <a:stretch/>
        </p:blipFill>
        <p:spPr>
          <a:xfrm>
            <a:off x="1393651" y="4221088"/>
            <a:ext cx="4295800" cy="1012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A3445A-CE1C-4CAD-BB67-D91D5BA6D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1" y="4488355"/>
            <a:ext cx="4392488" cy="13072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116A86-2CFF-4331-BB4B-1471CEB32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3991" y="5865879"/>
            <a:ext cx="6168009" cy="6815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1EE0F8-5C06-468C-A31F-E6AE4A572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68" y="5453692"/>
            <a:ext cx="5384577" cy="8549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91165-F419-4C81-8928-3096966F28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302"/>
          <a:stretch/>
        </p:blipFill>
        <p:spPr>
          <a:xfrm>
            <a:off x="747067" y="1126544"/>
            <a:ext cx="10506075" cy="7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5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86B721-C157-4AE8-B738-F48ECB61C8C4}"/>
              </a:ext>
            </a:extLst>
          </p:cNvPr>
          <p:cNvSpPr txBox="1"/>
          <p:nvPr/>
        </p:nvSpPr>
        <p:spPr>
          <a:xfrm>
            <a:off x="983432" y="404664"/>
            <a:ext cx="110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Замкнутая система с наблюдателем Калмана в </a:t>
            </a:r>
            <a:r>
              <a:rPr lang="en-US" sz="3600" dirty="0"/>
              <a:t>Simulink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4C6672-053F-449A-84C7-A2E75AEAE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" b="639"/>
          <a:stretch/>
        </p:blipFill>
        <p:spPr>
          <a:xfrm>
            <a:off x="2050761" y="1050994"/>
            <a:ext cx="8209910" cy="58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D029DD-5396-4F9A-A513-A2F9471CCF3F}"/>
              </a:ext>
            </a:extLst>
          </p:cNvPr>
          <p:cNvSpPr txBox="1"/>
          <p:nvPr/>
        </p:nvSpPr>
        <p:spPr>
          <a:xfrm>
            <a:off x="886744" y="476672"/>
            <a:ext cx="11305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Замкнутая система с наблюдателем </a:t>
            </a:r>
            <a:r>
              <a:rPr lang="ru-RU" sz="3200" dirty="0" err="1"/>
              <a:t>Луенбергера</a:t>
            </a:r>
            <a:r>
              <a:rPr lang="ru-RU" sz="3200" dirty="0"/>
              <a:t> в </a:t>
            </a:r>
            <a:r>
              <a:rPr lang="en-US" sz="3200" dirty="0"/>
              <a:t>Simulink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27F638-B4A3-44E6-9DC0-7BCC7FFB9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061447"/>
            <a:ext cx="9774240" cy="57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7FB2D0-FC72-4D3C-8291-5C321E44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548680"/>
            <a:ext cx="5812648" cy="572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25FDA-E4D7-4992-91E4-7FBA97CF3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2079" r="8829" b="3585"/>
          <a:stretch/>
        </p:blipFill>
        <p:spPr>
          <a:xfrm>
            <a:off x="335360" y="1043289"/>
            <a:ext cx="10369152" cy="57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7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C3870-66CB-4298-859E-E9E55B722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1268" r="8148" b="3020"/>
          <a:stretch/>
        </p:blipFill>
        <p:spPr>
          <a:xfrm>
            <a:off x="0" y="548679"/>
            <a:ext cx="6600056" cy="6296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8A5A46-937A-4D89-A977-79B7D438B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r="8233" b="2654"/>
          <a:stretch/>
        </p:blipFill>
        <p:spPr>
          <a:xfrm>
            <a:off x="6600056" y="1081682"/>
            <a:ext cx="5591943" cy="52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F89531-22D2-483D-BF8B-86CD6B5AE551}"/>
              </a:ext>
            </a:extLst>
          </p:cNvPr>
          <p:cNvSpPr txBox="1"/>
          <p:nvPr/>
        </p:nvSpPr>
        <p:spPr>
          <a:xfrm>
            <a:off x="2351584" y="548680"/>
            <a:ext cx="8331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Управление с помощью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ПД-регуляторов</a:t>
            </a:r>
            <a:endParaRPr lang="ru-RU" sz="32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552EA3-FDCE-43E3-92BC-F33A9413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056532"/>
            <a:ext cx="3190591" cy="88682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65A5F77-B877-4DB5-8B6C-9AD55789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6" y="1931385"/>
            <a:ext cx="5498729" cy="24061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CD9588C-4F68-45A2-BD2A-C51CEFE37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95" y="4294207"/>
            <a:ext cx="7159100" cy="25502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46F7E9-8F7C-4527-9DDD-E1A75F1A9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105658"/>
            <a:ext cx="6199329" cy="51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9EFF55-8A47-4135-9E06-C37050DF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7" y="1173142"/>
            <a:ext cx="7521371" cy="56624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7B2B6-681C-477C-B07F-832BF024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2708920"/>
            <a:ext cx="4464496" cy="3440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B89C7-164F-41F1-B9A4-273453E65D17}"/>
              </a:ext>
            </a:extLst>
          </p:cNvPr>
          <p:cNvSpPr txBox="1"/>
          <p:nvPr/>
        </p:nvSpPr>
        <p:spPr>
          <a:xfrm>
            <a:off x="0" y="620688"/>
            <a:ext cx="114265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/>
              <a:t>Сравнение процессов в замкнутой системе и управлений при</a:t>
            </a:r>
            <a:r>
              <a:rPr lang="en-US" sz="2200" dirty="0"/>
              <a:t> </a:t>
            </a:r>
            <a:r>
              <a:rPr lang="ru-RU" sz="2200" dirty="0"/>
              <a:t>использовании ПД-регуляторов</a:t>
            </a:r>
          </a:p>
        </p:txBody>
      </p:sp>
    </p:spTree>
    <p:extLst>
      <p:ext uri="{BB962C8B-B14F-4D97-AF65-F5344CB8AC3E}">
        <p14:creationId xmlns:p14="http://schemas.microsoft.com/office/powerpoint/2010/main" val="22149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4892B8-9FFE-4731-986A-E97764A2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17" y="548680"/>
            <a:ext cx="8472264" cy="62072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2CDC00-7E92-4040-813E-4B67BDBE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340768"/>
            <a:ext cx="3594481" cy="22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2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A20B8-658E-42EB-894D-939DCA854525}"/>
              </a:ext>
            </a:extLst>
          </p:cNvPr>
          <p:cNvSpPr txBox="1"/>
          <p:nvPr/>
        </p:nvSpPr>
        <p:spPr>
          <a:xfrm>
            <a:off x="1055440" y="405471"/>
            <a:ext cx="2136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3051C-5FA4-4593-BD56-4E87E6813DE0}"/>
              </a:ext>
            </a:extLst>
          </p:cNvPr>
          <p:cNvSpPr txBox="1"/>
          <p:nvPr/>
        </p:nvSpPr>
        <p:spPr>
          <a:xfrm>
            <a:off x="263352" y="1174912"/>
            <a:ext cx="114492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Коэффициенты обратной связи были выбраны двумя способами: методом стандартных переходных функций и </a:t>
            </a:r>
            <a:r>
              <a:rPr lang="en-US" sz="2000" dirty="0"/>
              <a:t>LQR. </a:t>
            </a:r>
            <a:r>
              <a:rPr lang="ru-RU" sz="2000" dirty="0">
                <a:solidFill>
                  <a:srgbClr val="000000"/>
                </a:solidFill>
                <a:latin typeface="SFRM1200"/>
              </a:rPr>
              <a:t>Ж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SFRM1200"/>
              </a:rPr>
              <a:t>елаемое качество переходных процессов достигается не только для линейной системы, но и в некоторой окрестности положения равновесия нелинейной системы.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SFRM1200"/>
              </a:rPr>
              <a:t>Спроектированные для линейной системы наблюдатели Калмана 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SFRM1200"/>
              </a:rPr>
              <a:t>Луенбергера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SFRM1200"/>
              </a:rPr>
              <a:t> дают хорошую оценку компонентам вектора состояния и для нелинейной модели. Управление с обратной связью по этим оценкам обеспечивает желаемое качество процессов стабилизации в некоторой окрестности положения равновесия.</a:t>
            </a:r>
            <a:r>
              <a:rPr lang="ru-R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SFRM12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SFRM1200"/>
              </a:rPr>
              <a:t>Использование ПД-регуляторов обеспечивает быструю стабилизацию системы, но требует больших управляющих воздействий на начальном этапе движения.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SFRM1200"/>
              </a:rPr>
            </a:br>
            <a:endParaRPr lang="ru-RU" sz="2000" b="0" i="0" dirty="0">
              <a:solidFill>
                <a:srgbClr val="000000"/>
              </a:solidFill>
              <a:effectLst/>
              <a:latin typeface="SFRM12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SFRM1200"/>
              </a:rPr>
              <a:t>При моделировании гибридной системы найден предельный интервал дискретизации ПД-регуляторов.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SFRM120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SFRM1200"/>
              </a:rPr>
              <a:t>Ограниченное управление обеспечивает процессы стабилизации приемлемого качества как в случае непрерывного, так и дискретного регуляторов.</a:t>
            </a:r>
            <a:r>
              <a:rPr lang="ru-RU" sz="2000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2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956539-383B-434A-A505-8EE3A86D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2364057"/>
            <a:ext cx="3528392" cy="32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10563F-F6F4-4937-B10C-CAEE72F751F0}"/>
                  </a:ext>
                </a:extLst>
              </p:cNvPr>
              <p:cNvSpPr txBox="1"/>
              <p:nvPr/>
            </p:nvSpPr>
            <p:spPr>
              <a:xfrm>
                <a:off x="983432" y="1366100"/>
                <a:ext cx="104411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0" i="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Неполноприводные системы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механические системы, у которых количество управляющих входов меньше количества степеней свободы.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10563F-F6F4-4937-B10C-CAEE72F75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366100"/>
                <a:ext cx="10441160" cy="1107996"/>
              </a:xfrm>
              <a:prstGeom prst="rect">
                <a:avLst/>
              </a:prstGeom>
              <a:blipFill>
                <a:blip r:embed="rId3"/>
                <a:stretch>
                  <a:fillRect l="-876" t="-4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AB1263-BB5D-4EA1-A776-6DF4DDDDBF20}"/>
              </a:ext>
            </a:extLst>
          </p:cNvPr>
          <p:cNvSpPr txBox="1"/>
          <p:nvPr/>
        </p:nvSpPr>
        <p:spPr>
          <a:xfrm>
            <a:off x="1847528" y="504056"/>
            <a:ext cx="6418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Неполноприводные</a:t>
            </a:r>
            <a:r>
              <a:rPr lang="ru-RU" sz="3600" b="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системы </a:t>
            </a:r>
            <a:endParaRPr lang="ru-RU" sz="36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E8A391-E2E9-4B19-B5D1-72781155C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r="21553"/>
          <a:stretch/>
        </p:blipFill>
        <p:spPr bwMode="auto">
          <a:xfrm>
            <a:off x="2104478" y="2273300"/>
            <a:ext cx="2952327" cy="35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85EC2-FDDC-4E11-B288-314CF3D43148}"/>
              </a:ext>
            </a:extLst>
          </p:cNvPr>
          <p:cNvSpPr txBox="1"/>
          <p:nvPr/>
        </p:nvSpPr>
        <p:spPr>
          <a:xfrm>
            <a:off x="3215680" y="5557733"/>
            <a:ext cx="11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Сегвей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40E81-F650-4E99-8966-ACE809819628}"/>
              </a:ext>
            </a:extLst>
          </p:cNvPr>
          <p:cNvSpPr txBox="1"/>
          <p:nvPr/>
        </p:nvSpPr>
        <p:spPr>
          <a:xfrm>
            <a:off x="7301265" y="5571798"/>
            <a:ext cx="2899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Робот - манипулятор</a:t>
            </a:r>
          </a:p>
        </p:txBody>
      </p:sp>
    </p:spTree>
    <p:extLst>
      <p:ext uri="{BB962C8B-B14F-4D97-AF65-F5344CB8AC3E}">
        <p14:creationId xmlns:p14="http://schemas.microsoft.com/office/powerpoint/2010/main" val="40145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67E22-917A-4652-A9BD-4792498330B1}"/>
              </a:ext>
            </a:extLst>
          </p:cNvPr>
          <p:cNvSpPr txBox="1"/>
          <p:nvPr/>
        </p:nvSpPr>
        <p:spPr>
          <a:xfrm>
            <a:off x="3719736" y="2636912"/>
            <a:ext cx="6716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25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>
            <a:extLst>
              <a:ext uri="{FF2B5EF4-FFF2-40B4-BE49-F238E27FC236}">
                <a16:creationId xmlns:a16="http://schemas.microsoft.com/office/drawing/2014/main" id="{5DA59C65-FC8D-4335-BBC2-517BC82D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26521"/>
            <a:ext cx="6789775" cy="5096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8E25F-71F3-4AB3-9311-456EB9256798}"/>
                  </a:ext>
                </a:extLst>
              </p:cNvPr>
              <p:cNvSpPr txBox="1"/>
              <p:nvPr/>
            </p:nvSpPr>
            <p:spPr>
              <a:xfrm>
                <a:off x="6858129" y="908720"/>
                <a:ext cx="4916947" cy="613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0.1 кг —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масса маятника;</a:t>
                </a: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0.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 кг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—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масса телеги;</a:t>
                </a:r>
                <a:endParaRPr lang="en-US" sz="2000" dirty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ru-R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0.235 м — расстояние между осью 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и центром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масс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стержня ( вся длина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маятника 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0.47 м)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=0.00184 кг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момент инерции стержня относительно центра масс</a:t>
                </a: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тр</m:t>
                        </m:r>
                      </m:sub>
                    </m:sSub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𝜂</m:t>
                    </m:r>
                    <m:acc>
                      <m:accPr>
                        <m:chr m:val="̇"/>
                        <m:ctrlP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сила трения при движении тележки, где,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0.05 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Н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den>
                    </m:f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коэффициент трения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=9.8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ускорение свободного падения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сила тяги привода телеги в горизонтальном направлении.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8E25F-71F3-4AB3-9311-456EB9256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129" y="908720"/>
                <a:ext cx="4916947" cy="6132320"/>
              </a:xfrm>
              <a:prstGeom prst="rect">
                <a:avLst/>
              </a:prstGeom>
              <a:blipFill>
                <a:blip r:embed="rId3"/>
                <a:stretch>
                  <a:fillRect l="-1239" t="-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A6ED2AF-E215-433F-A727-844DC17347EC}"/>
              </a:ext>
            </a:extLst>
          </p:cNvPr>
          <p:cNvSpPr txBox="1"/>
          <p:nvPr/>
        </p:nvSpPr>
        <p:spPr>
          <a:xfrm>
            <a:off x="623392" y="548680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Расчетная схема объекта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4023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F5A703-6153-4B7F-AFFD-DB3C7281DB4E}"/>
              </a:ext>
            </a:extLst>
          </p:cNvPr>
          <p:cNvSpPr txBox="1"/>
          <p:nvPr/>
        </p:nvSpPr>
        <p:spPr>
          <a:xfrm>
            <a:off x="767408" y="692696"/>
            <a:ext cx="6418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Постановка задачи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9D1764-3F40-481C-81A1-257FE4733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33"/>
          <a:stretch/>
        </p:blipFill>
        <p:spPr>
          <a:xfrm>
            <a:off x="9480376" y="1085716"/>
            <a:ext cx="2555669" cy="2051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08389-5AB6-4A5A-92BD-FC9AEC9A26D7}"/>
              </a:ext>
            </a:extLst>
          </p:cNvPr>
          <p:cNvSpPr txBox="1"/>
          <p:nvPr/>
        </p:nvSpPr>
        <p:spPr>
          <a:xfrm>
            <a:off x="623392" y="3422782"/>
            <a:ext cx="9361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Предполагается решать задачу локальной стабилизации с помощью линейных обратных связей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Решается 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роблема неполноты измерений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Работоспособность предложенных алгоритмов локальной стабилизации проверяется методом численного моделирования.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6FF602-9C7E-41DA-8DEE-B4EC773886D9}"/>
                  </a:ext>
                </a:extLst>
              </p:cNvPr>
              <p:cNvSpPr txBox="1"/>
              <p:nvPr/>
            </p:nvSpPr>
            <p:spPr>
              <a:xfrm>
                <a:off x="551384" y="1371233"/>
                <a:ext cx="9649072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/>
                  <a:t>Задача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800" dirty="0"/>
                  <a:t> стабилизация неустойчивой системы перевернутый маятник-телега в нулевом положении равновесия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6FF602-9C7E-41DA-8DEE-B4EC77388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371233"/>
                <a:ext cx="9649072" cy="1231106"/>
              </a:xfrm>
              <a:prstGeom prst="rect">
                <a:avLst/>
              </a:prstGeom>
              <a:blipFill>
                <a:blip r:embed="rId3"/>
                <a:stretch>
                  <a:fillRect l="-1263" t="-5446" r="-1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3F72C4-222E-4360-848D-920888EB189E}"/>
              </a:ext>
            </a:extLst>
          </p:cNvPr>
          <p:cNvSpPr txBox="1"/>
          <p:nvPr/>
        </p:nvSpPr>
        <p:spPr>
          <a:xfrm>
            <a:off x="634225" y="2781728"/>
            <a:ext cx="936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Управляющий вход – сила тяги телеги в горизонтальном направлении</a:t>
            </a:r>
          </a:p>
        </p:txBody>
      </p:sp>
    </p:spTree>
    <p:extLst>
      <p:ext uri="{BB962C8B-B14F-4D97-AF65-F5344CB8AC3E}">
        <p14:creationId xmlns:p14="http://schemas.microsoft.com/office/powerpoint/2010/main" val="146411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AF903-AC4F-4FE4-8EA5-1C84DF2034F0}"/>
              </a:ext>
            </a:extLst>
          </p:cNvPr>
          <p:cNvSpPr txBox="1"/>
          <p:nvPr/>
        </p:nvSpPr>
        <p:spPr>
          <a:xfrm>
            <a:off x="1919536" y="400491"/>
            <a:ext cx="8753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Аналитическая модель объекта управления</a:t>
            </a:r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6ADB581A-D95C-48F5-850F-F67572FC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350"/>
            <a:ext cx="8637973" cy="16047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A0760-4119-46C8-98BC-84219794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97" y="1170208"/>
            <a:ext cx="7200800" cy="5154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FFBCE3-6AD0-422F-ADC9-226F19736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3212976"/>
            <a:ext cx="2541919" cy="1924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9D72D-E413-4CAE-913D-E33365BB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56" y="2641797"/>
            <a:ext cx="9091659" cy="42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1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1EFD1-CA4D-41E9-9257-DD7B95248EFC}"/>
              </a:ext>
            </a:extLst>
          </p:cNvPr>
          <p:cNvSpPr txBox="1"/>
          <p:nvPr/>
        </p:nvSpPr>
        <p:spPr>
          <a:xfrm>
            <a:off x="2639616" y="476672"/>
            <a:ext cx="7817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Численная модель объекта управления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E9B8F-DA32-45C8-9D92-B14FAA506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" y="1085479"/>
            <a:ext cx="12192000" cy="4687042"/>
          </a:xfrm>
          <a:prstGeom prst="rect">
            <a:avLst/>
          </a:prstGeom>
        </p:spPr>
      </p:pic>
      <p:pic>
        <p:nvPicPr>
          <p:cNvPr id="4" name="Объект 8">
            <a:extLst>
              <a:ext uri="{FF2B5EF4-FFF2-40B4-BE49-F238E27FC236}">
                <a16:creationId xmlns:a16="http://schemas.microsoft.com/office/drawing/2014/main" id="{F8A4671E-A2CB-4A26-B801-88BF949A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5193145"/>
            <a:ext cx="8637973" cy="160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96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25A76E-591F-442E-AEE7-DB4C6CC4875D}"/>
                  </a:ext>
                </a:extLst>
              </p:cNvPr>
              <p:cNvSpPr txBox="1"/>
              <p:nvPr/>
            </p:nvSpPr>
            <p:spPr>
              <a:xfrm>
                <a:off x="263352" y="647532"/>
                <a:ext cx="104411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dirty="0"/>
                  <a:t>Синтез алгоритмов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3600" dirty="0"/>
                  <a:t> по линеаризованной модели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25A76E-591F-442E-AEE7-DB4C6CC48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47532"/>
                <a:ext cx="10441160" cy="646331"/>
              </a:xfrm>
              <a:prstGeom prst="rect">
                <a:avLst/>
              </a:prstGeom>
              <a:blipFill>
                <a:blip r:embed="rId2"/>
                <a:stretch>
                  <a:fillRect l="-1751" t="-15094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E6DC8C-2A4E-46D3-B3BA-D05AF5370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4361494"/>
            <a:ext cx="4898535" cy="17354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0B9864-08BE-4592-B3C2-E769B51E5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178" y="4446109"/>
            <a:ext cx="6996851" cy="16561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841F7-77FD-4DEA-A7BE-D4762C1B7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9" y="1556792"/>
            <a:ext cx="11925282" cy="247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3D4507-A895-4AF5-BFC8-54C72DAB4ED3}"/>
              </a:ext>
            </a:extLst>
          </p:cNvPr>
          <p:cNvSpPr txBox="1"/>
          <p:nvPr/>
        </p:nvSpPr>
        <p:spPr>
          <a:xfrm>
            <a:off x="3575720" y="548680"/>
            <a:ext cx="6418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Линеаризованная модель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29E2F3-0860-4999-9315-33C2FDC4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8" y="1916254"/>
            <a:ext cx="5191125" cy="17276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3C146C-CB5A-476D-95DC-C7873C8F0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4149080"/>
            <a:ext cx="5524498" cy="16637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B90D33-641F-4DCC-B922-3BA4C097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112" y="1208083"/>
            <a:ext cx="6281238" cy="54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5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7D2861-3F12-4BC6-95BE-A2646A04CB56}"/>
              </a:ext>
            </a:extLst>
          </p:cNvPr>
          <p:cNvSpPr txBox="1"/>
          <p:nvPr/>
        </p:nvSpPr>
        <p:spPr>
          <a:xfrm>
            <a:off x="983432" y="548680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Управление с обратной связью по вектору состояния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5B8D9A-7D17-485C-8CBA-B33D95E5F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9"/>
          <a:stretch/>
        </p:blipFill>
        <p:spPr>
          <a:xfrm>
            <a:off x="6123625" y="1122279"/>
            <a:ext cx="4829174" cy="8915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6EF4B8-5A13-4277-9261-71149061C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148844"/>
            <a:ext cx="2376265" cy="865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53BF8B7-3297-4AF2-838C-A63DFFF8E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7" y="1916832"/>
            <a:ext cx="8784976" cy="48615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9DD5FE-1712-4665-B238-AC3ED1C59365}"/>
              </a:ext>
            </a:extLst>
          </p:cNvPr>
          <p:cNvSpPr txBox="1"/>
          <p:nvPr/>
        </p:nvSpPr>
        <p:spPr>
          <a:xfrm>
            <a:off x="-4951" y="2872458"/>
            <a:ext cx="6093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стандартных переходных функций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012B0C5-5773-4258-B428-B84291D12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5400334"/>
            <a:ext cx="5267454" cy="6176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1413320-1E3E-4F4A-B430-2BA31C5DB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71071"/>
            <a:ext cx="5911123" cy="148990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8729E4-082A-4729-B858-2F05DB1E0230}"/>
              </a:ext>
            </a:extLst>
          </p:cNvPr>
          <p:cNvSpPr txBox="1"/>
          <p:nvPr/>
        </p:nvSpPr>
        <p:spPr>
          <a:xfrm>
            <a:off x="6672064" y="2851310"/>
            <a:ext cx="6454066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Линейно-квадратичная оптимизация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04E378-C2E3-4F35-BC81-3C59D741D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087" y="3325587"/>
            <a:ext cx="4385149" cy="75836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D3C0F6-4CD9-4869-AB1A-D035EAA547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596" y="4046805"/>
            <a:ext cx="5410944" cy="53858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6DF05F1-87D7-40F5-A246-817D0879F6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03"/>
          <a:stretch/>
        </p:blipFill>
        <p:spPr>
          <a:xfrm>
            <a:off x="6123625" y="6154058"/>
            <a:ext cx="5926697" cy="61550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8E00D13-E203-4516-BB6A-490C15FDB0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9765" y="4517315"/>
            <a:ext cx="3822235" cy="168654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59F9A2C-26F2-4FDB-A724-18863E25B6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596" y="4456925"/>
            <a:ext cx="2304410" cy="62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83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7487</TotalTime>
  <Words>419</Words>
  <Application>Microsoft Office PowerPoint</Application>
  <PresentationFormat>Широкоэкранный</PresentationFormat>
  <Paragraphs>53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SFRM1200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Нефедов Дмитрий</cp:lastModifiedBy>
  <cp:revision>396</cp:revision>
  <dcterms:created xsi:type="dcterms:W3CDTF">2016-02-05T10:58:30Z</dcterms:created>
  <dcterms:modified xsi:type="dcterms:W3CDTF">2021-06-27T12:48:22Z</dcterms:modified>
</cp:coreProperties>
</file>