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C07B4-D455-4BF0-96F8-91CAF00A52F0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28400-5FF0-4D09-9055-546898B7A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07A3F-897B-493B-B49E-61021E3A0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9AEDDC-EA2A-4A5F-BD57-AB28707C8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3000B-E3E5-4358-B117-9F00E85F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9DEA0-AA35-4B2C-BBDD-4BF6A627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B820B-1FA8-432E-906C-7197CF1D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8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0D939-9974-480A-88CF-40A2E1B8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7875B2-28B5-42A6-B48B-D2846AA28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282A2A-BD9C-4E77-B5B4-A96FB604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76154-F67E-4878-9B3C-97E40779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32086-2292-4647-B9F7-16310E75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6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68DBA3-F27A-4472-92B1-1214FA454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ED83D3-59D7-4775-9AB6-ADC820B9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93E22-0600-4F3B-A3AD-E3EABFA6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5889A-DC12-4D68-A154-E0CB390C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82C58D-247B-43B3-8831-AF181635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4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D9363-3CD9-46CE-888F-70B478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5EF3E-7F29-4C07-9DDF-C940F1E5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BAC36-E36A-4C35-A42A-A6D6CA68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0DDDC-E140-472C-B35B-87440296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F1FF9-E6FD-40AD-954B-1B211636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3AD1F-888C-4B37-A8B1-C225F953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6D4036-B8DA-4D8D-9311-778A4AFAD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75013-483B-4025-BE69-94DE6FE1E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1D562-90B4-430A-B88E-04F9A205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C9758-CA74-4319-85D8-924F0458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1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20814-D0DF-4FCA-B240-243DDB40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98DE76-2314-4BAB-BEB3-1D26FB31C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F7FB3F-91FD-4723-A194-E3DC052E9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75313-DCCA-4D42-91FA-2EA067B9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31D9C-DF57-44D4-8664-B73892D7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A01FA-4557-4B2F-B873-5A044CAA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7C8AF-2D69-4B24-B30F-0597CD34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6AECD2-3C48-466D-A31B-49358898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80B1AB-1C46-4968-B8B7-A800B2C2F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491CD7-5C92-4BFF-B4AD-886048FC5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46FB3D-764C-4EBD-B4C3-0C589F9E7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0B7834-678D-4691-A15D-2CBA8397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5CD532-80C1-4F4C-A49D-42666E92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D50543-F35E-405F-B6EC-6D4B5160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6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4D52-EC6F-4A2F-837E-BE345F2A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8F5BB1-D087-4C4C-9190-4850FAB9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5E571F-320B-4FCD-BD9F-E103B64E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503734-2D88-4330-B57A-663D3D6D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0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45C944-6935-4C7E-946B-71C5A850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EC0356-610B-40E2-9CDB-3EC34CC7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CEBA53-5068-4CA0-AB05-E523BE72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3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870AA-7EB8-46D6-AC1F-BA7B875F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4F671-1F28-4F19-8001-D65569353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D84EF6-1510-43F6-865B-1C58BD5D0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4BD06-CAC8-45D0-8014-559A7942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DCE3E2-BA25-45BA-962F-7136A28A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503EBE-23B1-4B7E-BFE8-32FA59A0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0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98ED5-B009-4427-9667-CC651DF4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DF7184-856D-4D5A-A3BF-6E60FD151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6FCC1F-140D-46E9-8B59-E9DBF38E6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E0BD74-20F1-43FE-9BE6-3E49E75C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B20040-3D37-4D17-9CD5-FFF698A1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23AEB5-3DEE-46D3-8E47-041F8AF9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71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EB9E-5C50-4386-9679-DAD8384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C9CAF4-9393-43D4-ADF9-C7944F46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8324B-9382-459E-9540-4898EAD28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EEBC-13BF-489E-BA04-5A79C96492DE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77E34-B63F-4DD4-A44B-144AE94B9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AD6D51-6A26-4205-B889-A299C2818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12C3-6F41-4F7A-8769-BCB4FC17C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4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90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95401-A993-43A8-9F6E-5D2F69DE8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0802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dirty="0"/>
              <a:t>Численное исследование характеристик электромеханического фильтра шестого порядка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025619-88BB-4AE6-9285-258AC8038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/>
              <a:t>Выполнил</a:t>
            </a:r>
          </a:p>
          <a:p>
            <a:pPr algn="l"/>
            <a:r>
              <a:rPr lang="ru-RU" dirty="0"/>
              <a:t>Студент гр. 3631503/70302: 				Р.М. Адисалиев</a:t>
            </a:r>
          </a:p>
          <a:p>
            <a:pPr algn="l"/>
            <a:r>
              <a:rPr lang="ru-RU" dirty="0"/>
              <a:t>Проверил</a:t>
            </a:r>
          </a:p>
          <a:p>
            <a:pPr algn="l"/>
            <a:r>
              <a:rPr lang="ru-RU" dirty="0"/>
              <a:t>Доцент, к.ф.-м.н.					Л.В. </a:t>
            </a:r>
            <a:r>
              <a:rPr lang="ru-RU" dirty="0" err="1"/>
              <a:t>Штукин</a:t>
            </a:r>
            <a:endParaRPr lang="ru-RU" dirty="0"/>
          </a:p>
          <a:p>
            <a:r>
              <a:rPr lang="ru-RU" dirty="0"/>
              <a:t>Санкт-Петербург</a:t>
            </a:r>
          </a:p>
          <a:p>
            <a:r>
              <a:rPr lang="ru-RU" dirty="0"/>
              <a:t>2021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4DA717-9390-422C-B7C4-5E51D7E7E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2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438B1-116F-44A7-83A9-0E9F70BA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Влияние на резонансную кривую относительной электромеханической жёсткости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EEDF73-FB8E-4232-A613-A36FD103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371" y="1720257"/>
            <a:ext cx="6383257" cy="51377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436D85-722F-4727-8709-EEDAC2E9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50A3F-675C-462A-95B0-4FE40777C653}"/>
              </a:ext>
            </a:extLst>
          </p:cNvPr>
          <p:cNvSpPr txBox="1"/>
          <p:nvPr/>
        </p:nvSpPr>
        <p:spPr>
          <a:xfrm>
            <a:off x="11202957" y="6407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5350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08877-6199-4975-9AE0-A4F64179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Влияние на резонансную кривую постоянной времени заряда конденсатора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9ECCE-6DAC-421F-B933-923CA3B7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66" y="1690688"/>
            <a:ext cx="6366867" cy="5167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BA923-6BDB-4BDF-9746-5BA0CB779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32DE42-227B-457D-86CB-60A56AB52F45}"/>
              </a:ext>
            </a:extLst>
          </p:cNvPr>
          <p:cNvSpPr txBox="1"/>
          <p:nvPr/>
        </p:nvSpPr>
        <p:spPr>
          <a:xfrm>
            <a:off x="11202957" y="6407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0988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23519-45AA-4E71-8501-02A0486F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025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Влияние демпфирования на резонансную кривую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B31DF-0492-49A2-921D-1CA3FAB1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314" y="1690688"/>
            <a:ext cx="6387372" cy="5167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A90D4A-2633-4E57-8E8F-4380C0525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7C6425-7DA2-42FE-97BD-D38220BB98C0}"/>
              </a:ext>
            </a:extLst>
          </p:cNvPr>
          <p:cNvSpPr txBox="1"/>
          <p:nvPr/>
        </p:nvSpPr>
        <p:spPr>
          <a:xfrm>
            <a:off x="11202957" y="6407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8168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4F80C-5B41-44CB-B3BA-063D23BE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Влияние величины напряжения в зазорах между упругими элементами на резонансную кривую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3B35B3-806F-4BBD-87EF-7EDA844C3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828" y="1690688"/>
            <a:ext cx="6390344" cy="5167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16A0E2-693D-4C5B-8539-F378F7716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3C4A1-C73A-4A01-A0B2-210CAB9AE3F0}"/>
              </a:ext>
            </a:extLst>
          </p:cNvPr>
          <p:cNvSpPr txBox="1"/>
          <p:nvPr/>
        </p:nvSpPr>
        <p:spPr>
          <a:xfrm>
            <a:off x="11202957" y="6407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3628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9AC76-A2E9-4509-ACCC-A728C914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Влияние помех. </a:t>
            </a:r>
            <a:br>
              <a:rPr lang="ru-RU" sz="3200" dirty="0"/>
            </a:br>
            <a:r>
              <a:rPr lang="ru-RU" sz="3200" dirty="0"/>
              <a:t>Помеха в отсутствии полезного сигнала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A9B087-6BE4-4B99-B6F2-91334EBC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17" y="1690688"/>
            <a:ext cx="6339165" cy="51673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AFD368-0818-4C7E-A01F-6F8836AB6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58A71A-32EE-4591-8810-B35CF84DF9CD}"/>
              </a:ext>
            </a:extLst>
          </p:cNvPr>
          <p:cNvSpPr txBox="1"/>
          <p:nvPr/>
        </p:nvSpPr>
        <p:spPr>
          <a:xfrm>
            <a:off x="11202957" y="6407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38659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6CA7F-F14D-4AC5-ADAD-0F73616E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Полезный сигнал при наличии помехи низкой частоты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B3C1E-41FB-4F45-9019-B57024A51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99" y="1629852"/>
            <a:ext cx="6393852" cy="27254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2F432B-8744-462C-8627-C5F90A285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81" y="4267615"/>
            <a:ext cx="6393852" cy="25169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CC5099-79FE-49B9-9CD1-17F8487A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14E001-2238-4B84-BB46-8623210379A1}"/>
              </a:ext>
            </a:extLst>
          </p:cNvPr>
          <p:cNvSpPr txBox="1"/>
          <p:nvPr/>
        </p:nvSpPr>
        <p:spPr>
          <a:xfrm>
            <a:off x="8542751" y="2716619"/>
            <a:ext cx="272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Малая амплитуда помехи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509FC-E6EA-477A-AA5D-EAD23FFE77B7}"/>
              </a:ext>
            </a:extLst>
          </p:cNvPr>
          <p:cNvSpPr txBox="1"/>
          <p:nvPr/>
        </p:nvSpPr>
        <p:spPr>
          <a:xfrm>
            <a:off x="8542751" y="5390555"/>
            <a:ext cx="29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Большая амплитуда помехи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90F9B-F576-4C24-9EA8-32085C0FBD1E}"/>
              </a:ext>
            </a:extLst>
          </p:cNvPr>
          <p:cNvSpPr txBox="1"/>
          <p:nvPr/>
        </p:nvSpPr>
        <p:spPr>
          <a:xfrm>
            <a:off x="11202957" y="6407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053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F813-6A7E-4AE9-834F-0669CDC2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Полезный сигнал при наличии помехи высокой частоты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5222F3-0E28-4E32-B210-758CD60B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93" y="1690688"/>
            <a:ext cx="6393787" cy="26017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A74821-AC0A-49BD-8E15-AB9445F9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16" y="4292443"/>
            <a:ext cx="6472443" cy="25655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154354-72CA-4B93-809E-A35D25EF8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C5C9A7-7903-4514-86EB-19FB546067A8}"/>
              </a:ext>
            </a:extLst>
          </p:cNvPr>
          <p:cNvSpPr txBox="1"/>
          <p:nvPr/>
        </p:nvSpPr>
        <p:spPr>
          <a:xfrm>
            <a:off x="8542751" y="2716619"/>
            <a:ext cx="272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Малая амплитуда помехи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0F693-F8C7-4C33-B3E3-437CBA54657A}"/>
              </a:ext>
            </a:extLst>
          </p:cNvPr>
          <p:cNvSpPr txBox="1"/>
          <p:nvPr/>
        </p:nvSpPr>
        <p:spPr>
          <a:xfrm>
            <a:off x="8542751" y="5390555"/>
            <a:ext cx="29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Большая амплитуда помехи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8439E-1E3B-43F8-895D-9EA9C1767194}"/>
              </a:ext>
            </a:extLst>
          </p:cNvPr>
          <p:cNvSpPr txBox="1"/>
          <p:nvPr/>
        </p:nvSpPr>
        <p:spPr>
          <a:xfrm>
            <a:off x="11202957" y="6407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591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63B0B-7A17-4CD9-9AE4-CBAF9447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Помеха с частотой близкой к удвоенной частоте полезного сигнала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28B979-F2EA-4BF1-B5A4-40E47790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36" y="1690688"/>
            <a:ext cx="6157728" cy="48021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C1816A-25C8-4588-BF0C-263F5A939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D7527-FA17-4938-AE0A-F9018DF196B6}"/>
              </a:ext>
            </a:extLst>
          </p:cNvPr>
          <p:cNvSpPr txBox="1"/>
          <p:nvPr/>
        </p:nvSpPr>
        <p:spPr>
          <a:xfrm>
            <a:off x="11202957" y="6407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255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D4A29-56B0-4317-A77A-C77B5DA3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74" y="1744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Фильтр-смеситель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78237" y="1112959"/>
                <a:ext cx="7010399" cy="527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acc>
                      <m:accPr>
                        <m:chr m:val="̇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acc>
                      <m:accPr>
                        <m:chr m:val="̇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𝑈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+</m:t>
                    </m:r>
                    <m:r>
                      <a:rPr lang="ru-RU" i="1">
                        <a:latin typeface="Cambria Math"/>
                      </a:rPr>
                      <m:t>h𝑈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cos</m:t>
                    </m:r>
                    <m:r>
                      <a:rPr lang="ru-RU">
                        <a:latin typeface="Cambria Math"/>
                      </a:rPr>
                      <m:t>⁡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𝜔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i="1" dirty="0"/>
                  <a:t>)+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ru-RU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cos</m:t>
                    </m:r>
                    <m:r>
                      <a:rPr lang="ru-RU">
                        <a:latin typeface="Cambria Math"/>
                      </a:rPr>
                      <m:t>⁡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i="1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37" y="1112959"/>
                <a:ext cx="7010399" cy="527004"/>
              </a:xfrm>
              <a:prstGeom prst="rect">
                <a:avLst/>
              </a:prstGeom>
              <a:blipFill rotWithShape="1">
                <a:blip r:embed="rId3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491765" y="1112959"/>
                <a:ext cx="2973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входной сигнал </m:t>
                    </m:r>
                    <m:r>
                      <a:rPr lang="ru-RU" i="1">
                        <a:latin typeface="Cambria Math"/>
                      </a:rPr>
                      <m:t>h𝑈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cos</m:t>
                    </m:r>
                    <m:r>
                      <a:rPr lang="ru-RU">
                        <a:latin typeface="Cambria Math"/>
                      </a:rPr>
                      <m:t>⁡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𝜔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i="1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765" y="1112959"/>
                <a:ext cx="297312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5" t="-8333" r="-102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275613" y="1562768"/>
                <a:ext cx="32504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сигнал гетеродина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a:rPr lang="ru-RU" i="1">
                        <a:latin typeface="Cambria Math"/>
                      </a:rPr>
                      <m:t>𝑈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cos</m:t>
                    </m:r>
                    <m:r>
                      <a:rPr lang="ru-RU">
                        <a:latin typeface="Cambria Math"/>
                      </a:rPr>
                      <m:t>⁡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 </m:t>
                    </m:r>
                  </m:oMath>
                </a14:m>
                <a:r>
                  <a:rPr lang="ru-RU" i="1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613" y="1562768"/>
                <a:ext cx="3250442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75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371668" y="2019968"/>
                <a:ext cx="30932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Промежуточная частота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𝜔</m:t>
                    </m:r>
                  </m:oMath>
                </a14:m>
                <a:r>
                  <a:rPr lang="ru-RU" dirty="0"/>
                  <a:t>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668" y="2019968"/>
                <a:ext cx="309321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575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98171" y="5871297"/>
            <a:ext cx="2095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Гетеродин включен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6283" y="5889070"/>
            <a:ext cx="3421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Осциллограмма сигнала датчика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1A2154-6499-4252-AD87-A63A50B1A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1C0E62-D1E8-4353-B4C7-33C9A6AA1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60" y="2941594"/>
            <a:ext cx="3494659" cy="28677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F206C6B-BED0-488E-B9FC-3D307C1FBB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4819" y="2956063"/>
            <a:ext cx="7264763" cy="29152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DFA129-A64E-4EC1-8EF3-F140F44A6BB8}"/>
              </a:ext>
            </a:extLst>
          </p:cNvPr>
          <p:cNvSpPr txBox="1"/>
          <p:nvPr/>
        </p:nvSpPr>
        <p:spPr>
          <a:xfrm>
            <a:off x="11202957" y="6407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57393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69B4C-FACA-4EE5-8A42-E3D0ADB3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35B697-1772-40E2-B870-FF42791E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работе было проведено исследование качеств фильтра. Был определён порядок включения и величина постоянного напряжения, при которых не происходит «прилипания» упругих элементов.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Исследовано влияние на частотную характеристику параметров фильтра: относительной электромеханической жёсткости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постоянной времени зарядки конденсатора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демпфирования 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напряжения в зазорах между упругими элементами.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исследования влияния помех различной частоты и амплитуды, показан наиболее опасный случай, при котором частота помехи близка к удвоенной частоте полезного сигнала.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Предложено использование электромеханического фильтра в качестве фильтра-смесителя для одновременного переноса несущей частоты и фильтрации сигнала.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CFB6B0-6AEE-4A04-8369-01C4CEC8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7240A5-5E4E-442C-AA2D-EAC12581C61A}"/>
              </a:ext>
            </a:extLst>
          </p:cNvPr>
          <p:cNvSpPr txBox="1"/>
          <p:nvPr/>
        </p:nvSpPr>
        <p:spPr>
          <a:xfrm>
            <a:off x="11202957" y="64077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78873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03CA3-FE64-4031-9F71-399C63DC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Схема фильтра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AFC112-48D2-45B0-B4E1-CCA60941E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7370" y="1263737"/>
            <a:ext cx="7015512" cy="4513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639764" y="1872734"/>
                <a:ext cx="22896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𝑈</m:t>
                      </m:r>
                      <m:r>
                        <a:rPr lang="ru-RU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h𝑈</m:t>
                      </m:r>
                      <m:r>
                        <m:rPr>
                          <m:sty m:val="p"/>
                        </m:rPr>
                        <a:rPr lang="ru-RU">
                          <a:latin typeface="Cambria Math"/>
                        </a:rPr>
                        <m:t>cos</m:t>
                      </m:r>
                      <m:r>
                        <a:rPr lang="ru-RU">
                          <a:latin typeface="Cambria Math"/>
                        </a:rPr>
                        <m:t>⁡</m:t>
                      </m:r>
                      <m:r>
                        <a:rPr lang="ru-RU" i="1">
                          <a:latin typeface="Cambria Math"/>
                        </a:rPr>
                        <m:t>(</m:t>
                      </m:r>
                      <m:r>
                        <a:rPr lang="ru-RU" i="1">
                          <a:latin typeface="Cambria Math"/>
                        </a:rPr>
                        <m:t>𝜔</m:t>
                      </m:r>
                      <m:r>
                        <a:rPr lang="ru-RU" i="1">
                          <a:latin typeface="Cambria Math"/>
                        </a:rPr>
                        <m:t>𝑡</m:t>
                      </m:r>
                      <m:r>
                        <a:rPr lang="ru-RU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764" y="1872734"/>
                <a:ext cx="22896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137092" y="2624401"/>
                <a:ext cx="9540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092" y="2624401"/>
                <a:ext cx="95404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137091" y="3151344"/>
                <a:ext cx="9540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091" y="3151344"/>
                <a:ext cx="95404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137092" y="3709634"/>
                <a:ext cx="9540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092" y="3709634"/>
                <a:ext cx="95404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083971" y="5336606"/>
                <a:ext cx="34012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Входное напряжение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h𝑈</m:t>
                    </m:r>
                    <m:r>
                      <m:rPr>
                        <m:sty m:val="p"/>
                      </m:rPr>
                      <a:rPr lang="ru-RU">
                        <a:latin typeface="Cambria Math"/>
                      </a:rPr>
                      <m:t>cos</m:t>
                    </m:r>
                    <m:r>
                      <a:rPr lang="ru-RU">
                        <a:latin typeface="Cambria Math"/>
                      </a:rPr>
                      <m:t>⁡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𝜔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971" y="5336606"/>
                <a:ext cx="340125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434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6461070" y="6010782"/>
                <a:ext cx="53520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Выходное напряжение – падение напряжения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070" y="6010782"/>
                <a:ext cx="5352043" cy="369332"/>
              </a:xfrm>
              <a:prstGeom prst="rect">
                <a:avLst/>
              </a:prstGeom>
              <a:blipFill>
                <a:blip r:embed="rId8"/>
                <a:stretch>
                  <a:fillRect l="-1025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A74B6D7-A64C-454C-A23D-0F8F60897DBC}"/>
              </a:ext>
            </a:extLst>
          </p:cNvPr>
          <p:cNvSpPr txBox="1"/>
          <p:nvPr/>
        </p:nvSpPr>
        <p:spPr>
          <a:xfrm>
            <a:off x="1286006" y="6010782"/>
            <a:ext cx="480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Д.И. Индейцев, О.С. Лобода, Н.Ф. Морозов, Д.Ю. </a:t>
            </a:r>
            <a:r>
              <a:rPr lang="ru-RU" sz="1200" dirty="0" err="1"/>
              <a:t>Скубов</a:t>
            </a:r>
            <a:r>
              <a:rPr lang="ru-RU" sz="1200" dirty="0"/>
              <a:t>, Л.В. </a:t>
            </a:r>
            <a:r>
              <a:rPr lang="ru-RU" sz="1200" dirty="0" err="1"/>
              <a:t>Штукин</a:t>
            </a:r>
            <a:r>
              <a:rPr lang="ru-RU" sz="1200" dirty="0"/>
              <a:t>. Автоколебательный режим </a:t>
            </a:r>
            <a:r>
              <a:rPr lang="ru-RU" sz="1200" dirty="0" err="1"/>
              <a:t>нанорезонатора</a:t>
            </a:r>
            <a:r>
              <a:rPr lang="ru-RU" sz="1200" dirty="0"/>
              <a:t>. Физическая </a:t>
            </a:r>
            <a:r>
              <a:rPr lang="ru-RU" sz="1200" dirty="0" err="1"/>
              <a:t>мезомеханика</a:t>
            </a:r>
            <a:r>
              <a:rPr lang="ru-RU" sz="1200" dirty="0"/>
              <a:t> Т.19, №5 (2016), С.23-28.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DDA37C-BEAF-4D10-A24F-FCFAA280A8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2DF70E-FBB1-43A2-8DAC-508B25488720}"/>
              </a:ext>
            </a:extLst>
          </p:cNvPr>
          <p:cNvSpPr txBox="1"/>
          <p:nvPr/>
        </p:nvSpPr>
        <p:spPr>
          <a:xfrm>
            <a:off x="11202957" y="6407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7768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A8A3B-34CF-44D8-85E1-79717CB9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559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A42BB7-9B37-4969-BE2D-535FA076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7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EE8BA-66F1-46D7-9ACD-E6E7A17D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Уравнения тройного резонатора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EE24CE-49BC-4E02-8E89-9E225096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65" y="1365011"/>
            <a:ext cx="7694735" cy="3067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767082-621D-4317-8942-069B70DF7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32507"/>
            <a:ext cx="9100018" cy="1734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57AC4-54E3-471F-A562-CEB7269FB519}"/>
              </a:ext>
            </a:extLst>
          </p:cNvPr>
          <p:cNvSpPr txBox="1"/>
          <p:nvPr/>
        </p:nvSpPr>
        <p:spPr>
          <a:xfrm>
            <a:off x="838200" y="6308209"/>
            <a:ext cx="8784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Электромеханические модели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нанорезонаторов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Л.В.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Штукин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И.Е.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Беринский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Д.А. Индейцев, Н.Ф. Морозов, Д.Ю.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Скубов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2016 </a:t>
            </a: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1E9516-4E86-49F3-8EC7-E1D62081B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8A65C7-262D-46DF-842A-FF64DD4E9F98}"/>
              </a:ext>
            </a:extLst>
          </p:cNvPr>
          <p:cNvSpPr txBox="1"/>
          <p:nvPr/>
        </p:nvSpPr>
        <p:spPr>
          <a:xfrm>
            <a:off x="11202957" y="6407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11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9D1F5-A6DA-450C-A855-2C647AD4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Безразмерные уравнения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A4397-3A36-49BA-B930-5954660D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6884963" cy="40411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A75138-6189-4BF8-B112-9772452F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5731861"/>
            <a:ext cx="6700118" cy="13255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6925E6-3598-443C-847A-0C3185BE2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197" y="6181701"/>
            <a:ext cx="5306346" cy="6762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71014B-559B-47C0-85EE-6B66F1DF9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3C140-DC36-4070-8C0E-ECA069DEA56A}"/>
              </a:ext>
            </a:extLst>
          </p:cNvPr>
          <p:cNvSpPr txBox="1"/>
          <p:nvPr/>
        </p:nvSpPr>
        <p:spPr>
          <a:xfrm>
            <a:off x="11202957" y="6407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101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23799-732C-426E-BACA-1A898DBC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Эксперимент с неодновременным включением источников питания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05A625-A144-44A9-AD79-C178509A6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00" y="1371298"/>
            <a:ext cx="8971599" cy="4947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0D579-D4A2-421C-8130-D78A9A17EFA5}"/>
              </a:ext>
            </a:extLst>
          </p:cNvPr>
          <p:cNvSpPr txBox="1"/>
          <p:nvPr/>
        </p:nvSpPr>
        <p:spPr>
          <a:xfrm>
            <a:off x="7088248" y="1690688"/>
            <a:ext cx="362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– смещение первого упругого элемента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– смещение второго упругого элемента</a:t>
            </a:r>
          </a:p>
          <a:p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– смещение третьего упругого элемента</a:t>
            </a:r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7E3895-428E-48B3-97D9-D027CE040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8" t="7382"/>
          <a:stretch/>
        </p:blipFill>
        <p:spPr>
          <a:xfrm>
            <a:off x="7774928" y="5486702"/>
            <a:ext cx="1882514" cy="238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CA369-C660-43EE-B0ED-FA977EBAF911}"/>
              </a:ext>
            </a:extLst>
          </p:cNvPr>
          <p:cNvSpPr txBox="1"/>
          <p:nvPr/>
        </p:nvSpPr>
        <p:spPr>
          <a:xfrm>
            <a:off x="7620115" y="5117370"/>
            <a:ext cx="219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Параметры системы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F14E27-0E53-43E1-8F91-436D704CF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CB301E-0790-42F6-A26F-E8D45DE3876B}"/>
              </a:ext>
            </a:extLst>
          </p:cNvPr>
          <p:cNvSpPr txBox="1"/>
          <p:nvPr/>
        </p:nvSpPr>
        <p:spPr>
          <a:xfrm>
            <a:off x="1929008" y="6240244"/>
            <a:ext cx="839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Vibroengineering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PROCEDIA Equilibrium forms branching of a nanolayers system A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Lukin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Popov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Yu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Skubov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Shtukin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Received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September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2016;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accepted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September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2016)</a:t>
            </a: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7516F-DD2B-4437-8FEE-A31E0ECBD20B}"/>
              </a:ext>
            </a:extLst>
          </p:cNvPr>
          <p:cNvSpPr txBox="1"/>
          <p:nvPr/>
        </p:nvSpPr>
        <p:spPr>
          <a:xfrm>
            <a:off x="11202957" y="6407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717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48103A-B8D8-4D6E-8B66-EAB814A9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878" y="1225235"/>
            <a:ext cx="7348244" cy="57671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B9777-E8D9-4CB8-9DDB-D31194AF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Эксперимент с неодновременным включением источников питания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04CC5-7562-444E-B9FE-9E4593118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F877A-A853-440A-8714-16456E64AADD}"/>
              </a:ext>
            </a:extLst>
          </p:cNvPr>
          <p:cNvSpPr txBox="1"/>
          <p:nvPr/>
        </p:nvSpPr>
        <p:spPr>
          <a:xfrm>
            <a:off x="11202957" y="6407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6067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34B6-EA42-4B2A-BC41-F1386600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Поиск критического значения относительной электромеханической жёсткости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4953B-FB73-462A-926C-861D4AB6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538" y="1529181"/>
            <a:ext cx="6338924" cy="53288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B4C83F-2136-4D0E-B35F-886800F1F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A5ACB-9A16-4459-9940-A4FD063A4674}"/>
              </a:ext>
            </a:extLst>
          </p:cNvPr>
          <p:cNvSpPr txBox="1"/>
          <p:nvPr/>
        </p:nvSpPr>
        <p:spPr>
          <a:xfrm>
            <a:off x="11202957" y="6407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7077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190D0-27B9-4C6E-8113-52569729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Резонансная кривая фильтра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F573EF-CC25-4B43-A6EE-9B5274FFB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66" y="1780386"/>
            <a:ext cx="8461067" cy="32972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4A41DE-C88F-4E1F-B180-379C6A340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1" t="11308"/>
          <a:stretch/>
        </p:blipFill>
        <p:spPr>
          <a:xfrm>
            <a:off x="4809993" y="5636711"/>
            <a:ext cx="2869897" cy="345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CA0BB0-A2A1-4163-A84C-53B041FC9FEA}"/>
              </a:ext>
            </a:extLst>
          </p:cNvPr>
          <p:cNvSpPr txBox="1"/>
          <p:nvPr/>
        </p:nvSpPr>
        <p:spPr>
          <a:xfrm>
            <a:off x="5148871" y="5267379"/>
            <a:ext cx="2192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Параметры системы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269C40-1B71-41C1-8D8D-4E5D8F96F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FF26CA-87BB-4949-8A8D-312453A2F4C6}"/>
              </a:ext>
            </a:extLst>
          </p:cNvPr>
          <p:cNvSpPr txBox="1"/>
          <p:nvPr/>
        </p:nvSpPr>
        <p:spPr>
          <a:xfrm>
            <a:off x="11202957" y="6407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8949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180DB-ECD2-4442-BBE0-CD5DF8B6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Влияние амплитуды входного сигнала</a:t>
            </a:r>
            <a:br>
              <a:rPr lang="ru-RU" sz="3200" dirty="0"/>
            </a:br>
            <a:r>
              <a:rPr lang="ru-RU" sz="3200" dirty="0"/>
              <a:t>на резонансную кривую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6014EC-8836-4380-A18A-6B6E4D4E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88" y="1603006"/>
            <a:ext cx="6317424" cy="51669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A6D0C1-F94A-4CF0-9C7F-0FF8E5CB6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38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922098-6AFD-48A9-B406-8D4847A7601A}"/>
              </a:ext>
            </a:extLst>
          </p:cNvPr>
          <p:cNvSpPr txBox="1"/>
          <p:nvPr/>
        </p:nvSpPr>
        <p:spPr>
          <a:xfrm>
            <a:off x="11202957" y="6407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23693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520</Words>
  <Application>Microsoft Office PowerPoint</Application>
  <PresentationFormat>Широкоэкранный</PresentationFormat>
  <Paragraphs>72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Тема Office</vt:lpstr>
      <vt:lpstr>Численное исследование характеристик электромеханического фильтра шестого порядка</vt:lpstr>
      <vt:lpstr>Схема фильтра</vt:lpstr>
      <vt:lpstr>Уравнения тройного резонатора</vt:lpstr>
      <vt:lpstr>Безразмерные уравнения</vt:lpstr>
      <vt:lpstr>Эксперимент с неодновременным включением источников питания</vt:lpstr>
      <vt:lpstr>Эксперимент с неодновременным включением источников питания</vt:lpstr>
      <vt:lpstr>Поиск критического значения относительной электромеханической жёсткости</vt:lpstr>
      <vt:lpstr>Резонансная кривая фильтра</vt:lpstr>
      <vt:lpstr>Влияние амплитуды входного сигнала на резонансную кривую</vt:lpstr>
      <vt:lpstr>Влияние на резонансную кривую относительной электромеханической жёсткости</vt:lpstr>
      <vt:lpstr>Влияние на резонансную кривую постоянной времени заряда конденсатора</vt:lpstr>
      <vt:lpstr>Влияние демпфирования на резонансную кривую</vt:lpstr>
      <vt:lpstr>Влияние величины напряжения в зазорах между упругими элементами на резонансную кривую</vt:lpstr>
      <vt:lpstr>Влияние помех.  Помеха в отсутствии полезного сигнала</vt:lpstr>
      <vt:lpstr>Полезный сигнал при наличии помехи низкой частоты</vt:lpstr>
      <vt:lpstr>Полезный сигнал при наличии помехи высокой частоты</vt:lpstr>
      <vt:lpstr>Помеха с частотой близкой к удвоенной частоте полезного сигнала</vt:lpstr>
      <vt:lpstr>Фильтр-смеситель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Численное исследование характеристик электромеханического фильтра шестого порядка</dc:title>
  <dc:creator>Адисалиев Ренат Муслимович</dc:creator>
  <cp:lastModifiedBy>Адисалиев Ренат Муслимович</cp:lastModifiedBy>
  <cp:revision>71</cp:revision>
  <dcterms:created xsi:type="dcterms:W3CDTF">2021-06-14T18:19:52Z</dcterms:created>
  <dcterms:modified xsi:type="dcterms:W3CDTF">2021-06-18T07:14:29Z</dcterms:modified>
</cp:coreProperties>
</file>