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9" r:id="rId2"/>
    <p:sldId id="267" r:id="rId3"/>
    <p:sldId id="261" r:id="rId4"/>
    <p:sldId id="262" r:id="rId5"/>
    <p:sldId id="263" r:id="rId6"/>
    <p:sldId id="264" r:id="rId7"/>
    <p:sldId id="266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0400" autoAdjust="0"/>
  </p:normalViewPr>
  <p:slideViewPr>
    <p:cSldViewPr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na.pl/contributor/2@bwmeta1.element.elsevier-b68ec5e3-d195-32f7-b6ec-4357456e68dc/tab/publications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www.infona.pl/contributor/1@bwmeta1.element.elsevier-b68ec5e3-d195-32f7-b6ec-4357456e68dc/tab/publication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fona.pl/contributor/0@bwmeta1.element.elsevier-b68ec5e3-d195-32f7-b6ec-4357456e68dc/tab/publications" TargetMode="External"/><Relationship Id="rId11" Type="http://schemas.openxmlformats.org/officeDocument/2006/relationships/hyperlink" Target="https://www.infona.pl/resource/bwmeta1.element.elsevier-3b369baa-45ac-3c22-acff-f3dfceca8eaf/tab/jContent/facet?field=%5ejournalYear%5ejournalVolume&amp;value=%5e_02013%5e_00050" TargetMode="External"/><Relationship Id="rId5" Type="http://schemas.openxmlformats.org/officeDocument/2006/relationships/image" Target="../media/image11.jpg"/><Relationship Id="rId10" Type="http://schemas.openxmlformats.org/officeDocument/2006/relationships/hyperlink" Target="https://www.infona.pl/resource/bwmeta1.element.elsevier-3b369baa-45ac-3c22-acff-f3dfceca8eaf/tab/jContent/facet?field=%5ejournalYear&amp;value=%5e_02013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infona.pl/resource/bwmeta1.element.elsevier-3b369baa-45ac-3c22-acff-f3dfceca8eaf/tab/jCont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17F684-0CAD-4170-A767-47167FCFE8E9}"/>
              </a:ext>
            </a:extLst>
          </p:cNvPr>
          <p:cNvSpPr txBox="1"/>
          <p:nvPr/>
        </p:nvSpPr>
        <p:spPr>
          <a:xfrm>
            <a:off x="2711624" y="112474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Презентация бакалаврской работы по направлению 15.03.03</a:t>
            </a:r>
          </a:p>
          <a:p>
            <a:r>
              <a:rPr lang="ru-RU" b="1" dirty="0"/>
              <a:t>                                     «Прикладная механика»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13D31-42E1-4F64-8BD4-88FE735B153B}"/>
              </a:ext>
            </a:extLst>
          </p:cNvPr>
          <p:cNvSpPr txBox="1"/>
          <p:nvPr/>
        </p:nvSpPr>
        <p:spPr>
          <a:xfrm>
            <a:off x="1595500" y="2276073"/>
            <a:ext cx="9505056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КОНЕЧНО-ЭЛЕМЕНТНОЕ МОДЕЛИРОВАНИЕ ЭФФЕКТА МАГНИТОСТРИКЦИИ В МАГНИТОРЕОЛОГИЧЕСКИХ ЭЛАСТОМЕРАХ</a:t>
            </a:r>
          </a:p>
          <a:p>
            <a:pPr algn="ctr" fontAlgn="base" hangingPunct="0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6674E-5EAF-4F2C-843B-431A8AE33165}"/>
              </a:ext>
            </a:extLst>
          </p:cNvPr>
          <p:cNvSpPr txBox="1"/>
          <p:nvPr/>
        </p:nvSpPr>
        <p:spPr>
          <a:xfrm>
            <a:off x="695400" y="378904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Выполнил студент группы 3631503/70302</a:t>
            </a:r>
          </a:p>
          <a:p>
            <a:endParaRPr lang="ru-RU" sz="1600" dirty="0"/>
          </a:p>
          <a:p>
            <a:r>
              <a:rPr lang="ru-RU" sz="1600" dirty="0"/>
              <a:t>Руководитель, доцент, к.т.н.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D43D4-497E-4272-B765-0924F87A1B04}"/>
              </a:ext>
            </a:extLst>
          </p:cNvPr>
          <p:cNvSpPr txBox="1"/>
          <p:nvPr/>
        </p:nvSpPr>
        <p:spPr>
          <a:xfrm>
            <a:off x="8439410" y="374287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Баранова А.А.</a:t>
            </a:r>
          </a:p>
          <a:p>
            <a:endParaRPr lang="ru-RU" dirty="0"/>
          </a:p>
          <a:p>
            <a:r>
              <a:rPr lang="ru-RU" dirty="0"/>
              <a:t>Немов А.С.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4C23C-5C8C-43CD-B027-59716B065123}"/>
              </a:ext>
            </a:extLst>
          </p:cNvPr>
          <p:cNvSpPr txBox="1"/>
          <p:nvPr/>
        </p:nvSpPr>
        <p:spPr>
          <a:xfrm>
            <a:off x="4943872" y="58772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Санкт-Петербург</a:t>
            </a:r>
          </a:p>
          <a:p>
            <a:r>
              <a:rPr lang="ru-RU" dirty="0"/>
              <a:t>                    2021 г.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05F645-642F-4F25-A9BE-05AF219ECC89}"/>
              </a:ext>
            </a:extLst>
          </p:cNvPr>
          <p:cNvSpPr txBox="1"/>
          <p:nvPr/>
        </p:nvSpPr>
        <p:spPr>
          <a:xfrm>
            <a:off x="3791744" y="782633"/>
            <a:ext cx="6419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Результаты решения задачи и их анализ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AE7FEE-E86C-4B01-BA48-E28D79AA06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412776"/>
            <a:ext cx="417646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9C3654-08E8-45E3-A821-FC006F97BA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2" y="1548297"/>
            <a:ext cx="4176464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272E15-04FD-4326-B3E5-5A58AC893535}"/>
              </a:ext>
            </a:extLst>
          </p:cNvPr>
          <p:cNvSpPr txBox="1"/>
          <p:nvPr/>
        </p:nvSpPr>
        <p:spPr>
          <a:xfrm>
            <a:off x="335360" y="4800624"/>
            <a:ext cx="6419652" cy="64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Зависимости средних касательных напряжений от величины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деформации сдвига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B2933-BEF2-41FD-9506-68BB0512EB89}"/>
              </a:ext>
            </a:extLst>
          </p:cNvPr>
          <p:cNvSpPr txBox="1"/>
          <p:nvPr/>
        </p:nvSpPr>
        <p:spPr>
          <a:xfrm>
            <a:off x="6152769" y="4800624"/>
            <a:ext cx="6419652" cy="64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Зависимости средних касательных напряжений от величины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деформации сдвига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E85D5-D81A-4641-9777-C364B2783CBF}"/>
              </a:ext>
            </a:extLst>
          </p:cNvPr>
          <p:cNvSpPr txBox="1"/>
          <p:nvPr/>
        </p:nvSpPr>
        <p:spPr>
          <a:xfrm>
            <a:off x="1703512" y="6086553"/>
            <a:ext cx="9155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Mostafa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Asadi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Khanouki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Ramin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Sedaghati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*, Masoud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Hemmatian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. Experimental characterization and microscale modeling of isotropic and anisotropic magnetorheological elastomers. Composites Part B: Engineering, 2019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176,107311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1DFCE-C559-4700-AAEA-B800F6B69191}"/>
              </a:ext>
            </a:extLst>
          </p:cNvPr>
          <p:cNvSpPr txBox="1"/>
          <p:nvPr/>
        </p:nvSpPr>
        <p:spPr>
          <a:xfrm>
            <a:off x="10560496" y="1052736"/>
            <a:ext cx="7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10/11</a:t>
            </a:r>
          </a:p>
        </p:txBody>
      </p:sp>
    </p:spTree>
    <p:extLst>
      <p:ext uri="{BB962C8B-B14F-4D97-AF65-F5344CB8AC3E}">
        <p14:creationId xmlns:p14="http://schemas.microsoft.com/office/powerpoint/2010/main" val="407489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14F8D8-0456-47D5-B34B-754749E1047A}"/>
              </a:ext>
            </a:extLst>
          </p:cNvPr>
          <p:cNvSpPr txBox="1"/>
          <p:nvPr/>
        </p:nvSpPr>
        <p:spPr>
          <a:xfrm>
            <a:off x="2999656" y="836712"/>
            <a:ext cx="655272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BF284-80CC-4718-B200-016AA61C9F4A}"/>
              </a:ext>
            </a:extLst>
          </p:cNvPr>
          <p:cNvSpPr txBox="1"/>
          <p:nvPr/>
        </p:nvSpPr>
        <p:spPr>
          <a:xfrm>
            <a:off x="2135560" y="3037123"/>
            <a:ext cx="8280920" cy="1336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проведено конечно-элементное решение задачи для демонстрации магнитострикционного эффекта.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ыла смоделирована задача для получения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магнитореоологического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эффекта. Было получено увеличение модуля сдвига, качественно и количественно приближенное к результатам статьи на основе которой проводились исследования.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2BE782-1898-4F49-BB36-0D45F101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1148208"/>
            <a:ext cx="3346994" cy="1774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362D4-6DED-4763-90F2-E2F30DAA1C2C}"/>
              </a:ext>
            </a:extLst>
          </p:cNvPr>
          <p:cNvSpPr txBox="1"/>
          <p:nvPr/>
        </p:nvSpPr>
        <p:spPr>
          <a:xfrm>
            <a:off x="10704512" y="1148208"/>
            <a:ext cx="693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11/11</a:t>
            </a:r>
          </a:p>
        </p:txBody>
      </p:sp>
    </p:spTree>
    <p:extLst>
      <p:ext uri="{BB962C8B-B14F-4D97-AF65-F5344CB8AC3E}">
        <p14:creationId xmlns:p14="http://schemas.microsoft.com/office/powerpoint/2010/main" val="236936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B5AC69-1805-479F-A7E2-10782D60E3C0}"/>
              </a:ext>
            </a:extLst>
          </p:cNvPr>
          <p:cNvSpPr txBox="1"/>
          <p:nvPr/>
        </p:nvSpPr>
        <p:spPr>
          <a:xfrm>
            <a:off x="2495600" y="8841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Магнитореологические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материалы , их свойства и состав 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24FB2-3BD6-41B5-A56D-211BD4FC9032}"/>
              </a:ext>
            </a:extLst>
          </p:cNvPr>
          <p:cNvSpPr txBox="1"/>
          <p:nvPr/>
        </p:nvSpPr>
        <p:spPr>
          <a:xfrm>
            <a:off x="1775520" y="1340768"/>
            <a:ext cx="9361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особенностью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магнитореологических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материалов является способность изменять свои механические и реологические свойства при изменении условий среды или приложении внешних воздействий. </a:t>
            </a:r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Одним из важных свойств </a:t>
            </a:r>
            <a:r>
              <a:rPr lang="ru-RU" dirty="0" err="1">
                <a:latin typeface="Times New Roman" panose="02020603050405020304" pitchFamily="18" charset="0"/>
              </a:rPr>
              <a:t>магнитореологических</a:t>
            </a:r>
            <a:r>
              <a:rPr lang="ru-RU" dirty="0">
                <a:latin typeface="Times New Roman" panose="02020603050405020304" pitchFamily="18" charset="0"/>
              </a:rPr>
              <a:t> эластомеров является магнитострикция.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216FD-9990-4F9D-A460-2BA488B70731}"/>
              </a:ext>
            </a:extLst>
          </p:cNvPr>
          <p:cNvSpPr txBox="1"/>
          <p:nvPr/>
        </p:nvSpPr>
        <p:spPr>
          <a:xfrm>
            <a:off x="10950930" y="8999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2/11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84A765-4AB0-4ABE-AA39-BD0496E0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520459"/>
            <a:ext cx="2016224" cy="13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1F61EB5-696A-4B54-90B2-ABE1F87CE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80" y="2545974"/>
            <a:ext cx="2621604" cy="179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01FF48-1A0F-4FFD-9029-D02AA96691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75" y="4193432"/>
            <a:ext cx="3456384" cy="179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A053D8-DA02-4B00-BDD2-5EDC1B070D79}"/>
              </a:ext>
            </a:extLst>
          </p:cNvPr>
          <p:cNvPicPr/>
          <p:nvPr/>
        </p:nvPicPr>
        <p:blipFill rotWithShape="1">
          <a:blip r:embed="rId5"/>
          <a:srcRect l="40879" t="36753" r="21368" b="39111"/>
          <a:stretch/>
        </p:blipFill>
        <p:spPr bwMode="auto">
          <a:xfrm>
            <a:off x="950121" y="3885018"/>
            <a:ext cx="4608512" cy="2496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599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7C9D36-2EF0-4B2B-9D7D-8021CEFE16D5}"/>
              </a:ext>
            </a:extLst>
          </p:cNvPr>
          <p:cNvSpPr txBox="1"/>
          <p:nvPr/>
        </p:nvSpPr>
        <p:spPr>
          <a:xfrm>
            <a:off x="1199456" y="908720"/>
            <a:ext cx="9433048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 hangingPunct="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сследовать основные эффекты влияния внешнего магнитного поля на механическое поведение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магнитореологических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 эластомеров </a:t>
            </a:r>
          </a:p>
          <a:p>
            <a:pPr marL="285750" indent="-285750" algn="just" hangingPunct="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Выполнить конечно-элементное решение задач магнитостатики и механики для представительного элемента объема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магнитореологического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 композита, на основе которого продемонстрирован будет продемонстрирован эффект магнитострикции такого материала и эффект изменения его эффективных упругих характеристик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AC9443-DF2C-44EB-A9E8-19FCF51F15F4}"/>
              </a:ext>
            </a:extLst>
          </p:cNvPr>
          <p:cNvSpPr/>
          <p:nvPr/>
        </p:nvSpPr>
        <p:spPr>
          <a:xfrm>
            <a:off x="3647728" y="116632"/>
            <a:ext cx="42687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B45E57-DC2F-4782-9A64-3FBB41CCFBB7}"/>
              </a:ext>
            </a:extLst>
          </p:cNvPr>
          <p:cNvSpPr/>
          <p:nvPr/>
        </p:nvSpPr>
        <p:spPr>
          <a:xfrm>
            <a:off x="3431704" y="908720"/>
            <a:ext cx="4536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Цели работы 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D9D64-2AD9-496A-ABC8-A3F1373BB966}"/>
              </a:ext>
            </a:extLst>
          </p:cNvPr>
          <p:cNvSpPr txBox="1"/>
          <p:nvPr/>
        </p:nvSpPr>
        <p:spPr>
          <a:xfrm>
            <a:off x="10344472" y="7647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3/11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92EEAA-50C0-4581-B2D1-60B5FF0C91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242192"/>
            <a:ext cx="2016224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89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720E0A-17A7-42AD-8B20-804B57A6BE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27" y="1808052"/>
            <a:ext cx="348996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8D3327-7944-41A5-9DDC-5E8A5E9E8E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64" y="1435786"/>
            <a:ext cx="2133600" cy="305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C0EC25-4B9E-43C3-AD67-DF003FFB8E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2" y="1373556"/>
            <a:ext cx="2414905" cy="317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0638DD-612B-43F0-8D32-4A8F5A948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709476"/>
            <a:ext cx="3052952" cy="27793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26133B-48CB-4DC3-833E-263236B0FD18}"/>
              </a:ext>
            </a:extLst>
          </p:cNvPr>
          <p:cNvSpPr/>
          <p:nvPr/>
        </p:nvSpPr>
        <p:spPr>
          <a:xfrm>
            <a:off x="1487488" y="721321"/>
            <a:ext cx="96426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Конечно-элементная модель эластомера, выбор основных размеров и материалов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AF1CC-0FB7-46EB-9D12-B3299A59C5FC}"/>
              </a:ext>
            </a:extLst>
          </p:cNvPr>
          <p:cNvSpPr txBox="1"/>
          <p:nvPr/>
        </p:nvSpPr>
        <p:spPr>
          <a:xfrm>
            <a:off x="1199456" y="6057781"/>
            <a:ext cx="107291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strike="noStrike" dirty="0">
                <a:effectLst/>
                <a:latin typeface="inher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 </a:t>
            </a:r>
            <a:r>
              <a:rPr lang="en-US" sz="1400" b="0" i="0" strike="noStrike" dirty="0" err="1">
                <a:effectLst/>
                <a:latin typeface="inher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Javili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400" b="0" i="0" strike="noStrike" dirty="0">
                <a:effectLst/>
                <a:latin typeface="inheri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G. </a:t>
            </a:r>
            <a:r>
              <a:rPr lang="en-US" sz="1400" b="0" i="0" strike="noStrike" dirty="0" err="1">
                <a:effectLst/>
                <a:latin typeface="inheri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Chatzigeorgiou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400" b="0" i="0" strike="noStrike" dirty="0">
                <a:effectLst/>
                <a:latin typeface="inheri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 Steinmann</a:t>
            </a:r>
            <a:r>
              <a:rPr lang="ru-RU" sz="1400" dirty="0">
                <a:latin typeface="inherit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Computational homogenization 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magneto-mechanics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</a:t>
            </a:r>
            <a:r>
              <a:rPr lang="en-US" sz="1400" b="0" i="0" u="none" strike="noStrike" dirty="0">
                <a:effectLst/>
                <a:latin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Journal of Solids and Structures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,</a:t>
            </a:r>
            <a:r>
              <a:rPr lang="en-US" sz="1400" b="0" i="0" u="none" strike="noStrike" dirty="0">
                <a:effectLst/>
                <a:latin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2013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,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1400" b="0" i="0" u="none" strike="noStrike" dirty="0">
                <a:effectLst/>
                <a:latin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algn="l" fontAlgn="base"/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E6A9A-CF37-4F99-BBF1-45937477E396}"/>
              </a:ext>
            </a:extLst>
          </p:cNvPr>
          <p:cNvSpPr txBox="1"/>
          <p:nvPr/>
        </p:nvSpPr>
        <p:spPr>
          <a:xfrm>
            <a:off x="911424" y="4440009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Конечно-элементная модель для задачи на иллюстрирование  </a:t>
            </a:r>
            <a:r>
              <a:rPr lang="ru-RU" dirty="0" err="1"/>
              <a:t>магнитореологического</a:t>
            </a:r>
            <a:r>
              <a:rPr lang="ru-RU" dirty="0"/>
              <a:t> эффекта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8AA19-EBB4-4356-9080-151423905696}"/>
              </a:ext>
            </a:extLst>
          </p:cNvPr>
          <p:cNvSpPr txBox="1"/>
          <p:nvPr/>
        </p:nvSpPr>
        <p:spPr>
          <a:xfrm>
            <a:off x="5051022" y="4507915"/>
            <a:ext cx="641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Конечно-элементная модель для задачи на иллюстрирование магнитострикционного эффекта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A07B912-2CD9-4B38-AE4E-8688621857C5}"/>
              </a:ext>
            </a:extLst>
          </p:cNvPr>
          <p:cNvSpPr/>
          <p:nvPr/>
        </p:nvSpPr>
        <p:spPr>
          <a:xfrm>
            <a:off x="1199456" y="5421347"/>
            <a:ext cx="6578339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</a:rPr>
              <a:t>Диаметр частицы 4 мкм, размер грани одной ячейки 10 мкм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C80350-9CD3-48AD-8F2C-441390CFA344}"/>
              </a:ext>
            </a:extLst>
          </p:cNvPr>
          <p:cNvSpPr txBox="1"/>
          <p:nvPr/>
        </p:nvSpPr>
        <p:spPr>
          <a:xfrm>
            <a:off x="10920536" y="9807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4/11</a:t>
            </a:r>
          </a:p>
        </p:txBody>
      </p:sp>
    </p:spTree>
    <p:extLst>
      <p:ext uri="{BB962C8B-B14F-4D97-AF65-F5344CB8AC3E}">
        <p14:creationId xmlns:p14="http://schemas.microsoft.com/office/powerpoint/2010/main" val="94061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E366BC0C-A8F7-4349-BA8F-D8FC65A029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1646412"/>
                  </p:ext>
                </p:extLst>
              </p:nvPr>
            </p:nvGraphicFramePr>
            <p:xfrm>
              <a:off x="623392" y="2715103"/>
              <a:ext cx="5256583" cy="27533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52012">
                      <a:extLst>
                        <a:ext uri="{9D8B030D-6E8A-4147-A177-3AD203B41FA5}">
                          <a16:colId xmlns:a16="http://schemas.microsoft.com/office/drawing/2014/main" val="2018397387"/>
                        </a:ext>
                      </a:extLst>
                    </a:gridCol>
                    <a:gridCol w="1752012">
                      <a:extLst>
                        <a:ext uri="{9D8B030D-6E8A-4147-A177-3AD203B41FA5}">
                          <a16:colId xmlns:a16="http://schemas.microsoft.com/office/drawing/2014/main" val="2996326413"/>
                        </a:ext>
                      </a:extLst>
                    </a:gridCol>
                    <a:gridCol w="1752559">
                      <a:extLst>
                        <a:ext uri="{9D8B030D-6E8A-4147-A177-3AD203B41FA5}">
                          <a16:colId xmlns:a16="http://schemas.microsoft.com/office/drawing/2014/main" val="3728731895"/>
                        </a:ext>
                      </a:extLst>
                    </a:gridCol>
                  </a:tblGrid>
                  <a:tr h="7626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Свойства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Значение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1280160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Единицы измерения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3382560"/>
                      </a:ext>
                    </a:extLst>
                  </a:tr>
                  <a:tr h="4229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Плотность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9658874"/>
                      </a:ext>
                    </a:extLst>
                  </a:tr>
                  <a:tr h="2805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Модуль Юнга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53332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252132"/>
                      </a:ext>
                    </a:extLst>
                  </a:tr>
                  <a:tr h="6135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Коэффициент Пуассона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0,49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безразмерная величина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1885165"/>
                      </a:ext>
                    </a:extLst>
                  </a:tr>
                  <a:tr h="6504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Относительная магнитная проницаемость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безразмерная величина 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5771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E366BC0C-A8F7-4349-BA8F-D8FC65A029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1646412"/>
                  </p:ext>
                </p:extLst>
              </p:nvPr>
            </p:nvGraphicFramePr>
            <p:xfrm>
              <a:off x="623392" y="2715103"/>
              <a:ext cx="5256583" cy="27533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52012">
                      <a:extLst>
                        <a:ext uri="{9D8B030D-6E8A-4147-A177-3AD203B41FA5}">
                          <a16:colId xmlns:a16="http://schemas.microsoft.com/office/drawing/2014/main" val="2018397387"/>
                        </a:ext>
                      </a:extLst>
                    </a:gridCol>
                    <a:gridCol w="1752012">
                      <a:extLst>
                        <a:ext uri="{9D8B030D-6E8A-4147-A177-3AD203B41FA5}">
                          <a16:colId xmlns:a16="http://schemas.microsoft.com/office/drawing/2014/main" val="2996326413"/>
                        </a:ext>
                      </a:extLst>
                    </a:gridCol>
                    <a:gridCol w="1752559">
                      <a:extLst>
                        <a:ext uri="{9D8B030D-6E8A-4147-A177-3AD203B41FA5}">
                          <a16:colId xmlns:a16="http://schemas.microsoft.com/office/drawing/2014/main" val="3728731895"/>
                        </a:ext>
                      </a:extLst>
                    </a:gridCol>
                  </a:tblGrid>
                  <a:tr h="7626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Свойства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Значение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1280160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Единицы измерения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3382560"/>
                      </a:ext>
                    </a:extLst>
                  </a:tr>
                  <a:tr h="4229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Плотность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91429" r="-694" b="-3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9658874"/>
                      </a:ext>
                    </a:extLst>
                  </a:tr>
                  <a:tr h="2805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Модуль Юнга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53332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252132"/>
                      </a:ext>
                    </a:extLst>
                  </a:tr>
                  <a:tr h="6135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Коэффициент Пуассона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0,49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безразмерная величина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1885165"/>
                      </a:ext>
                    </a:extLst>
                  </a:tr>
                  <a:tr h="6736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Относительная магнитная проницаемость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безразмерная величина 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57717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AF081C33-51BE-4374-8C87-ACC2E7237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4629" y="2130060"/>
            <a:ext cx="6514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Механические и магнитные свойства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 </a:t>
            </a:r>
            <a:r>
              <a:rPr kumimoji="0" lang="ru-RU" altLang="ru-RU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Ecoflex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™</a:t>
            </a: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021EF795-A377-4C6B-A853-A9316A8E93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489164"/>
                  </p:ext>
                </p:extLst>
              </p:nvPr>
            </p:nvGraphicFramePr>
            <p:xfrm>
              <a:off x="6108317" y="2700943"/>
              <a:ext cx="5676314" cy="27674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91908">
                      <a:extLst>
                        <a:ext uri="{9D8B030D-6E8A-4147-A177-3AD203B41FA5}">
                          <a16:colId xmlns:a16="http://schemas.microsoft.com/office/drawing/2014/main" val="2584557901"/>
                        </a:ext>
                      </a:extLst>
                    </a:gridCol>
                    <a:gridCol w="1891908">
                      <a:extLst>
                        <a:ext uri="{9D8B030D-6E8A-4147-A177-3AD203B41FA5}">
                          <a16:colId xmlns:a16="http://schemas.microsoft.com/office/drawing/2014/main" val="3608979900"/>
                        </a:ext>
                      </a:extLst>
                    </a:gridCol>
                    <a:gridCol w="1892498">
                      <a:extLst>
                        <a:ext uri="{9D8B030D-6E8A-4147-A177-3AD203B41FA5}">
                          <a16:colId xmlns:a16="http://schemas.microsoft.com/office/drawing/2014/main" val="2004678109"/>
                        </a:ext>
                      </a:extLst>
                    </a:gridCol>
                  </a:tblGrid>
                  <a:tr h="2905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Свойства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Значение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1280160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Единицы измерения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2718787"/>
                      </a:ext>
                    </a:extLst>
                  </a:tr>
                  <a:tr h="4404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Плотность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7870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7530064"/>
                      </a:ext>
                    </a:extLst>
                  </a:tr>
                  <a:tr h="4957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Модуль Юнга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2,11*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4460693"/>
                      </a:ext>
                    </a:extLst>
                  </a:tr>
                  <a:tr h="6390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Коэффициент Пуассона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0,29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безразмерная величина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7700880"/>
                      </a:ext>
                    </a:extLst>
                  </a:tr>
                  <a:tr h="9017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Относительная магнитная проницаемость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безразмерная величина 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24555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021EF795-A377-4C6B-A853-A9316A8E93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489164"/>
                  </p:ext>
                </p:extLst>
              </p:nvPr>
            </p:nvGraphicFramePr>
            <p:xfrm>
              <a:off x="6108317" y="2700943"/>
              <a:ext cx="5676314" cy="27674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91908">
                      <a:extLst>
                        <a:ext uri="{9D8B030D-6E8A-4147-A177-3AD203B41FA5}">
                          <a16:colId xmlns:a16="http://schemas.microsoft.com/office/drawing/2014/main" val="2584557901"/>
                        </a:ext>
                      </a:extLst>
                    </a:gridCol>
                    <a:gridCol w="1891908">
                      <a:extLst>
                        <a:ext uri="{9D8B030D-6E8A-4147-A177-3AD203B41FA5}">
                          <a16:colId xmlns:a16="http://schemas.microsoft.com/office/drawing/2014/main" val="3608979900"/>
                        </a:ext>
                      </a:extLst>
                    </a:gridCol>
                    <a:gridCol w="1892498">
                      <a:extLst>
                        <a:ext uri="{9D8B030D-6E8A-4147-A177-3AD203B41FA5}">
                          <a16:colId xmlns:a16="http://schemas.microsoft.com/office/drawing/2014/main" val="2004678109"/>
                        </a:ext>
                      </a:extLst>
                    </a:gridCol>
                  </a:tblGrid>
                  <a:tr h="2905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Свойства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Значение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1280160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Единицы измерения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2718787"/>
                      </a:ext>
                    </a:extLst>
                  </a:tr>
                  <a:tr h="4404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Плотность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7870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322" t="-79167" r="-643" b="-468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7530064"/>
                      </a:ext>
                    </a:extLst>
                  </a:tr>
                  <a:tr h="4957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Модуль Юнга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68" t="-157317" r="-100968" b="-3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4460693"/>
                      </a:ext>
                    </a:extLst>
                  </a:tr>
                  <a:tr h="6390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Коэффициент Пуассона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0,29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безразмерная величина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7700880"/>
                      </a:ext>
                    </a:extLst>
                  </a:tr>
                  <a:tr h="9017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Относительная магнитная проницаемость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безразмерная величина 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24555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0D149C23-EB46-4575-AD8D-2B439CBBB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888" y="2147623"/>
            <a:ext cx="11319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Механические и магнитные свойства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карбонильного железа</a:t>
            </a: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863736-7D35-4E42-8DEF-01338778EE63}"/>
              </a:ext>
            </a:extLst>
          </p:cNvPr>
          <p:cNvSpPr/>
          <p:nvPr/>
        </p:nvSpPr>
        <p:spPr>
          <a:xfrm>
            <a:off x="3359696" y="1162205"/>
            <a:ext cx="524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Свойства материалов, используемых в работе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9523D-B7E4-4DF3-AAB9-4175683F485B}"/>
              </a:ext>
            </a:extLst>
          </p:cNvPr>
          <p:cNvSpPr txBox="1"/>
          <p:nvPr/>
        </p:nvSpPr>
        <p:spPr>
          <a:xfrm>
            <a:off x="11244571" y="97753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5/11</a:t>
            </a:r>
          </a:p>
        </p:txBody>
      </p:sp>
    </p:spTree>
    <p:extLst>
      <p:ext uri="{BB962C8B-B14F-4D97-AF65-F5344CB8AC3E}">
        <p14:creationId xmlns:p14="http://schemas.microsoft.com/office/powerpoint/2010/main" val="284270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EEEAA1-6C6B-4DB3-BDF6-486398E311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0" y="2067876"/>
            <a:ext cx="2934768" cy="3012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0F9FB8-CCBB-47CF-92FF-138D861865C9}"/>
              </a:ext>
            </a:extLst>
          </p:cNvPr>
          <p:cNvSpPr txBox="1"/>
          <p:nvPr/>
        </p:nvSpPr>
        <p:spPr>
          <a:xfrm>
            <a:off x="1343472" y="1538315"/>
            <a:ext cx="1008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адача магнитостатики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труктурная механическая задача          Результат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1A902-4D31-448F-A3CA-92C0401E2144}"/>
                  </a:ext>
                </a:extLst>
              </p:cNvPr>
              <p:cNvSpPr txBox="1"/>
              <p:nvPr/>
            </p:nvSpPr>
            <p:spPr>
              <a:xfrm>
                <a:off x="2144796" y="1988841"/>
                <a:ext cx="3447148" cy="239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𝛻</m:t>
                    </m:r>
                    <m:r>
                      <a:rPr lang="ru-RU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ru-RU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ru-RU" sz="1600" b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6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𝛻</m:t>
                    </m:r>
                    <m:r>
                      <a:rPr lang="ru-RU" sz="16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16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sz="16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  </m:t>
                    </m:r>
                    <m:r>
                      <a:rPr kumimoji="0" lang="ru-RU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ru-RU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ru-RU" sz="16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ru-RU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</m:d>
                    <m:r>
                      <a:rPr kumimoji="0" lang="ru-RU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ru-RU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endParaRPr lang="ru-RU" sz="1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sz="16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6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𝛻</m:t>
                    </m:r>
                    <m:r>
                      <a:rPr lang="ru-RU" sz="16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ru-RU" sz="16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Х – 0 Тл, по оси 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- 1Тл, по оси 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- 0 Тл</a:t>
                </a:r>
                <a:endParaRPr lang="ru-RU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1A902-4D31-448F-A3CA-92C0401E2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796" y="1988841"/>
                <a:ext cx="3447148" cy="2392835"/>
              </a:xfrm>
              <a:prstGeom prst="rect">
                <a:avLst/>
              </a:prstGeom>
              <a:blipFill>
                <a:blip r:embed="rId3"/>
                <a:stretch>
                  <a:fillRect l="-1062" r="-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BF8DDB-B738-4C36-9EC2-48EA227CD013}"/>
              </a:ext>
            </a:extLst>
          </p:cNvPr>
          <p:cNvSpPr/>
          <p:nvPr/>
        </p:nvSpPr>
        <p:spPr>
          <a:xfrm>
            <a:off x="1114123" y="777213"/>
            <a:ext cx="996375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Конечно-элементная постановка задачи на моделирование эффекта</a:t>
            </a:r>
            <a:r>
              <a:rPr kumimoji="0" lang="en-US" sz="18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магнитострикции в эластомере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algn="ctr"/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A24C7A-C515-4213-A936-D60E6B2F6399}"/>
              </a:ext>
            </a:extLst>
          </p:cNvPr>
          <p:cNvPicPr/>
          <p:nvPr/>
        </p:nvPicPr>
        <p:blipFill rotWithShape="1">
          <a:blip r:embed="rId4"/>
          <a:srcRect l="87611" t="46978" r="1742" b="32497"/>
          <a:stretch/>
        </p:blipFill>
        <p:spPr bwMode="auto">
          <a:xfrm>
            <a:off x="983432" y="5155316"/>
            <a:ext cx="1161364" cy="1152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0C7241-BBCE-4B7C-81F4-9E2223025A19}"/>
                  </a:ext>
                </a:extLst>
              </p:cNvPr>
              <p:cNvSpPr txBox="1"/>
              <p:nvPr/>
            </p:nvSpPr>
            <p:spPr>
              <a:xfrm>
                <a:off x="5782831" y="2278871"/>
                <a:ext cx="6419652" cy="1063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bar>
                              <m:bar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</m:bar>
                              </m:e>
                            </m:ba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sSup>
                              <m:sSup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∇</m:t>
                                </m:r>
                                <m:bar>
                                  <m:bar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</m:bar>
                                <m: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p>
                            </m:sSup>
                          </m:e>
                          <m:e>
                            <m:r>
                              <m:rPr>
                                <m:sty m:val="p"/>
                              </m:rPr>
                              <a:rPr lang="ru-RU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ru-RU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·</m:t>
                            </m:r>
                            <m:bar>
                              <m:bar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bar>
                              </m:e>
                            </m:ba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𝜌</m:t>
                            </m:r>
                            <m:bar>
                              <m:bar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ba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bar>
                              <m:bar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bar>
                              </m:e>
                            </m:ba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= </m:t>
                            </m: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𝜃</m:t>
                            </m:r>
                            <m:bar>
                              <m:bar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bar>
                              </m:e>
                            </m:ba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+ 2</m:t>
                            </m:r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𝜇</m:t>
                            </m:r>
                            <m:bar>
                              <m:bar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bar>
                              </m:e>
                            </m:ba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0C7241-BBCE-4B7C-81F4-9E2223025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31" y="2278871"/>
                <a:ext cx="6419652" cy="1063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4AAA4F-4698-4455-AD3F-498D5D537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7966" y="1940005"/>
            <a:ext cx="1798476" cy="34567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7745B4-2FCE-4099-A3FB-CD84A2C58B89}"/>
              </a:ext>
            </a:extLst>
          </p:cNvPr>
          <p:cNvSpPr txBox="1"/>
          <p:nvPr/>
        </p:nvSpPr>
        <p:spPr>
          <a:xfrm>
            <a:off x="6528048" y="5560372"/>
            <a:ext cx="6419652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усреднённая объемная деформация получилась равна около 4%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0838C9-364E-45B7-A1D2-FBCD28199C1E}"/>
              </a:ext>
            </a:extLst>
          </p:cNvPr>
          <p:cNvSpPr txBox="1"/>
          <p:nvPr/>
        </p:nvSpPr>
        <p:spPr>
          <a:xfrm>
            <a:off x="2433812" y="6142654"/>
            <a:ext cx="6495068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Bednarek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giant magnetostriction in ferromagnetic composites within an elastomer matrix. Applied Physics A: Materials Science &amp; Processing</a:t>
            </a:r>
            <a:r>
              <a:rPr lang="en-US" sz="1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68(1)</a:t>
            </a:r>
            <a:r>
              <a:rPr lang="en-US" sz="1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63–67 1999</a:t>
            </a: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D3E786-C84C-4765-93FC-F9F380C4B1C4}"/>
              </a:ext>
            </a:extLst>
          </p:cNvPr>
          <p:cNvSpPr txBox="1"/>
          <p:nvPr/>
        </p:nvSpPr>
        <p:spPr>
          <a:xfrm>
            <a:off x="11280576" y="82906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6/11</a:t>
            </a:r>
          </a:p>
        </p:txBody>
      </p:sp>
    </p:spTree>
    <p:extLst>
      <p:ext uri="{BB962C8B-B14F-4D97-AF65-F5344CB8AC3E}">
        <p14:creationId xmlns:p14="http://schemas.microsoft.com/office/powerpoint/2010/main" val="100059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FB2F39-6906-4DC0-B868-A9ED11346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" t="74237" r="1229" b="3101"/>
          <a:stretch/>
        </p:blipFill>
        <p:spPr>
          <a:xfrm>
            <a:off x="71532" y="1498825"/>
            <a:ext cx="5830608" cy="43204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1C5FC48-7531-415B-87E4-DF5ADB0BE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908" y="10361296"/>
            <a:ext cx="85350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3092DD-C991-4E63-BA2F-5AA3756681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7" y="2053669"/>
            <a:ext cx="1667034" cy="17929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1862FE-D2F6-4471-B312-C83A8D9AE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309333"/>
              </p:ext>
            </p:extLst>
          </p:nvPr>
        </p:nvGraphicFramePr>
        <p:xfrm>
          <a:off x="3863752" y="3607784"/>
          <a:ext cx="1838299" cy="56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12900" imgH="495300" progId="Equation.3">
                  <p:embed/>
                </p:oleObj>
              </mc:Choice>
              <mc:Fallback>
                <p:oleObj r:id="rId4" imgW="16129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752" y="3607784"/>
                        <a:ext cx="1838299" cy="563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00F9C081-0B73-4F40-8872-59A2872E9D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93404" y="6162745"/>
            <a:ext cx="853504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A7B1547-7589-4072-8986-0CCFB4E53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923"/>
              </p:ext>
            </p:extLst>
          </p:nvPr>
        </p:nvGraphicFramePr>
        <p:xfrm>
          <a:off x="2619833" y="2235787"/>
          <a:ext cx="4608512" cy="1925145"/>
        </p:xfrm>
        <a:graphic>
          <a:graphicData uri="http://schemas.openxmlformats.org/drawingml/2006/table">
            <a:tbl>
              <a:tblPr/>
              <a:tblGrid>
                <a:gridCol w="2343187">
                  <a:extLst>
                    <a:ext uri="{9D8B030D-6E8A-4147-A177-3AD203B41FA5}">
                      <a16:colId xmlns:a16="http://schemas.microsoft.com/office/drawing/2014/main" val="3214034860"/>
                    </a:ext>
                  </a:extLst>
                </a:gridCol>
                <a:gridCol w="2265325">
                  <a:extLst>
                    <a:ext uri="{9D8B030D-6E8A-4147-A177-3AD203B41FA5}">
                      <a16:colId xmlns:a16="http://schemas.microsoft.com/office/drawing/2014/main" val="3638578676"/>
                    </a:ext>
                  </a:extLst>
                </a:gridCol>
              </a:tblGrid>
              <a:tr h="19251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             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=±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                   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             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=±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                   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4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80233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EA0201F-7B64-4DB1-A597-E89FDD5EE1DF}"/>
              </a:ext>
            </a:extLst>
          </p:cNvPr>
          <p:cNvSpPr txBox="1"/>
          <p:nvPr/>
        </p:nvSpPr>
        <p:spPr>
          <a:xfrm>
            <a:off x="920652" y="116768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Постановка задачи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49E3B3-84DA-47AA-8C99-AE6F68AA6162}"/>
              </a:ext>
            </a:extLst>
          </p:cNvPr>
          <p:cNvSpPr/>
          <p:nvPr/>
        </p:nvSpPr>
        <p:spPr>
          <a:xfrm>
            <a:off x="3578104" y="671285"/>
            <a:ext cx="42478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Конечно-элементная  задача на сдвиг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58877076-9391-4A4B-AEC0-5F093E0E32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125688"/>
              </p:ext>
            </p:extLst>
          </p:nvPr>
        </p:nvGraphicFramePr>
        <p:xfrm>
          <a:off x="1271464" y="3994610"/>
          <a:ext cx="151216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892300" imgH="2120900" progId="Equation.3">
                  <p:embed/>
                </p:oleObj>
              </mc:Choice>
              <mc:Fallback>
                <p:oleObj r:id="rId6" imgW="1892300" imgH="2120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119" b="66063"/>
                      <a:stretch>
                        <a:fillRect/>
                      </a:stretch>
                    </p:blipFill>
                    <p:spPr bwMode="auto">
                      <a:xfrm>
                        <a:off x="1271464" y="3994610"/>
                        <a:ext cx="1512168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4FCB7C9-295C-49CD-AE8B-7AE00A249BDF}"/>
              </a:ext>
            </a:extLst>
          </p:cNvPr>
          <p:cNvSpPr txBox="1"/>
          <p:nvPr/>
        </p:nvSpPr>
        <p:spPr>
          <a:xfrm>
            <a:off x="7392144" y="1314159"/>
            <a:ext cx="6420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Результаты решения задачи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250A95-441E-49AE-9A8D-A6EF980BAA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6059" y="1826109"/>
            <a:ext cx="4581121" cy="3182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43C24B-96BE-416B-8A6F-4E4DBCFC1F1C}"/>
                  </a:ext>
                </a:extLst>
              </p:cNvPr>
              <p:cNvSpPr txBox="1"/>
              <p:nvPr/>
            </p:nvSpPr>
            <p:spPr>
              <a:xfrm>
                <a:off x="8112224" y="5143547"/>
                <a:ext cx="3168352" cy="428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  <m:sup>
                        <m: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ru-RU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ru-RU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0.232441</m:t>
                        </m:r>
                        <m: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kumimoji="0" lang="ru-RU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ru-RU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0" lang="ru-RU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−10</m:t>
                            </m:r>
                          </m:sup>
                        </m:sSup>
                      </m:num>
                      <m:den>
                        <m:r>
                          <a:rPr kumimoji="0" lang="ru-RU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0.119994</m:t>
                        </m:r>
                        <m:sSup>
                          <m:sSupPr>
                            <m:ctrlPr>
                              <a:rPr kumimoji="0" lang="ru-RU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ru-RU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∗10</m:t>
                            </m:r>
                          </m:e>
                          <m:sup>
                            <m:r>
                              <a:rPr kumimoji="0" lang="ru-RU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−14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19 371 Па</a:t>
                </a:r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43C24B-96BE-416B-8A6F-4E4DBCFC1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24" y="5143547"/>
                <a:ext cx="3168352" cy="428515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6EE9285-DE99-4F7F-8C25-6866ED47261B}"/>
              </a:ext>
            </a:extLst>
          </p:cNvPr>
          <p:cNvSpPr txBox="1"/>
          <p:nvPr/>
        </p:nvSpPr>
        <p:spPr>
          <a:xfrm>
            <a:off x="10956540" y="7792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7/11</a:t>
            </a:r>
          </a:p>
        </p:txBody>
      </p:sp>
    </p:spTree>
    <p:extLst>
      <p:ext uri="{BB962C8B-B14F-4D97-AF65-F5344CB8AC3E}">
        <p14:creationId xmlns:p14="http://schemas.microsoft.com/office/powerpoint/2010/main" val="38601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77C5A0-84F5-4786-A861-5AB8184F29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793556"/>
            <a:ext cx="2974993" cy="245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40C0DF-4E3E-4EF6-A84C-0E7BD8563293}"/>
              </a:ext>
            </a:extLst>
          </p:cNvPr>
          <p:cNvSpPr txBox="1"/>
          <p:nvPr/>
        </p:nvSpPr>
        <p:spPr>
          <a:xfrm>
            <a:off x="7042911" y="4616606"/>
            <a:ext cx="6419652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Приложенные силовые 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кинематичсекие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на модель эластомера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9DD720-A9F4-4A7C-AF9E-6686C5A8BB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533630"/>
            <a:ext cx="3672408" cy="297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68C33F-3546-4091-A19F-E3A0F760013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" b="1851"/>
          <a:stretch/>
        </p:blipFill>
        <p:spPr bwMode="auto">
          <a:xfrm>
            <a:off x="4058490" y="1402399"/>
            <a:ext cx="4544060" cy="3234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C39E86-59B4-464A-B195-596C7B47D794}"/>
              </a:ext>
            </a:extLst>
          </p:cNvPr>
          <p:cNvSpPr txBox="1"/>
          <p:nvPr/>
        </p:nvSpPr>
        <p:spPr>
          <a:xfrm>
            <a:off x="-1270561" y="4905529"/>
            <a:ext cx="6419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Суммарная плотность магнитного потока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недеформированной конфигурации, Тл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9BEC9E-0CC1-480D-A7AD-2B99FD4DF39C}"/>
              </a:ext>
            </a:extLst>
          </p:cNvPr>
          <p:cNvSpPr/>
          <p:nvPr/>
        </p:nvSpPr>
        <p:spPr>
          <a:xfrm>
            <a:off x="1007958" y="711569"/>
            <a:ext cx="95760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Конечно- элементная постановка задачи для моделирования </a:t>
            </a:r>
            <a:r>
              <a:rPr lang="ru-RU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магнитореологического</a:t>
            </a:r>
            <a:r>
              <a:rPr lang="ru-RU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эффекта в эластомере</a:t>
            </a:r>
            <a:endParaRPr lang="ru-RU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703EEF-023C-4A7E-8F4F-2C19F1D6E5F1}"/>
              </a:ext>
            </a:extLst>
          </p:cNvPr>
          <p:cNvSpPr txBox="1"/>
          <p:nvPr/>
        </p:nvSpPr>
        <p:spPr>
          <a:xfrm>
            <a:off x="4367808" y="4893588"/>
            <a:ext cx="7032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Суммарная плотность магнитного потока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деформированной конфигурации, Тл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2636F-98DE-4B69-9036-332D18ECD1FA}"/>
              </a:ext>
            </a:extLst>
          </p:cNvPr>
          <p:cNvSpPr txBox="1"/>
          <p:nvPr/>
        </p:nvSpPr>
        <p:spPr>
          <a:xfrm>
            <a:off x="10992544" y="894358"/>
            <a:ext cx="58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8/11</a:t>
            </a:r>
          </a:p>
        </p:txBody>
      </p:sp>
    </p:spTree>
    <p:extLst>
      <p:ext uri="{BB962C8B-B14F-4D97-AF65-F5344CB8AC3E}">
        <p14:creationId xmlns:p14="http://schemas.microsoft.com/office/powerpoint/2010/main" val="49627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AAD492-E6F1-4F45-B458-6888430EF5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337248"/>
            <a:ext cx="4592320" cy="32778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874A1F-FE25-4A94-ACCC-5F29BF1FB0DE}"/>
              </a:ext>
            </a:extLst>
          </p:cNvPr>
          <p:cNvSpPr txBox="1"/>
          <p:nvPr/>
        </p:nvSpPr>
        <p:spPr>
          <a:xfrm>
            <a:off x="1199456" y="4817749"/>
            <a:ext cx="6419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касательных напряжений в плоскости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XY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35E4B7-323A-4F06-B33D-360D8E4776CE}"/>
                  </a:ext>
                </a:extLst>
              </p:cNvPr>
              <p:cNvSpPr txBox="1"/>
              <p:nvPr/>
            </p:nvSpPr>
            <p:spPr>
              <a:xfrm>
                <a:off x="1847528" y="5229200"/>
                <a:ext cx="6419652" cy="428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  <m:sup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0.2790561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−10</m:t>
                            </m:r>
                          </m:sup>
                        </m:sSup>
                      </m:num>
                      <m:den>
                        <m:r>
                          <a:rPr lang="ru-RU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0.119994</m:t>
                        </m:r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∗10</m:t>
                            </m:r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−14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23 254 Па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35E4B7-323A-4F06-B33D-360D8E477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5229200"/>
                <a:ext cx="6419652" cy="428515"/>
              </a:xfrm>
              <a:prstGeom prst="rect">
                <a:avLst/>
              </a:prstGeom>
              <a:blipFill>
                <a:blip r:embed="rId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D4A2C4-7CC8-475D-A311-BD81E0148F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36" y="1397277"/>
            <a:ext cx="4392488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F70EDC-00D6-4294-ADDB-FBED69CBBC39}"/>
              </a:ext>
            </a:extLst>
          </p:cNvPr>
          <p:cNvSpPr txBox="1"/>
          <p:nvPr/>
        </p:nvSpPr>
        <p:spPr>
          <a:xfrm>
            <a:off x="5762632" y="5229200"/>
            <a:ext cx="6419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ависимости величины модуля сдвига от величины сдвиговой деформации для различных приложенных магнитных полей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307D4C-857F-470C-9248-F839724A4003}"/>
              </a:ext>
            </a:extLst>
          </p:cNvPr>
          <p:cNvSpPr/>
          <p:nvPr/>
        </p:nvSpPr>
        <p:spPr>
          <a:xfrm>
            <a:off x="3503712" y="800175"/>
            <a:ext cx="45178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решения задачи и их анализ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AA0A9-9B14-4760-AFE4-CAF7EBFC8065}"/>
              </a:ext>
            </a:extLst>
          </p:cNvPr>
          <p:cNvSpPr txBox="1"/>
          <p:nvPr/>
        </p:nvSpPr>
        <p:spPr>
          <a:xfrm>
            <a:off x="10704512" y="9087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9/11</a:t>
            </a:r>
          </a:p>
        </p:txBody>
      </p:sp>
    </p:spTree>
    <p:extLst>
      <p:ext uri="{BB962C8B-B14F-4D97-AF65-F5344CB8AC3E}">
        <p14:creationId xmlns:p14="http://schemas.microsoft.com/office/powerpoint/2010/main" val="1693485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7588</TotalTime>
  <Words>628</Words>
  <Application>Microsoft Office PowerPoint</Application>
  <PresentationFormat>Широкоэкранный</PresentationFormat>
  <Paragraphs>108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inherit</vt:lpstr>
      <vt:lpstr>Symbol</vt:lpstr>
      <vt:lpstr>Times New Roman</vt:lpstr>
      <vt:lpstr>Default Theme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Alina</cp:lastModifiedBy>
  <cp:revision>407</cp:revision>
  <dcterms:created xsi:type="dcterms:W3CDTF">2016-02-05T10:58:30Z</dcterms:created>
  <dcterms:modified xsi:type="dcterms:W3CDTF">2021-07-12T13:20:46Z</dcterms:modified>
</cp:coreProperties>
</file>