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72" r:id="rId9"/>
    <p:sldId id="273" r:id="rId10"/>
    <p:sldId id="266" r:id="rId11"/>
    <p:sldId id="274" r:id="rId12"/>
    <p:sldId id="275" r:id="rId13"/>
    <p:sldId id="276" r:id="rId14"/>
    <p:sldId id="277" r:id="rId15"/>
    <p:sldId id="267" r:id="rId16"/>
    <p:sldId id="280" r:id="rId17"/>
    <p:sldId id="278" r:id="rId18"/>
    <p:sldId id="279" r:id="rId19"/>
    <p:sldId id="268" r:id="rId20"/>
    <p:sldId id="281" r:id="rId21"/>
    <p:sldId id="282" r:id="rId22"/>
    <p:sldId id="269" r:id="rId23"/>
    <p:sldId id="283" r:id="rId24"/>
    <p:sldId id="284" r:id="rId25"/>
    <p:sldId id="27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0400" autoAdjust="0"/>
  </p:normalViewPr>
  <p:slideViewPr>
    <p:cSldViewPr>
      <p:cViewPr varScale="1">
        <p:scale>
          <a:sx n="48" d="100"/>
          <a:sy n="48" d="100"/>
        </p:scale>
        <p:origin x="43" y="830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1\YandexDisk\&#1044;&#1080;&#1089;&#1082;\&#1044;&#1048;&#1055;&#1051;&#1054;&#1052;\&#1044;&#1080;&#1087;&#1083;&#1086;&#1084;%20&#1048;&#1091;&#1089;%20&#1052;.&#1040;\Models\&#1041;&#1077;&#1083;&#1099;&#1081;%20&#1096;&#1091;&#1084;\&#1055;&#1072;&#1088;&#1072;&#1084;&#1077;&#1090;&#1088;&#1099;%20&#1088;&#1077;&#1075;&#1091;&#1083;&#1103;&#1090;&#1086;&#1088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1\YandexDisk\&#1044;&#1080;&#1089;&#1082;\&#1044;&#1048;&#1055;&#1051;&#1054;&#1052;\&#1044;&#1080;&#1087;&#1083;&#1086;&#1084;%20&#1048;&#1091;&#1089;%20&#1052;.&#1040;\Models\&#1041;&#1077;&#1083;&#1099;&#1081;%20&#1096;&#1091;&#1084;\&#1055;&#1072;&#1088;&#1072;&#1084;&#1077;&#1090;&#1088;&#1099;%20&#1088;&#1077;&#1075;&#1091;&#1083;&#1103;&#1090;&#1086;&#1088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Значение эталонных</a:t>
            </a:r>
            <a:r>
              <a:rPr lang="ru-RU" baseline="0" dirty="0"/>
              <a:t> Ки для ПИ-регулятора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Лист1!$L$4:$L$15</c:f>
              <c:numCache>
                <c:formatCode>General</c:formatCode>
                <c:ptCount val="12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numCache>
            </c:numRef>
          </c:xVal>
          <c:yVal>
            <c:numRef>
              <c:f>Лист1!$M$4:$M$15</c:f>
              <c:numCache>
                <c:formatCode>General</c:formatCode>
                <c:ptCount val="12"/>
                <c:pt idx="0">
                  <c:v>0.55149999999999999</c:v>
                </c:pt>
                <c:pt idx="1">
                  <c:v>0.59389999999999998</c:v>
                </c:pt>
                <c:pt idx="2">
                  <c:v>0.62419999999999998</c:v>
                </c:pt>
                <c:pt idx="3">
                  <c:v>0.63629999999999998</c:v>
                </c:pt>
                <c:pt idx="4">
                  <c:v>0.65449999999999997</c:v>
                </c:pt>
                <c:pt idx="5">
                  <c:v>0.66059999999999997</c:v>
                </c:pt>
                <c:pt idx="6">
                  <c:v>0.66659999999999997</c:v>
                </c:pt>
                <c:pt idx="7">
                  <c:v>0.67269999999999996</c:v>
                </c:pt>
                <c:pt idx="8">
                  <c:v>0.67869999999999997</c:v>
                </c:pt>
                <c:pt idx="9">
                  <c:v>0.68479999999999996</c:v>
                </c:pt>
                <c:pt idx="10">
                  <c:v>0.68479999999999996</c:v>
                </c:pt>
                <c:pt idx="11">
                  <c:v>0.69089999999999996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49-4D85-85C3-7F2DB5A20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9972831"/>
        <c:axId val="1609967007"/>
      </c:scatterChart>
      <c:valAx>
        <c:axId val="1609972831"/>
        <c:scaling>
          <c:orientation val="minMax"/>
          <c:max val="15"/>
          <c:min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R/tau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9967007"/>
        <c:crosses val="autoZero"/>
        <c:crossBetween val="midCat"/>
      </c:valAx>
      <c:valAx>
        <c:axId val="1609967007"/>
        <c:scaling>
          <c:orientation val="minMax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</a:t>
                </a:r>
                <a:r>
                  <a:rPr lang="ru-RU"/>
                  <a:t>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99728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Значения</a:t>
            </a:r>
            <a:r>
              <a:rPr lang="en-US" dirty="0"/>
              <a:t> </a:t>
            </a:r>
            <a:r>
              <a:rPr lang="ru-RU" dirty="0"/>
              <a:t>эталонных Ки и </a:t>
            </a:r>
            <a:r>
              <a:rPr lang="ru-RU" dirty="0" err="1"/>
              <a:t>Кп</a:t>
            </a:r>
            <a:r>
              <a:rPr lang="ru-RU" dirty="0"/>
              <a:t> для ПИД-регулятора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Ки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Лист1!$L$22:$L$33</c:f>
              <c:numCache>
                <c:formatCode>General</c:formatCode>
                <c:ptCount val="12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numCache>
            </c:numRef>
          </c:cat>
          <c:val>
            <c:numRef>
              <c:f>Лист1!$M$22:$M$33</c:f>
              <c:numCache>
                <c:formatCode>General</c:formatCode>
                <c:ptCount val="12"/>
                <c:pt idx="0">
                  <c:v>0.55149999999999999</c:v>
                </c:pt>
                <c:pt idx="1">
                  <c:v>0.62419999999999998</c:v>
                </c:pt>
                <c:pt idx="2">
                  <c:v>0.66059999999999997</c:v>
                </c:pt>
                <c:pt idx="3">
                  <c:v>0.68479999999999996</c:v>
                </c:pt>
                <c:pt idx="4">
                  <c:v>0.70899999999999996</c:v>
                </c:pt>
                <c:pt idx="5">
                  <c:v>0.72119999999999995</c:v>
                </c:pt>
                <c:pt idx="6">
                  <c:v>0.73329999999999995</c:v>
                </c:pt>
                <c:pt idx="7">
                  <c:v>0.73329999999999995</c:v>
                </c:pt>
                <c:pt idx="8">
                  <c:v>0.74539999999999995</c:v>
                </c:pt>
                <c:pt idx="9">
                  <c:v>0.75749999999999995</c:v>
                </c:pt>
                <c:pt idx="10">
                  <c:v>0.75749999999999995</c:v>
                </c:pt>
                <c:pt idx="11">
                  <c:v>0.75749999999999995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C3-4EA4-AE62-FA3D0F421EDF}"/>
            </c:ext>
          </c:extLst>
        </c:ser>
        <c:ser>
          <c:idx val="1"/>
          <c:order val="1"/>
          <c:tx>
            <c:v>Кп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Лист1!$L$22:$L$33</c:f>
              <c:numCache>
                <c:formatCode>General</c:formatCode>
                <c:ptCount val="12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numCache>
            </c:numRef>
          </c:cat>
          <c:val>
            <c:numRef>
              <c:f>Лист1!$N$22:$N$33</c:f>
              <c:numCache>
                <c:formatCode>General</c:formatCode>
                <c:ptCount val="12"/>
                <c:pt idx="0">
                  <c:v>0.65449999999999997</c:v>
                </c:pt>
                <c:pt idx="1">
                  <c:v>0.62419999999999998</c:v>
                </c:pt>
                <c:pt idx="2">
                  <c:v>0.62419999999999998</c:v>
                </c:pt>
                <c:pt idx="3">
                  <c:v>0.62419999999999998</c:v>
                </c:pt>
                <c:pt idx="4">
                  <c:v>0.62419999999999998</c:v>
                </c:pt>
                <c:pt idx="5">
                  <c:v>0.62419999999999998</c:v>
                </c:pt>
                <c:pt idx="6">
                  <c:v>0.62419999999999998</c:v>
                </c:pt>
                <c:pt idx="7">
                  <c:v>0.62419999999999998</c:v>
                </c:pt>
                <c:pt idx="8">
                  <c:v>0.62419999999999998</c:v>
                </c:pt>
                <c:pt idx="9">
                  <c:v>0.62419999999999998</c:v>
                </c:pt>
                <c:pt idx="10">
                  <c:v>0.62419999999999998</c:v>
                </c:pt>
                <c:pt idx="11">
                  <c:v>0.62419999999999998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C3-4EA4-AE62-FA3D0F421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753119"/>
        <c:axId val="1573748959"/>
      </c:lineChart>
      <c:catAx>
        <c:axId val="15737531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R/tau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3748959"/>
        <c:crosses val="autoZero"/>
        <c:auto val="1"/>
        <c:lblAlgn val="ctr"/>
        <c:lblOffset val="100"/>
        <c:noMultiLvlLbl val="0"/>
      </c:catAx>
      <c:valAx>
        <c:axId val="1573748959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Ки, Кп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3753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9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51.png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0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png"/><Relationship Id="rId7" Type="http://schemas.openxmlformats.org/officeDocument/2006/relationships/image" Target="../media/image16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F9C42B-42DC-4AFA-BB9A-8C91EF4FDD6F}"/>
              </a:ext>
            </a:extLst>
          </p:cNvPr>
          <p:cNvSpPr txBox="1"/>
          <p:nvPr/>
        </p:nvSpPr>
        <p:spPr>
          <a:xfrm>
            <a:off x="1919536" y="1196752"/>
            <a:ext cx="92890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 бакалавра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4D32BA-4C24-4C91-BC98-7319A1051A2C}"/>
              </a:ext>
            </a:extLst>
          </p:cNvPr>
          <p:cNvSpPr txBox="1"/>
          <p:nvPr/>
        </p:nvSpPr>
        <p:spPr>
          <a:xfrm>
            <a:off x="2474260" y="2185514"/>
            <a:ext cx="7243480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Простые способы расчета параметров типовых регуляторов для одномерных и многомерных объектов промышленной автоматики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3E11B-1D13-42C0-94D5-1D26E77D8844}"/>
              </a:ext>
            </a:extLst>
          </p:cNvPr>
          <p:cNvSpPr txBox="1"/>
          <p:nvPr/>
        </p:nvSpPr>
        <p:spPr>
          <a:xfrm>
            <a:off x="2495600" y="3589511"/>
            <a:ext cx="7632848" cy="257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5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Выполнил</a:t>
            </a:r>
          </a:p>
          <a:p>
            <a:pPr algn="l">
              <a:lnSpc>
                <a:spcPct val="50000"/>
              </a:lnSpc>
              <a:spcAft>
                <a:spcPts val="800"/>
              </a:spcAft>
              <a:tabLst>
                <a:tab pos="2514600" algn="l"/>
                <a:tab pos="4343400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студент гр.3631503/70301	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М.А. Иус</a:t>
            </a: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50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</a:t>
            </a:r>
          </a:p>
          <a:p>
            <a:pPr algn="l">
              <a:lnSpc>
                <a:spcPct val="50000"/>
              </a:lnSpc>
              <a:spcAft>
                <a:spcPts val="1200"/>
              </a:spcAft>
              <a:tabLst>
                <a:tab pos="2514600" algn="l"/>
                <a:tab pos="43434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ст.научн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Л. М.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Яковис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50000"/>
              </a:lnSpc>
              <a:spcAft>
                <a:spcPts val="1200"/>
              </a:spcAft>
              <a:tabLst>
                <a:tab pos="2514600" algn="l"/>
                <a:tab pos="4343400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   	  </a:t>
            </a:r>
          </a:p>
          <a:p>
            <a:pPr algn="l">
              <a:lnSpc>
                <a:spcPct val="50000"/>
              </a:lnSpc>
              <a:spcAft>
                <a:spcPts val="800"/>
              </a:spcAft>
            </a:pP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50000"/>
              </a:lnSpc>
              <a:spcAft>
                <a:spcPts val="800"/>
              </a:spcAft>
              <a:tabLst>
                <a:tab pos="2514600" algn="l"/>
                <a:tab pos="4343400" algn="l"/>
              </a:tabLst>
            </a:pP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50000"/>
              </a:lnSpc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25A75-D4DD-4DA0-997A-34D65E226298}"/>
              </a:ext>
            </a:extLst>
          </p:cNvPr>
          <p:cNvSpPr txBox="1"/>
          <p:nvPr/>
        </p:nvSpPr>
        <p:spPr>
          <a:xfrm>
            <a:off x="11352584" y="638132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1/25</a:t>
            </a:r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1631504" y="548680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Применение компенсационного метода к более сложным системам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868FE3-70D6-4DDC-A49B-151639EE049A}"/>
              </a:ext>
            </a:extLst>
          </p:cNvPr>
          <p:cNvSpPr/>
          <p:nvPr/>
        </p:nvSpPr>
        <p:spPr bwMode="auto">
          <a:xfrm>
            <a:off x="2279574" y="2197317"/>
            <a:ext cx="1656184" cy="8309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Объект управления с ПФ 2 порядка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79951E-2BC2-4354-B851-6A137A89B235}"/>
              </a:ext>
            </a:extLst>
          </p:cNvPr>
          <p:cNvSpPr/>
          <p:nvPr/>
        </p:nvSpPr>
        <p:spPr bwMode="auto">
          <a:xfrm>
            <a:off x="7608166" y="2320427"/>
            <a:ext cx="180020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Синтезированный регулятор</a:t>
            </a:r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id="{187A1F76-6E6B-49BB-94BF-C1C8474F034D}"/>
              </a:ext>
            </a:extLst>
          </p:cNvPr>
          <p:cNvSpPr/>
          <p:nvPr/>
        </p:nvSpPr>
        <p:spPr bwMode="auto">
          <a:xfrm>
            <a:off x="5051882" y="2381981"/>
            <a:ext cx="1440160" cy="461665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Компенсационный метод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C269A0E-7627-4FE3-9553-88FC48F943EF}"/>
              </a:ext>
            </a:extLst>
          </p:cNvPr>
          <p:cNvCxnSpPr>
            <a:stCxn id="2" idx="3"/>
            <a:endCxn id="7" idx="1"/>
          </p:cNvCxnSpPr>
          <p:nvPr/>
        </p:nvCxnSpPr>
        <p:spPr bwMode="auto">
          <a:xfrm flipV="1">
            <a:off x="3935758" y="2612814"/>
            <a:ext cx="1116124" cy="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F8B83E9-2219-414B-843C-F462D2990E7D}"/>
              </a:ext>
            </a:extLst>
          </p:cNvPr>
          <p:cNvCxnSpPr>
            <a:stCxn id="7" idx="3"/>
            <a:endCxn id="6" idx="1"/>
          </p:cNvCxnSpPr>
          <p:nvPr/>
        </p:nvCxnSpPr>
        <p:spPr bwMode="auto">
          <a:xfrm>
            <a:off x="6492042" y="2612814"/>
            <a:ext cx="1116124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2" name="Символ &quot;Запрещено&quot; 11">
            <a:extLst>
              <a:ext uri="{FF2B5EF4-FFF2-40B4-BE49-F238E27FC236}">
                <a16:creationId xmlns:a16="http://schemas.microsoft.com/office/drawing/2014/main" id="{1375A5BF-487B-44DF-A7ED-B294E8F8AFB5}"/>
              </a:ext>
            </a:extLst>
          </p:cNvPr>
          <p:cNvSpPr/>
          <p:nvPr/>
        </p:nvSpPr>
        <p:spPr bwMode="auto">
          <a:xfrm>
            <a:off x="5051882" y="1972654"/>
            <a:ext cx="1440160" cy="1280318"/>
          </a:xfrm>
          <a:prstGeom prst="noSmoking">
            <a:avLst>
              <a:gd name="adj" fmla="val 5121"/>
            </a:avLst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8D7E6A-A147-4466-BB01-B397D4A71C23}"/>
              </a:ext>
            </a:extLst>
          </p:cNvPr>
          <p:cNvSpPr/>
          <p:nvPr/>
        </p:nvSpPr>
        <p:spPr bwMode="auto">
          <a:xfrm>
            <a:off x="1414841" y="3748388"/>
            <a:ext cx="1656184" cy="8309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Объект управления с ПФ 2 порядка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2E81F47-B4CC-45CC-88C7-8FCECC96ABC8}"/>
              </a:ext>
            </a:extLst>
          </p:cNvPr>
          <p:cNvSpPr/>
          <p:nvPr/>
        </p:nvSpPr>
        <p:spPr bwMode="auto">
          <a:xfrm>
            <a:off x="8905582" y="3871500"/>
            <a:ext cx="180020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Синтезированный регулятор</a:t>
            </a:r>
          </a:p>
        </p:txBody>
      </p:sp>
      <p:sp>
        <p:nvSpPr>
          <p:cNvPr id="15" name="Блок-схема: процесс 14">
            <a:extLst>
              <a:ext uri="{FF2B5EF4-FFF2-40B4-BE49-F238E27FC236}">
                <a16:creationId xmlns:a16="http://schemas.microsoft.com/office/drawing/2014/main" id="{CB0F08B6-E845-46F7-A651-1A6A1F79F387}"/>
              </a:ext>
            </a:extLst>
          </p:cNvPr>
          <p:cNvSpPr/>
          <p:nvPr/>
        </p:nvSpPr>
        <p:spPr bwMode="auto">
          <a:xfrm>
            <a:off x="6528682" y="3933056"/>
            <a:ext cx="1440160" cy="461665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Компенсационный метод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FB2C9D9-E262-43A6-B49F-DEAD5CB785A4}"/>
              </a:ext>
            </a:extLst>
          </p:cNvPr>
          <p:cNvCxnSpPr>
            <a:stCxn id="15" idx="3"/>
            <a:endCxn id="14" idx="1"/>
          </p:cNvCxnSpPr>
          <p:nvPr/>
        </p:nvCxnSpPr>
        <p:spPr bwMode="auto">
          <a:xfrm flipV="1">
            <a:off x="7968842" y="4163888"/>
            <a:ext cx="936740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D3F85D7-3878-47CC-B182-2E2B3F997AAA}"/>
              </a:ext>
            </a:extLst>
          </p:cNvPr>
          <p:cNvSpPr/>
          <p:nvPr/>
        </p:nvSpPr>
        <p:spPr bwMode="auto">
          <a:xfrm>
            <a:off x="4007765" y="3895165"/>
            <a:ext cx="1584177" cy="5539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Аппроксимирование ПФ 2-го порядка ПФ 1-го порядка с запаздыванием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75F34AF-08CB-470F-B046-A8F85E47D4EC}"/>
              </a:ext>
            </a:extLst>
          </p:cNvPr>
          <p:cNvCxnSpPr>
            <a:stCxn id="13" idx="3"/>
            <a:endCxn id="20" idx="1"/>
          </p:cNvCxnSpPr>
          <p:nvPr/>
        </p:nvCxnSpPr>
        <p:spPr bwMode="auto">
          <a:xfrm>
            <a:off x="3071025" y="4163887"/>
            <a:ext cx="936740" cy="82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1B5718FE-AF61-4159-AB4D-E101708DA5AE}"/>
              </a:ext>
            </a:extLst>
          </p:cNvPr>
          <p:cNvCxnSpPr>
            <a:stCxn id="20" idx="3"/>
            <a:endCxn id="15" idx="1"/>
          </p:cNvCxnSpPr>
          <p:nvPr/>
        </p:nvCxnSpPr>
        <p:spPr bwMode="auto">
          <a:xfrm flipV="1">
            <a:off x="5591942" y="4163889"/>
            <a:ext cx="936740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DA6E3EA-E2B0-4F03-9BB9-3F8CD8F77A7D}"/>
              </a:ext>
            </a:extLst>
          </p:cNvPr>
          <p:cNvSpPr txBox="1"/>
          <p:nvPr/>
        </p:nvSpPr>
        <p:spPr>
          <a:xfrm>
            <a:off x="1847529" y="5445224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НО</a:t>
            </a:r>
            <a:r>
              <a:rPr lang="ru-RU" dirty="0"/>
              <a:t>: Теряется важная информация о свойствах объекта, что может привести к ухудшению качества управления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1F6A66-6A35-4612-8C13-D43F11372AA1}"/>
              </a:ext>
            </a:extLst>
          </p:cNvPr>
          <p:cNvSpPr txBox="1"/>
          <p:nvPr/>
        </p:nvSpPr>
        <p:spPr>
          <a:xfrm>
            <a:off x="11352584" y="63813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10/25</a:t>
            </a:r>
          </a:p>
        </p:txBody>
      </p:sp>
    </p:spTree>
    <p:extLst>
      <p:ext uri="{BB962C8B-B14F-4D97-AF65-F5344CB8AC3E}">
        <p14:creationId xmlns:p14="http://schemas.microsoft.com/office/powerpoint/2010/main" val="56723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1631504" y="548680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Модель с передаточной функцией, полученной последовательным соединением двух передаточных функций первого порядка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EAE9B8-36FC-4289-845F-253EC8C9ED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9456" y="2482065"/>
            <a:ext cx="5940425" cy="26917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CB90B2-2597-4E74-8EC8-A4736E4B5AE8}"/>
              </a:ext>
            </a:extLst>
          </p:cNvPr>
          <p:cNvSpPr txBox="1"/>
          <p:nvPr/>
        </p:nvSpPr>
        <p:spPr>
          <a:xfrm>
            <a:off x="7536160" y="2996952"/>
            <a:ext cx="41044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Производится исследование зависимости качества управления от соотношения параметров Т</a:t>
            </a:r>
            <a:r>
              <a:rPr lang="ru-RU" baseline="-25000" dirty="0"/>
              <a:t>1 </a:t>
            </a:r>
            <a:r>
              <a:rPr lang="ru-RU" dirty="0"/>
              <a:t> и Т</a:t>
            </a:r>
            <a:r>
              <a:rPr lang="ru-RU" baseline="-25000" dirty="0"/>
              <a:t>2</a:t>
            </a:r>
          </a:p>
          <a:p>
            <a:endParaRPr lang="ru-RU" baseline="-25000" dirty="0"/>
          </a:p>
          <a:p>
            <a:pPr algn="ctr"/>
            <a:r>
              <a:rPr lang="ru-RU" i="1" dirty="0"/>
              <a:t>а</a:t>
            </a:r>
            <a:r>
              <a:rPr lang="ru-RU" dirty="0"/>
              <a:t>=Т</a:t>
            </a:r>
            <a:r>
              <a:rPr lang="ru-RU" baseline="-25000" dirty="0"/>
              <a:t>2</a:t>
            </a:r>
            <a:r>
              <a:rPr lang="ru-RU" dirty="0"/>
              <a:t>/Т</a:t>
            </a:r>
            <a:r>
              <a:rPr lang="ru-RU" baseline="-25000" dirty="0"/>
              <a:t>1 </a:t>
            </a:r>
            <a:endParaRPr lang="ru-RU" i="1" dirty="0"/>
          </a:p>
          <a:p>
            <a:br>
              <a:rPr lang="ru-RU" dirty="0"/>
            </a:br>
            <a:r>
              <a:rPr lang="ru-RU" dirty="0"/>
              <a:t>Критерий качества – минимальность значения ИКК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CEBB4-C541-4118-B7C7-FF9722B39F22}"/>
              </a:ext>
            </a:extLst>
          </p:cNvPr>
          <p:cNvSpPr txBox="1"/>
          <p:nvPr/>
        </p:nvSpPr>
        <p:spPr>
          <a:xfrm>
            <a:off x="11352584" y="6381328"/>
            <a:ext cx="7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11/25</a:t>
            </a:r>
          </a:p>
        </p:txBody>
      </p:sp>
    </p:spTree>
    <p:extLst>
      <p:ext uri="{BB962C8B-B14F-4D97-AF65-F5344CB8AC3E}">
        <p14:creationId xmlns:p14="http://schemas.microsoft.com/office/powerpoint/2010/main" val="4227351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227348" y="641073"/>
            <a:ext cx="1173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Модель с передаточной функцией, полученной последовательным соединением двух передаточных функций первого порядка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18F4A3-A6D5-4305-A575-CFD495F75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3074804"/>
            <a:ext cx="2682773" cy="20649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874D9B-D4BA-4ECD-900F-D3EA80A4D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506" y="3039545"/>
            <a:ext cx="2631046" cy="20649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8D0826-74D4-4F4C-A8E1-1B89B01D8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589" y="3039545"/>
            <a:ext cx="2639651" cy="20649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0F984A-7B92-4E7F-9625-46F08D05B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3075034"/>
            <a:ext cx="2591275" cy="2064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4611E-FC1A-4281-851B-646F9F5ECB69}"/>
              </a:ext>
            </a:extLst>
          </p:cNvPr>
          <p:cNvSpPr txBox="1"/>
          <p:nvPr/>
        </p:nvSpPr>
        <p:spPr>
          <a:xfrm>
            <a:off x="1140188" y="2167872"/>
            <a:ext cx="991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Результаты аппроксимации различных вариантов модели звеном первого порядка с запаздыванием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DDC65-677C-4774-9018-CC35AAEAFCB4}"/>
              </a:ext>
            </a:extLst>
          </p:cNvPr>
          <p:cNvSpPr txBox="1"/>
          <p:nvPr/>
        </p:nvSpPr>
        <p:spPr>
          <a:xfrm>
            <a:off x="1415480" y="2645259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</a:t>
            </a:r>
            <a:r>
              <a:rPr lang="en-US" dirty="0"/>
              <a:t>= 0.2</a:t>
            </a:r>
            <a:endParaRPr lang="ru-RU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97FDAE-1E75-465D-9565-92C37EFC1234}"/>
              </a:ext>
            </a:extLst>
          </p:cNvPr>
          <p:cNvSpPr txBox="1"/>
          <p:nvPr/>
        </p:nvSpPr>
        <p:spPr>
          <a:xfrm>
            <a:off x="4284140" y="264525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</a:t>
            </a:r>
            <a:r>
              <a:rPr lang="en-US" dirty="0"/>
              <a:t>= 1</a:t>
            </a:r>
            <a:endParaRPr lang="ru-RU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51F0C8-BC78-4FE7-BAA0-8EFA98A53A78}"/>
              </a:ext>
            </a:extLst>
          </p:cNvPr>
          <p:cNvSpPr txBox="1"/>
          <p:nvPr/>
        </p:nvSpPr>
        <p:spPr>
          <a:xfrm>
            <a:off x="7158087" y="2645259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</a:t>
            </a:r>
            <a:r>
              <a:rPr lang="en-US" dirty="0"/>
              <a:t>= 2.3</a:t>
            </a:r>
            <a:endParaRPr lang="ru-RU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771014-84C8-4855-ACC0-1357EB1BFFE0}"/>
              </a:ext>
            </a:extLst>
          </p:cNvPr>
          <p:cNvSpPr txBox="1"/>
          <p:nvPr/>
        </p:nvSpPr>
        <p:spPr>
          <a:xfrm>
            <a:off x="10032034" y="2649912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</a:t>
            </a:r>
            <a:r>
              <a:rPr lang="en-US" dirty="0"/>
              <a:t>= 3.5</a:t>
            </a:r>
            <a:endParaRPr lang="ru-RU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0767EA-78F8-4B3F-A328-0FCEC6EDC5B7}"/>
              </a:ext>
            </a:extLst>
          </p:cNvPr>
          <p:cNvSpPr txBox="1"/>
          <p:nvPr/>
        </p:nvSpPr>
        <p:spPr>
          <a:xfrm>
            <a:off x="11352584" y="63813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12/25</a:t>
            </a:r>
          </a:p>
        </p:txBody>
      </p:sp>
    </p:spTree>
    <p:extLst>
      <p:ext uri="{BB962C8B-B14F-4D97-AF65-F5344CB8AC3E}">
        <p14:creationId xmlns:p14="http://schemas.microsoft.com/office/powerpoint/2010/main" val="347487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227348" y="641073"/>
            <a:ext cx="1173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Модель с передаточной функцией, полученной последовательным соединением двух передаточных функций первого порядка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4611E-FC1A-4281-851B-646F9F5ECB69}"/>
              </a:ext>
            </a:extLst>
          </p:cNvPr>
          <p:cNvSpPr txBox="1"/>
          <p:nvPr/>
        </p:nvSpPr>
        <p:spPr>
          <a:xfrm>
            <a:off x="2184063" y="1808269"/>
            <a:ext cx="782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Зависимость качества управления от соотношения Т</a:t>
            </a:r>
            <a:r>
              <a:rPr lang="ru-RU" baseline="-25000" dirty="0"/>
              <a:t>1</a:t>
            </a:r>
            <a:r>
              <a:rPr lang="ru-RU" dirty="0"/>
              <a:t> и Т</a:t>
            </a:r>
            <a:r>
              <a:rPr lang="ru-RU" baseline="-25000" dirty="0"/>
              <a:t>2</a:t>
            </a:r>
            <a:r>
              <a:rPr lang="ru-RU" dirty="0"/>
              <a:t> для ПИ-регулятора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8A87041-25AD-465E-B4E6-4C6E3C9982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420888"/>
            <a:ext cx="4951349" cy="371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5B9468-396B-4510-94DC-9DEBD7CBD7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421087"/>
            <a:ext cx="5400600" cy="37117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7572AF-1F1F-4352-AF15-8AC517D9AE5D}"/>
              </a:ext>
            </a:extLst>
          </p:cNvPr>
          <p:cNvSpPr txBox="1"/>
          <p:nvPr/>
        </p:nvSpPr>
        <p:spPr>
          <a:xfrm>
            <a:off x="11352584" y="63813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13/25</a:t>
            </a:r>
          </a:p>
        </p:txBody>
      </p:sp>
    </p:spTree>
    <p:extLst>
      <p:ext uri="{BB962C8B-B14F-4D97-AF65-F5344CB8AC3E}">
        <p14:creationId xmlns:p14="http://schemas.microsoft.com/office/powerpoint/2010/main" val="234592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227348" y="641073"/>
            <a:ext cx="1173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Модель с передаточной функцией, полученной последовательным соединением двух передаточных функций первого порядка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4611E-FC1A-4281-851B-646F9F5ECB69}"/>
              </a:ext>
            </a:extLst>
          </p:cNvPr>
          <p:cNvSpPr txBox="1"/>
          <p:nvPr/>
        </p:nvSpPr>
        <p:spPr>
          <a:xfrm>
            <a:off x="2184063" y="1808269"/>
            <a:ext cx="7980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Зависимость качества управления от соотношения Т</a:t>
            </a:r>
            <a:r>
              <a:rPr lang="ru-RU" baseline="-25000" dirty="0"/>
              <a:t>1</a:t>
            </a:r>
            <a:r>
              <a:rPr lang="ru-RU" dirty="0"/>
              <a:t> и Т</a:t>
            </a:r>
            <a:r>
              <a:rPr lang="ru-RU" baseline="-25000" dirty="0"/>
              <a:t>2</a:t>
            </a:r>
            <a:r>
              <a:rPr lang="ru-RU" dirty="0"/>
              <a:t> для ПИД-регулятора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8A87041-25AD-465E-B4E6-4C6E3C9982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6770" y="2462484"/>
            <a:ext cx="4949230" cy="371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5B9468-396B-4510-94DC-9DEBD7CBD73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5200" y="2462683"/>
            <a:ext cx="4946678" cy="37117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82DC0F-4D4F-43DB-9C5B-1265FCAD52A4}"/>
              </a:ext>
            </a:extLst>
          </p:cNvPr>
          <p:cNvSpPr txBox="1"/>
          <p:nvPr/>
        </p:nvSpPr>
        <p:spPr>
          <a:xfrm>
            <a:off x="11352584" y="63813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14/25</a:t>
            </a:r>
          </a:p>
        </p:txBody>
      </p:sp>
    </p:spTree>
    <p:extLst>
      <p:ext uri="{BB962C8B-B14F-4D97-AF65-F5344CB8AC3E}">
        <p14:creationId xmlns:p14="http://schemas.microsoft.com/office/powerpoint/2010/main" val="3846379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1343472" y="836712"/>
            <a:ext cx="9505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Расчет типовых регуляторов для объектов второго порядка с колебательными переходными процессами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C929B-0A9A-44E4-9384-A6CA50D9F7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247" y="2852936"/>
            <a:ext cx="5844795" cy="2691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D0532B-9BFD-4673-A5AF-E625EA23F31D}"/>
              </a:ext>
            </a:extLst>
          </p:cNvPr>
          <p:cNvSpPr txBox="1"/>
          <p:nvPr/>
        </p:nvSpPr>
        <p:spPr>
          <a:xfrm>
            <a:off x="7320136" y="3367823"/>
            <a:ext cx="4104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Производится исследование зависимости качества управления от соотношения параметров </a:t>
            </a:r>
            <a:r>
              <a:rPr lang="en-US" i="1" dirty="0"/>
              <a:t>a=b/√c</a:t>
            </a:r>
            <a:endParaRPr lang="ru-RU" baseline="-25000" dirty="0"/>
          </a:p>
          <a:p>
            <a:endParaRPr lang="ru-RU" baseline="-25000" dirty="0"/>
          </a:p>
          <a:p>
            <a:r>
              <a:rPr lang="ru-RU" dirty="0"/>
              <a:t>Критерий качества – минимальность значения ИКК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9812D-28BF-4014-A11C-85639F124BB2}"/>
              </a:ext>
            </a:extLst>
          </p:cNvPr>
          <p:cNvSpPr txBox="1"/>
          <p:nvPr/>
        </p:nvSpPr>
        <p:spPr>
          <a:xfrm>
            <a:off x="11352584" y="63813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15/25</a:t>
            </a:r>
          </a:p>
        </p:txBody>
      </p:sp>
    </p:spTree>
    <p:extLst>
      <p:ext uri="{BB962C8B-B14F-4D97-AF65-F5344CB8AC3E}">
        <p14:creationId xmlns:p14="http://schemas.microsoft.com/office/powerpoint/2010/main" val="1879387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227348" y="641073"/>
            <a:ext cx="1173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Модель с передаточной функцией, полученной последовательным соединением двух передаточных функций первого порядка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4611E-FC1A-4281-851B-646F9F5ECB69}"/>
              </a:ext>
            </a:extLst>
          </p:cNvPr>
          <p:cNvSpPr txBox="1"/>
          <p:nvPr/>
        </p:nvSpPr>
        <p:spPr>
          <a:xfrm>
            <a:off x="1140188" y="2167872"/>
            <a:ext cx="991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Результаты аппроксимации различных вариантов модели звеном первого порядка с запаздыванием</a:t>
            </a:r>
          </a:p>
        </p:txBody>
      </p:sp>
      <p:pic>
        <p:nvPicPr>
          <p:cNvPr id="4100" name="Рисунок 1">
            <a:extLst>
              <a:ext uri="{FF2B5EF4-FFF2-40B4-BE49-F238E27FC236}">
                <a16:creationId xmlns:a16="http://schemas.microsoft.com/office/drawing/2014/main" id="{D33FCE3C-57F3-443A-83B5-1E2DD221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8" y="2975947"/>
            <a:ext cx="2879725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2">
            <a:extLst>
              <a:ext uri="{FF2B5EF4-FFF2-40B4-BE49-F238E27FC236}">
                <a16:creationId xmlns:a16="http://schemas.microsoft.com/office/drawing/2014/main" id="{44E42A24-FF82-4622-90F9-DF618364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19" y="2970052"/>
            <a:ext cx="2705100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4">
            <a:extLst>
              <a:ext uri="{FF2B5EF4-FFF2-40B4-BE49-F238E27FC236}">
                <a16:creationId xmlns:a16="http://schemas.microsoft.com/office/drawing/2014/main" id="{FB6B4D2E-EBAB-454C-ACF2-F118A296B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63" y="2970052"/>
            <a:ext cx="2895600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5">
            <a:extLst>
              <a:ext uri="{FF2B5EF4-FFF2-40B4-BE49-F238E27FC236}">
                <a16:creationId xmlns:a16="http://schemas.microsoft.com/office/drawing/2014/main" id="{8B69B8E3-B6D8-47B1-837A-82D6A6BE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999" y="2970052"/>
            <a:ext cx="272097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E75A85-8220-4C8C-91B7-6C323A7AF171}"/>
              </a:ext>
            </a:extLst>
          </p:cNvPr>
          <p:cNvSpPr txBox="1"/>
          <p:nvPr/>
        </p:nvSpPr>
        <p:spPr>
          <a:xfrm>
            <a:off x="1343472" y="265484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</a:t>
            </a:r>
            <a:r>
              <a:rPr lang="en-US" dirty="0"/>
              <a:t>= 0.2</a:t>
            </a:r>
            <a:r>
              <a:rPr lang="ru-RU" dirty="0"/>
              <a:t>5</a:t>
            </a:r>
            <a:endParaRPr lang="ru-RU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1A7F20-AD18-4817-AA58-08DA8307982E}"/>
              </a:ext>
            </a:extLst>
          </p:cNvPr>
          <p:cNvSpPr txBox="1"/>
          <p:nvPr/>
        </p:nvSpPr>
        <p:spPr>
          <a:xfrm>
            <a:off x="4212132" y="2654845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</a:t>
            </a:r>
            <a:r>
              <a:rPr lang="en-US" dirty="0"/>
              <a:t>= </a:t>
            </a:r>
            <a:r>
              <a:rPr lang="ru-RU" dirty="0"/>
              <a:t>0.775</a:t>
            </a:r>
            <a:endParaRPr lang="ru-RU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CA4B1-C375-44BE-B9AD-3DAEA670C2A3}"/>
              </a:ext>
            </a:extLst>
          </p:cNvPr>
          <p:cNvSpPr txBox="1"/>
          <p:nvPr/>
        </p:nvSpPr>
        <p:spPr>
          <a:xfrm>
            <a:off x="7086079" y="2654845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</a:t>
            </a:r>
            <a:r>
              <a:rPr lang="en-US" dirty="0"/>
              <a:t>= </a:t>
            </a:r>
            <a:r>
              <a:rPr lang="ru-RU" dirty="0"/>
              <a:t>1</a:t>
            </a:r>
            <a:r>
              <a:rPr lang="en-US" dirty="0"/>
              <a:t>.3</a:t>
            </a:r>
            <a:endParaRPr lang="ru-RU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877508-F83D-4A30-B899-B4C8C6D95203}"/>
              </a:ext>
            </a:extLst>
          </p:cNvPr>
          <p:cNvSpPr txBox="1"/>
          <p:nvPr/>
        </p:nvSpPr>
        <p:spPr>
          <a:xfrm>
            <a:off x="9960026" y="2659498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</a:t>
            </a:r>
            <a:r>
              <a:rPr lang="en-US" dirty="0"/>
              <a:t>= </a:t>
            </a:r>
            <a:r>
              <a:rPr lang="ru-RU" dirty="0"/>
              <a:t>1.9</a:t>
            </a:r>
            <a:endParaRPr lang="ru-RU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17266-842B-49B8-92AC-AC87E205E7E5}"/>
              </a:ext>
            </a:extLst>
          </p:cNvPr>
          <p:cNvSpPr txBox="1"/>
          <p:nvPr/>
        </p:nvSpPr>
        <p:spPr>
          <a:xfrm>
            <a:off x="11352584" y="63813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16/25</a:t>
            </a:r>
          </a:p>
        </p:txBody>
      </p:sp>
    </p:spTree>
    <p:extLst>
      <p:ext uri="{BB962C8B-B14F-4D97-AF65-F5344CB8AC3E}">
        <p14:creationId xmlns:p14="http://schemas.microsoft.com/office/powerpoint/2010/main" val="429086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14611E-FC1A-4281-851B-646F9F5ECB69}"/>
              </a:ext>
            </a:extLst>
          </p:cNvPr>
          <p:cNvSpPr txBox="1"/>
          <p:nvPr/>
        </p:nvSpPr>
        <p:spPr>
          <a:xfrm>
            <a:off x="2184063" y="1808269"/>
            <a:ext cx="703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Зависимость качества управления от параметра </a:t>
            </a:r>
            <a:r>
              <a:rPr lang="ru-RU" i="1" dirty="0"/>
              <a:t>а</a:t>
            </a:r>
            <a:r>
              <a:rPr lang="ru-RU" dirty="0"/>
              <a:t> для ПИ-регулятора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5B9468-396B-4510-94DC-9DEBD7CBD7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7145" y="2636912"/>
            <a:ext cx="4951083" cy="37117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7EAE3-4495-4BAC-9F7D-119B21DD1BE5}"/>
              </a:ext>
            </a:extLst>
          </p:cNvPr>
          <p:cNvSpPr txBox="1"/>
          <p:nvPr/>
        </p:nvSpPr>
        <p:spPr>
          <a:xfrm>
            <a:off x="1343471" y="777584"/>
            <a:ext cx="9505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Расчет типовых регуляторов для объектов второго порядка с колебательными переходными процессами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9E444-03FF-4FFE-A8E0-E4987C8D9A51}"/>
              </a:ext>
            </a:extLst>
          </p:cNvPr>
          <p:cNvSpPr txBox="1"/>
          <p:nvPr/>
        </p:nvSpPr>
        <p:spPr>
          <a:xfrm>
            <a:off x="6816080" y="3244334"/>
            <a:ext cx="4951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Потеря работоспособности метода при </a:t>
            </a:r>
            <a:r>
              <a:rPr lang="ru-RU" i="1" dirty="0"/>
              <a:t>а</a:t>
            </a:r>
            <a:r>
              <a:rPr lang="en-US" i="1" dirty="0"/>
              <a:t>&lt;0.6</a:t>
            </a:r>
          </a:p>
          <a:p>
            <a:endParaRPr lang="en-US" i="1" dirty="0"/>
          </a:p>
          <a:p>
            <a:r>
              <a:rPr lang="ru-RU" dirty="0"/>
              <a:t>Нестабильная зона при 0.6</a:t>
            </a:r>
            <a:r>
              <a:rPr lang="en-US" dirty="0"/>
              <a:t>&lt;</a:t>
            </a:r>
            <a:r>
              <a:rPr lang="en-US" i="1" dirty="0"/>
              <a:t>a</a:t>
            </a:r>
            <a:r>
              <a:rPr lang="en-US" dirty="0"/>
              <a:t>&lt;1.2 – </a:t>
            </a:r>
            <a:r>
              <a:rPr lang="ru-RU" dirty="0"/>
              <a:t>зависит от качества аппроксимации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D5CBE-8D65-476B-8A6C-2D56399BA1C1}"/>
              </a:ext>
            </a:extLst>
          </p:cNvPr>
          <p:cNvSpPr txBox="1"/>
          <p:nvPr/>
        </p:nvSpPr>
        <p:spPr>
          <a:xfrm>
            <a:off x="11352584" y="63813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17/25</a:t>
            </a:r>
          </a:p>
        </p:txBody>
      </p:sp>
    </p:spTree>
    <p:extLst>
      <p:ext uri="{BB962C8B-B14F-4D97-AF65-F5344CB8AC3E}">
        <p14:creationId xmlns:p14="http://schemas.microsoft.com/office/powerpoint/2010/main" val="3379826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14611E-FC1A-4281-851B-646F9F5ECB69}"/>
              </a:ext>
            </a:extLst>
          </p:cNvPr>
          <p:cNvSpPr txBox="1"/>
          <p:nvPr/>
        </p:nvSpPr>
        <p:spPr>
          <a:xfrm>
            <a:off x="2184063" y="1808269"/>
            <a:ext cx="713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Зависимость качества управления от параметра </a:t>
            </a:r>
            <a:r>
              <a:rPr lang="ru-RU" i="1" dirty="0"/>
              <a:t>а</a:t>
            </a:r>
            <a:r>
              <a:rPr lang="ru-RU" dirty="0"/>
              <a:t> для ПИД-регулятора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5B9468-396B-4510-94DC-9DEBD7CBD7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9322" y="2636912"/>
            <a:ext cx="4946678" cy="37056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D96F49-F719-4B2B-BCFC-06EBE925A40E}"/>
              </a:ext>
            </a:extLst>
          </p:cNvPr>
          <p:cNvSpPr txBox="1"/>
          <p:nvPr/>
        </p:nvSpPr>
        <p:spPr>
          <a:xfrm>
            <a:off x="1422018" y="683593"/>
            <a:ext cx="9505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Расчет типовых регуляторов для объектов второго порядка с колебательными переходными процессами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01A08-085E-483A-82F4-43441029E7E5}"/>
              </a:ext>
            </a:extLst>
          </p:cNvPr>
          <p:cNvSpPr txBox="1"/>
          <p:nvPr/>
        </p:nvSpPr>
        <p:spPr>
          <a:xfrm>
            <a:off x="6456040" y="3212976"/>
            <a:ext cx="4951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Потеря работоспособности метода при </a:t>
            </a:r>
            <a:r>
              <a:rPr lang="ru-RU" i="1" dirty="0"/>
              <a:t>а</a:t>
            </a:r>
            <a:r>
              <a:rPr lang="en-US" i="1" dirty="0"/>
              <a:t>&lt;0.</a:t>
            </a:r>
            <a:r>
              <a:rPr lang="ru-RU" i="1" dirty="0"/>
              <a:t>8</a:t>
            </a:r>
            <a:endParaRPr lang="en-US" i="1" dirty="0"/>
          </a:p>
          <a:p>
            <a:endParaRPr lang="en-US" i="1" dirty="0"/>
          </a:p>
          <a:p>
            <a:r>
              <a:rPr lang="ru-RU" dirty="0"/>
              <a:t>Нестабильная зона при 0.8</a:t>
            </a:r>
            <a:r>
              <a:rPr lang="en-US" dirty="0"/>
              <a:t>&lt;</a:t>
            </a:r>
            <a:r>
              <a:rPr lang="en-US" i="1" dirty="0"/>
              <a:t>a</a:t>
            </a:r>
            <a:r>
              <a:rPr lang="en-US" dirty="0"/>
              <a:t>&lt;1.2 – </a:t>
            </a:r>
            <a:r>
              <a:rPr lang="ru-RU" dirty="0"/>
              <a:t>зависит от качества аппроксимации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C9C3E-853E-46BD-B101-F0709A557C70}"/>
              </a:ext>
            </a:extLst>
          </p:cNvPr>
          <p:cNvSpPr txBox="1"/>
          <p:nvPr/>
        </p:nvSpPr>
        <p:spPr>
          <a:xfrm>
            <a:off x="11352584" y="63813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18/25</a:t>
            </a:r>
          </a:p>
        </p:txBody>
      </p:sp>
    </p:spTree>
    <p:extLst>
      <p:ext uri="{BB962C8B-B14F-4D97-AF65-F5344CB8AC3E}">
        <p14:creationId xmlns:p14="http://schemas.microsoft.com/office/powerpoint/2010/main" val="4115986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1793522" y="715873"/>
            <a:ext cx="8604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Настройка регулятора с учетом вероятностных характеристик случайных возмущений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96856-B1FB-4EED-8F8B-A69D64762384}"/>
              </a:ext>
            </a:extLst>
          </p:cNvPr>
          <p:cNvSpPr txBox="1"/>
          <p:nvPr/>
        </p:nvSpPr>
        <p:spPr>
          <a:xfrm>
            <a:off x="1484943" y="2060848"/>
            <a:ext cx="9222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В том случае, если характер случайных возмущений может быть охарактеризован с помощью дисперсии и корреляционной функции заданного вида, возможно увеличить эффективность компенсационного метода путем учета этого характера.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1C2FFA-09AB-436A-B46F-3D3D59311B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3284984"/>
            <a:ext cx="5940425" cy="3446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AA462B-F77E-44A0-A4E0-3DCA9A71E619}"/>
              </a:ext>
            </a:extLst>
          </p:cNvPr>
          <p:cNvSpPr txBox="1"/>
          <p:nvPr/>
        </p:nvSpPr>
        <p:spPr>
          <a:xfrm>
            <a:off x="11352584" y="63813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19/25</a:t>
            </a:r>
          </a:p>
        </p:txBody>
      </p:sp>
    </p:spTree>
    <p:extLst>
      <p:ext uri="{BB962C8B-B14F-4D97-AF65-F5344CB8AC3E}">
        <p14:creationId xmlns:p14="http://schemas.microsoft.com/office/powerpoint/2010/main" val="60021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0EF180-939A-4A8A-B46E-23CC42F07D94}"/>
              </a:ext>
            </a:extLst>
          </p:cNvPr>
          <p:cNvSpPr txBox="1"/>
          <p:nvPr/>
        </p:nvSpPr>
        <p:spPr>
          <a:xfrm>
            <a:off x="4439816" y="54868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Цели и задачи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D86DC7-9A5E-4134-A92C-10C8226B8947}"/>
              </a:ext>
            </a:extLst>
          </p:cNvPr>
          <p:cNvSpPr txBox="1"/>
          <p:nvPr/>
        </p:nvSpPr>
        <p:spPr>
          <a:xfrm>
            <a:off x="874147" y="1525947"/>
            <a:ext cx="10443705" cy="453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 Цель работы:</a:t>
            </a:r>
            <a:r>
              <a:rPr lang="ru-RU" sz="2000" dirty="0"/>
              <a:t> провести исследование применимости метода динамической компенсации для настройки типовых ПИ- и ПИД-регуляторов применительно к односвязным и многосвязным объектам  </a:t>
            </a:r>
          </a:p>
          <a:p>
            <a:endParaRPr lang="ru-RU" sz="2000" dirty="0"/>
          </a:p>
          <a:p>
            <a:r>
              <a:rPr lang="ru-RU" sz="2000" b="1" dirty="0"/>
              <a:t>Задачи: </a:t>
            </a:r>
          </a:p>
          <a:p>
            <a:pPr marL="342900" lvl="0" indent="-342900" algn="l" fontAlgn="base" hangingPunct="0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границ применимости компенсационного метода для систем с инерционными объектами с запаздыванием и колебательными объектами.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l" fontAlgn="base" hangingPunct="0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способов повышения эффективности компенсационного метода применительно к задаче управления в условиях случайных возмущений.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l" fontAlgn="base" hangingPunct="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применимости комбинированного метода для многосвязных систем и его реализации в программном комплексе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MIMO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master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E66687-BCAD-46B5-AB57-6C8E8704E6B1}"/>
              </a:ext>
            </a:extLst>
          </p:cNvPr>
          <p:cNvSpPr txBox="1"/>
          <p:nvPr/>
        </p:nvSpPr>
        <p:spPr>
          <a:xfrm>
            <a:off x="11352584" y="638132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2/25</a:t>
            </a:r>
          </a:p>
        </p:txBody>
      </p:sp>
    </p:spTree>
    <p:extLst>
      <p:ext uri="{BB962C8B-B14F-4D97-AF65-F5344CB8AC3E}">
        <p14:creationId xmlns:p14="http://schemas.microsoft.com/office/powerpoint/2010/main" val="2823620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06751-5878-416F-AD9A-0FBD25D55C62}"/>
              </a:ext>
            </a:extLst>
          </p:cNvPr>
          <p:cNvSpPr txBox="1"/>
          <p:nvPr/>
        </p:nvSpPr>
        <p:spPr>
          <a:xfrm>
            <a:off x="1559496" y="1772816"/>
            <a:ext cx="9721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Формируются три набора характеристик регулятора: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Настройка поисковым методом по ступенчатому воздействию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Настройка компенсационным методом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Настройка специальным компенсационным методом, учитывающим характер возмущений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581EAF7-6909-4C35-AB03-6A59F6169A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721341"/>
              </p:ext>
            </p:extLst>
          </p:nvPr>
        </p:nvGraphicFramePr>
        <p:xfrm>
          <a:off x="1199456" y="37547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C81CA44-4AA3-4241-8EA5-EAEA4E2A4A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265279"/>
              </p:ext>
            </p:extLst>
          </p:nvPr>
        </p:nvGraphicFramePr>
        <p:xfrm>
          <a:off x="6240016" y="37547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D9689C-228C-4BF9-BF83-6DD316119B4D}"/>
              </a:ext>
            </a:extLst>
          </p:cNvPr>
          <p:cNvSpPr txBox="1"/>
          <p:nvPr/>
        </p:nvSpPr>
        <p:spPr>
          <a:xfrm>
            <a:off x="1793522" y="666247"/>
            <a:ext cx="8604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Настройка регулятора с учетом вероятностных характеристик случайных возмущений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FBBDF6-AA53-42A4-84B2-1CE97E5C808C}"/>
              </a:ext>
            </a:extLst>
          </p:cNvPr>
          <p:cNvSpPr txBox="1"/>
          <p:nvPr/>
        </p:nvSpPr>
        <p:spPr>
          <a:xfrm>
            <a:off x="11352584" y="63813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20/25</a:t>
            </a:r>
          </a:p>
        </p:txBody>
      </p:sp>
    </p:spTree>
    <p:extLst>
      <p:ext uri="{BB962C8B-B14F-4D97-AF65-F5344CB8AC3E}">
        <p14:creationId xmlns:p14="http://schemas.microsoft.com/office/powerpoint/2010/main" val="694271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2387588" y="62068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Настройка регулятора для компенсации воздействий заданной модели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654959-6ADD-44B3-91E4-FEF7BF25BB1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/>
          <a:stretch/>
        </p:blipFill>
        <p:spPr bwMode="auto">
          <a:xfrm>
            <a:off x="839416" y="2076792"/>
            <a:ext cx="5256584" cy="394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490F06-B81D-46EA-B852-5BB06754B9C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/>
          <a:stretch/>
        </p:blipFill>
        <p:spPr bwMode="auto">
          <a:xfrm>
            <a:off x="5807968" y="2065207"/>
            <a:ext cx="5328592" cy="394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FAC8B-4905-42CD-9D55-62A08CB5D9D7}"/>
              </a:ext>
            </a:extLst>
          </p:cNvPr>
          <p:cNvSpPr txBox="1"/>
          <p:nvPr/>
        </p:nvSpPr>
        <p:spPr>
          <a:xfrm>
            <a:off x="2855640" y="1693157"/>
            <a:ext cx="156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ПИ-регулятор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D18E8-F8CE-46FE-855A-1871C644B481}"/>
              </a:ext>
            </a:extLst>
          </p:cNvPr>
          <p:cNvSpPr txBox="1"/>
          <p:nvPr/>
        </p:nvSpPr>
        <p:spPr>
          <a:xfrm>
            <a:off x="7690800" y="1684290"/>
            <a:ext cx="172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ПИД-регулятор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F5EE6-0023-4DC3-A7CA-CE90A6B4823E}"/>
              </a:ext>
            </a:extLst>
          </p:cNvPr>
          <p:cNvSpPr txBox="1"/>
          <p:nvPr/>
        </p:nvSpPr>
        <p:spPr>
          <a:xfrm>
            <a:off x="5807968" y="587727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Эффективность специального компенсационного метода для ПИД-регулятора больше, чем для лучших настроек по ступенчатому воздействию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72A31-A03F-4919-AE67-AFB2596B674A}"/>
              </a:ext>
            </a:extLst>
          </p:cNvPr>
          <p:cNvSpPr txBox="1"/>
          <p:nvPr/>
        </p:nvSpPr>
        <p:spPr>
          <a:xfrm>
            <a:off x="11352584" y="63813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21/25</a:t>
            </a:r>
          </a:p>
        </p:txBody>
      </p:sp>
    </p:spTree>
    <p:extLst>
      <p:ext uri="{BB962C8B-B14F-4D97-AF65-F5344CB8AC3E}">
        <p14:creationId xmlns:p14="http://schemas.microsoft.com/office/powerpoint/2010/main" val="3054561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2219908" y="620688"/>
            <a:ext cx="7752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Использование комбинированного метода для настройки многосвязных систем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63">
                <a:extLst>
                  <a:ext uri="{FF2B5EF4-FFF2-40B4-BE49-F238E27FC236}">
                    <a16:creationId xmlns:a16="http://schemas.microsoft.com/office/drawing/2014/main" id="{A3283AFF-3FCF-495F-9253-D8FADDCF3AF4}"/>
                  </a:ext>
                </a:extLst>
              </p:cNvPr>
              <p:cNvSpPr txBox="1"/>
              <p:nvPr/>
            </p:nvSpPr>
            <p:spPr bwMode="auto">
              <a:xfrm>
                <a:off x="1968500" y="1535113"/>
                <a:ext cx="8004175" cy="83661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m:rPr>
                          <m:sty m:val="p"/>
                        </m:rP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)=[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ru-RU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ru-RU" sz="2000" i="1"/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/>
                              </m:ctrlPr>
                            </m:sSubPr>
                            <m:e>
                              <m:r>
                                <a:rPr lang="en-US" sz="2000" i="1"/>
                                <m:t>𝐾</m:t>
                              </m:r>
                            </m:e>
                            <m:sub>
                              <m:r>
                                <a:rPr lang="en-US" sz="2000" i="1"/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/>
                              </m:ctrlPr>
                            </m:sSubPr>
                            <m:e>
                              <m:r>
                                <a:rPr lang="en-US" sz="2000" i="1"/>
                                <m:t>𝑇</m:t>
                              </m:r>
                            </m:e>
                            <m:sub>
                              <m:r>
                                <a:rPr lang="en-US" sz="2000" i="1"/>
                                <m:t>𝑖𝑗</m:t>
                              </m:r>
                            </m:sub>
                          </m:sSub>
                          <m:r>
                            <a:rPr lang="en-US" sz="2000" i="1"/>
                            <m:t>𝑝</m:t>
                          </m:r>
                          <m:r>
                            <a:rPr lang="en-US" sz="2000" i="1"/>
                            <m:t>+1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p>
                      </m:sSup>
                      <m:r>
                        <m:rPr>
                          <m:nor/>
                        </m:rPr>
                        <a:rPr lang="ru-RU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5" name="Object 63">
                <a:extLst>
                  <a:ext uri="{FF2B5EF4-FFF2-40B4-BE49-F238E27FC236}">
                    <a16:creationId xmlns:a16="http://schemas.microsoft.com/office/drawing/2014/main" id="{A3283AFF-3FCF-495F-9253-D8FADDCF3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8500" y="1535113"/>
                <a:ext cx="8004175" cy="8366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40">
            <a:extLst>
              <a:ext uri="{FF2B5EF4-FFF2-40B4-BE49-F238E27FC236}">
                <a16:creationId xmlns:a16="http://schemas.microsoft.com/office/drawing/2014/main" id="{5E13DB39-7749-4712-B269-25FE8263B2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676492"/>
              </p:ext>
            </p:extLst>
          </p:nvPr>
        </p:nvGraphicFramePr>
        <p:xfrm>
          <a:off x="4134114" y="2434597"/>
          <a:ext cx="35385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03200" progId="">
                  <p:embed/>
                </p:oleObj>
              </mc:Choice>
              <mc:Fallback>
                <p:oleObj name="Equation" r:id="rId3" imgW="1435100" imgH="203200" progId="">
                  <p:embed/>
                  <p:pic>
                    <p:nvPicPr>
                      <p:cNvPr id="717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4114" y="2434597"/>
                        <a:ext cx="353853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6BC794F3-EF5A-477F-ACA9-D3629D3A25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8530"/>
              </p:ext>
            </p:extLst>
          </p:nvPr>
        </p:nvGraphicFramePr>
        <p:xfrm>
          <a:off x="2205288" y="3006101"/>
          <a:ext cx="49672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228600" progId="">
                  <p:embed/>
                </p:oleObj>
              </mc:Choice>
              <mc:Fallback>
                <p:oleObj name="Equation" r:id="rId5" imgW="2133600" imgH="228600" progId="">
                  <p:embed/>
                  <p:pic>
                    <p:nvPicPr>
                      <p:cNvPr id="717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288" y="3006101"/>
                        <a:ext cx="496728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>
            <a:extLst>
              <a:ext uri="{FF2B5EF4-FFF2-40B4-BE49-F238E27FC236}">
                <a16:creationId xmlns:a16="http://schemas.microsoft.com/office/drawing/2014/main" id="{2586F9B8-AAF7-4BF2-9E21-31242AD7E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630810"/>
              </p:ext>
            </p:extLst>
          </p:nvPr>
        </p:nvGraphicFramePr>
        <p:xfrm>
          <a:off x="7205948" y="3006101"/>
          <a:ext cx="20177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040948" imgH="215806" progId="Equation.3">
                  <p:embed/>
                </p:oleObj>
              </mc:Choice>
              <mc:Fallback>
                <p:oleObj name="Формула" r:id="rId7" imgW="1040948" imgH="215806" progId="Equation.3">
                  <p:embed/>
                  <p:pic>
                    <p:nvPicPr>
                      <p:cNvPr id="717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948" y="3006101"/>
                        <a:ext cx="201771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ABC135FE-2137-4197-9337-F377BB3F9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7065"/>
              </p:ext>
            </p:extLst>
          </p:nvPr>
        </p:nvGraphicFramePr>
        <p:xfrm>
          <a:off x="1419470" y="3720482"/>
          <a:ext cx="8818562" cy="2925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9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9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49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Вспомогательный объект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Вспомогательный регулятор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Object 16">
            <a:extLst>
              <a:ext uri="{FF2B5EF4-FFF2-40B4-BE49-F238E27FC236}">
                <a16:creationId xmlns:a16="http://schemas.microsoft.com/office/drawing/2014/main" id="{9EA40A19-CBCA-4497-B6E4-5EDCD7E51D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834848"/>
              </p:ext>
            </p:extLst>
          </p:nvPr>
        </p:nvGraphicFramePr>
        <p:xfrm>
          <a:off x="1565551" y="4503118"/>
          <a:ext cx="39147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98700" imgH="241300" progId="">
                  <p:embed/>
                </p:oleObj>
              </mc:Choice>
              <mc:Fallback>
                <p:oleObj name="Equation" r:id="rId9" imgW="2298700" imgH="241300" progId="">
                  <p:embed/>
                  <p:pic>
                    <p:nvPicPr>
                      <p:cNvPr id="718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551" y="4503118"/>
                        <a:ext cx="391477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7D754C12-F5B8-4D6C-A4CE-BDFA1A1A8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090421"/>
              </p:ext>
            </p:extLst>
          </p:nvPr>
        </p:nvGraphicFramePr>
        <p:xfrm>
          <a:off x="5885139" y="4355480"/>
          <a:ext cx="43688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2667000" imgH="596900" progId="Equation.3">
                  <p:embed/>
                </p:oleObj>
              </mc:Choice>
              <mc:Fallback>
                <p:oleObj name="Формула" r:id="rId11" imgW="2667000" imgH="596900" progId="Equation.3">
                  <p:embed/>
                  <p:pic>
                    <p:nvPicPr>
                      <p:cNvPr id="71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139" y="4355480"/>
                        <a:ext cx="4368800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D4A796D0-A197-4041-82C1-4EC3B4B93A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983348"/>
              </p:ext>
            </p:extLst>
          </p:nvPr>
        </p:nvGraphicFramePr>
        <p:xfrm>
          <a:off x="5902601" y="5428630"/>
          <a:ext cx="42291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2273300" imgH="596900" progId="Equation.3">
                  <p:embed/>
                </p:oleObj>
              </mc:Choice>
              <mc:Fallback>
                <p:oleObj name="Формула" r:id="rId13" imgW="2273300" imgH="596900" progId="Equation.3">
                  <p:embed/>
                  <p:pic>
                    <p:nvPicPr>
                      <p:cNvPr id="719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601" y="5428630"/>
                        <a:ext cx="4229100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18">
                <a:extLst>
                  <a:ext uri="{FF2B5EF4-FFF2-40B4-BE49-F238E27FC236}">
                    <a16:creationId xmlns:a16="http://schemas.microsoft.com/office/drawing/2014/main" id="{30B5C160-5FD8-4A76-8920-735017F89556}"/>
                  </a:ext>
                </a:extLst>
              </p:cNvPr>
              <p:cNvSpPr txBox="1"/>
              <p:nvPr/>
            </p:nvSpPr>
            <p:spPr bwMode="auto">
              <a:xfrm>
                <a:off x="1565275" y="5743575"/>
                <a:ext cx="4184650" cy="66198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  <m:f>
                        <m:fPr>
                          <m:ctrlPr>
                            <a:rPr lang="ru-RU" i="1"/>
                          </m:ctrlPr>
                        </m:fPr>
                        <m:num>
                          <m:r>
                            <a:rPr lang="ru-RU" i="1"/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i="1"/>
                              </m:ctrlPr>
                            </m:sSupPr>
                            <m:e>
                              <m:r>
                                <a:rPr lang="ru-RU" i="1"/>
                                <m:t>𝑇</m:t>
                              </m:r>
                            </m:e>
                            <m:sup>
                              <m:r>
                                <a:rPr lang="ru-RU" i="1"/>
                                <m:t>2</m:t>
                              </m:r>
                            </m:sup>
                          </m:sSup>
                          <m:r>
                            <a:rPr lang="ru-RU" i="1"/>
                            <m:t>𝑝</m:t>
                          </m:r>
                          <m:r>
                            <a:rPr lang="ru-RU" i="1"/>
                            <m:t>+1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sup>
                      </m:sSup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3" name="Object 18">
                <a:extLst>
                  <a:ext uri="{FF2B5EF4-FFF2-40B4-BE49-F238E27FC236}">
                    <a16:creationId xmlns:a16="http://schemas.microsoft.com/office/drawing/2014/main" id="{30B5C160-5FD8-4A76-8920-735017F89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5275" y="5743575"/>
                <a:ext cx="4184650" cy="6619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6B6D2FD-02BA-49EA-A009-7CD8D9E25007}"/>
              </a:ext>
            </a:extLst>
          </p:cNvPr>
          <p:cNvSpPr txBox="1"/>
          <p:nvPr/>
        </p:nvSpPr>
        <p:spPr>
          <a:xfrm>
            <a:off x="11352584" y="63813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22/25</a:t>
            </a:r>
          </a:p>
        </p:txBody>
      </p:sp>
    </p:spTree>
    <p:extLst>
      <p:ext uri="{BB962C8B-B14F-4D97-AF65-F5344CB8AC3E}">
        <p14:creationId xmlns:p14="http://schemas.microsoft.com/office/powerpoint/2010/main" val="3216973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C90178-1C44-4C00-824D-2BF12EEBA28A}"/>
                  </a:ext>
                </a:extLst>
              </p:cNvPr>
              <p:cNvSpPr txBox="1"/>
              <p:nvPr/>
            </p:nvSpPr>
            <p:spPr>
              <a:xfrm>
                <a:off x="2063552" y="1916832"/>
                <a:ext cx="7375876" cy="1407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12.8</m:t>
                                    </m:r>
                                    <m:sSup>
                                      <m:sSupPr>
                                        <m:ctrlPr>
                                          <a:rPr lang="ru-RU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16.7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18.9</m:t>
                                    </m:r>
                                    <m:sSup>
                                      <m:sSupPr>
                                        <m:ctrlPr>
                                          <a:rPr lang="ru-RU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6.6</m:t>
                                    </m:r>
                                    <m:sSup>
                                      <m:sSupPr>
                                        <m:ctrlPr>
                                          <a:rPr lang="ru-RU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−7</m:t>
                                        </m:r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10.9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19.4</m:t>
                                    </m:r>
                                    <m:sSup>
                                      <m:sSupPr>
                                        <m:ctrlPr>
                                          <a:rPr lang="ru-RU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14.4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C90178-1C44-4C00-824D-2BF12EEBA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1916832"/>
                <a:ext cx="7375876" cy="14073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B29795B-1E4B-4AB5-B70F-EF6CC927C718}"/>
              </a:ext>
            </a:extLst>
          </p:cNvPr>
          <p:cNvSpPr txBox="1"/>
          <p:nvPr/>
        </p:nvSpPr>
        <p:spPr>
          <a:xfrm>
            <a:off x="2219908" y="620688"/>
            <a:ext cx="7752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Использование комбинированного метода для настройки многосвязных систем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6C1E8-4A88-454A-BD19-24F05BCFB10D}"/>
              </a:ext>
            </a:extLst>
          </p:cNvPr>
          <p:cNvSpPr txBox="1"/>
          <p:nvPr/>
        </p:nvSpPr>
        <p:spPr>
          <a:xfrm>
            <a:off x="1991544" y="3666242"/>
            <a:ext cx="82089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Данная система представляет собой описание системы управления дистилляционной колонной, производящей процесс отделения метанола от воды.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Наблюдаются различные запаздывания по разным контурам, что усложняет настройку регулятора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6C8506-5FCB-4BA4-ACED-57FDB5A01E2D}"/>
              </a:ext>
            </a:extLst>
          </p:cNvPr>
          <p:cNvSpPr txBox="1"/>
          <p:nvPr/>
        </p:nvSpPr>
        <p:spPr>
          <a:xfrm>
            <a:off x="11352584" y="63813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23/25</a:t>
            </a:r>
          </a:p>
        </p:txBody>
      </p:sp>
    </p:spTree>
    <p:extLst>
      <p:ext uri="{BB962C8B-B14F-4D97-AF65-F5344CB8AC3E}">
        <p14:creationId xmlns:p14="http://schemas.microsoft.com/office/powerpoint/2010/main" val="3057675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4A6AF2E-95EF-41E9-80ED-E325E6896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16960"/>
              </p:ext>
            </p:extLst>
          </p:nvPr>
        </p:nvGraphicFramePr>
        <p:xfrm>
          <a:off x="623390" y="1497732"/>
          <a:ext cx="6840759" cy="2292290"/>
        </p:xfrm>
        <a:graphic>
          <a:graphicData uri="http://schemas.openxmlformats.org/drawingml/2006/table">
            <a:tbl>
              <a:tblPr firstRow="1" firstCol="1" bandRow="1"/>
              <a:tblGrid>
                <a:gridCol w="3264907">
                  <a:extLst>
                    <a:ext uri="{9D8B030D-6E8A-4147-A177-3AD203B41FA5}">
                      <a16:colId xmlns:a16="http://schemas.microsoft.com/office/drawing/2014/main" val="1385748846"/>
                    </a:ext>
                  </a:extLst>
                </a:gridCol>
                <a:gridCol w="1631639">
                  <a:extLst>
                    <a:ext uri="{9D8B030D-6E8A-4147-A177-3AD203B41FA5}">
                      <a16:colId xmlns:a16="http://schemas.microsoft.com/office/drawing/2014/main" val="3506721176"/>
                    </a:ext>
                  </a:extLst>
                </a:gridCol>
                <a:gridCol w="1944213">
                  <a:extLst>
                    <a:ext uri="{9D8B030D-6E8A-4147-A177-3AD203B41FA5}">
                      <a16:colId xmlns:a16="http://schemas.microsoft.com/office/drawing/2014/main" val="37466136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Метод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 ИКК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Относительный проигрыш (от К.О)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42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Комбинированный 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Бристолю)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825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Комбинированный 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перебором)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598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Комбинированный (без учета связей)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419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Автономный оптимальный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080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Осторожный оптимальный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682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Комбинированный оптимальный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518808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3C6E257-776C-4096-B1BB-EA9A19A6D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07081"/>
              </p:ext>
            </p:extLst>
          </p:nvPr>
        </p:nvGraphicFramePr>
        <p:xfrm>
          <a:off x="623392" y="4149080"/>
          <a:ext cx="6840759" cy="2292290"/>
        </p:xfrm>
        <a:graphic>
          <a:graphicData uri="http://schemas.openxmlformats.org/drawingml/2006/table">
            <a:tbl>
              <a:tblPr firstRow="1" firstCol="1" bandRow="1"/>
              <a:tblGrid>
                <a:gridCol w="3264909">
                  <a:extLst>
                    <a:ext uri="{9D8B030D-6E8A-4147-A177-3AD203B41FA5}">
                      <a16:colId xmlns:a16="http://schemas.microsoft.com/office/drawing/2014/main" val="875106290"/>
                    </a:ext>
                  </a:extLst>
                </a:gridCol>
                <a:gridCol w="1631635">
                  <a:extLst>
                    <a:ext uri="{9D8B030D-6E8A-4147-A177-3AD203B41FA5}">
                      <a16:colId xmlns:a16="http://schemas.microsoft.com/office/drawing/2014/main" val="107143062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3638616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Метод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 ИКК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Относительный проигрыш (от К.О)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048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Комбинированный 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Бристолю)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463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Комбинированный 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перебором)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621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Комбинированный (без учета связей)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0.7315*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Потеря устойчивости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81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Автономный оптимальный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227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Осторожный оптимальный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395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Комбинированный оптимальный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8227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A1A20FD-68AD-4E19-A1B2-683F263C845B}"/>
              </a:ext>
            </a:extLst>
          </p:cNvPr>
          <p:cNvSpPr txBox="1"/>
          <p:nvPr/>
        </p:nvSpPr>
        <p:spPr>
          <a:xfrm>
            <a:off x="623391" y="985453"/>
            <a:ext cx="156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ПИ-регулятор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E3F9FA-FC91-4721-A703-C9D3A5303262}"/>
              </a:ext>
            </a:extLst>
          </p:cNvPr>
          <p:cNvSpPr txBox="1"/>
          <p:nvPr/>
        </p:nvSpPr>
        <p:spPr>
          <a:xfrm>
            <a:off x="623392" y="3743997"/>
            <a:ext cx="172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ПИД-регулятор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19F2F-35FF-4156-9C56-DDA5D4B6FCBA}"/>
              </a:ext>
            </a:extLst>
          </p:cNvPr>
          <p:cNvSpPr txBox="1"/>
          <p:nvPr/>
        </p:nvSpPr>
        <p:spPr>
          <a:xfrm>
            <a:off x="8400256" y="1628800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Комбинированный метод, реализованный в </a:t>
            </a:r>
            <a:r>
              <a:rPr lang="en-US" dirty="0"/>
              <a:t>MIMO-master</a:t>
            </a:r>
            <a:r>
              <a:rPr lang="ru-RU" dirty="0"/>
              <a:t>, дает приемлемые по качеству управления настройки регулятора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E67672-A99F-45E2-88C9-C654F39C2072}"/>
              </a:ext>
            </a:extLst>
          </p:cNvPr>
          <p:cNvSpPr txBox="1"/>
          <p:nvPr/>
        </p:nvSpPr>
        <p:spPr>
          <a:xfrm>
            <a:off x="11352584" y="63813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24/25</a:t>
            </a:r>
          </a:p>
        </p:txBody>
      </p:sp>
    </p:spTree>
    <p:extLst>
      <p:ext uri="{BB962C8B-B14F-4D97-AF65-F5344CB8AC3E}">
        <p14:creationId xmlns:p14="http://schemas.microsoft.com/office/powerpoint/2010/main" val="2436754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4439816" y="76470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Выводы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96856-B1FB-4EED-8F8B-A69D64762384}"/>
              </a:ext>
            </a:extLst>
          </p:cNvPr>
          <p:cNvSpPr txBox="1"/>
          <p:nvPr/>
        </p:nvSpPr>
        <p:spPr>
          <a:xfrm>
            <a:off x="1484942" y="1349479"/>
            <a:ext cx="95076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1. Компенсационный метод может применяться в качестве метода быстрого нахождения </a:t>
            </a:r>
            <a:r>
              <a:rPr lang="ru-RU" sz="2000" dirty="0" err="1"/>
              <a:t>субоптимальных</a:t>
            </a:r>
            <a:r>
              <a:rPr lang="ru-RU" sz="2000" dirty="0"/>
              <a:t> параметров регулятора для систем промышленной автоматики.</a:t>
            </a:r>
          </a:p>
          <a:p>
            <a:endParaRPr lang="ru-RU" sz="2000" dirty="0"/>
          </a:p>
          <a:p>
            <a:r>
              <a:rPr lang="ru-RU" sz="2000" dirty="0"/>
              <a:t>2. В случае систем первого порядка с запаздыванием проигрыш составляет 4-7%</a:t>
            </a:r>
          </a:p>
          <a:p>
            <a:endParaRPr lang="ru-RU" sz="2000" dirty="0"/>
          </a:p>
          <a:p>
            <a:r>
              <a:rPr lang="ru-RU" sz="2000" dirty="0"/>
              <a:t>3. Для систем второго порядка метод может применяться с помощью аппроксимации объекта звеном первого порядка с запаздыванием. Падение эффективности при этом, в зависимости от параметров объекта, может составлять до 20-40%</a:t>
            </a:r>
          </a:p>
          <a:p>
            <a:endParaRPr lang="ru-RU" sz="2000" dirty="0"/>
          </a:p>
          <a:p>
            <a:r>
              <a:rPr lang="ru-RU" sz="2000" dirty="0"/>
              <a:t>4. Учет характера входящих воздействий позволяет увеличить эффективность ПИД-регулятора</a:t>
            </a:r>
          </a:p>
          <a:p>
            <a:endParaRPr lang="ru-RU" sz="2000" dirty="0"/>
          </a:p>
          <a:p>
            <a:r>
              <a:rPr lang="ru-RU" sz="2000" dirty="0"/>
              <a:t>5. Комбинированный метод может быстро получать приемлемые настройки для многосвязных систем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D1FF7-8178-4589-984F-D8F721E6A422}"/>
              </a:ext>
            </a:extLst>
          </p:cNvPr>
          <p:cNvSpPr txBox="1"/>
          <p:nvPr/>
        </p:nvSpPr>
        <p:spPr>
          <a:xfrm>
            <a:off x="11352584" y="63813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25/25</a:t>
            </a:r>
          </a:p>
        </p:txBody>
      </p:sp>
    </p:spTree>
    <p:extLst>
      <p:ext uri="{BB962C8B-B14F-4D97-AF65-F5344CB8AC3E}">
        <p14:creationId xmlns:p14="http://schemas.microsoft.com/office/powerpoint/2010/main" val="209780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4439816" y="98072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ПИД-регулятор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96856-B1FB-4EED-8F8B-A69D64762384}"/>
              </a:ext>
            </a:extLst>
          </p:cNvPr>
          <p:cNvSpPr txBox="1"/>
          <p:nvPr/>
        </p:nvSpPr>
        <p:spPr>
          <a:xfrm>
            <a:off x="1484943" y="2292823"/>
            <a:ext cx="9222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Имеет широкое применение благодаря своим свойствам: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Универсальность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Простота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Надежность</a:t>
            </a:r>
          </a:p>
          <a:p>
            <a:endParaRPr lang="ru-RU" sz="2000" dirty="0"/>
          </a:p>
          <a:p>
            <a:r>
              <a:rPr lang="ru-RU" sz="2000" dirty="0"/>
              <a:t>Но при этом качество настройки регуляторов часто далеко от наилучшего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816075-4476-4114-A52C-B74B463D8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48" y="4365104"/>
            <a:ext cx="2448272" cy="16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4510BF-9338-41E6-BB2D-6E38C4688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168" y="4365104"/>
            <a:ext cx="2274253" cy="1699588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EA3D4A0-F4D0-482F-A60F-D775B70A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365104"/>
            <a:ext cx="2546234" cy="16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D1FC67-0D06-41E1-9B73-2FFD9BA0F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4365104"/>
            <a:ext cx="2246677" cy="1699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28776E-1925-4DFA-A016-FF9A23DDD7BA}"/>
                  </a:ext>
                </a:extLst>
              </p:cNvPr>
              <p:cNvSpPr txBox="1"/>
              <p:nvPr/>
            </p:nvSpPr>
            <p:spPr>
              <a:xfrm>
                <a:off x="4607459" y="1600387"/>
                <a:ext cx="2977081" cy="657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mtClean="0">
                          <a:latin typeface="Cambria Math" panose="02040503050406030204" pitchFamily="18" charset="0"/>
                        </a:rPr>
                        <m:t>W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и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28776E-1925-4DFA-A016-FF9A23DDD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459" y="1600387"/>
                <a:ext cx="2977081" cy="657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FB83DBB-D2F0-4B04-9B3D-F6B8BAFAC24D}"/>
              </a:ext>
            </a:extLst>
          </p:cNvPr>
          <p:cNvSpPr txBox="1"/>
          <p:nvPr/>
        </p:nvSpPr>
        <p:spPr>
          <a:xfrm>
            <a:off x="11352584" y="638132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3/25</a:t>
            </a:r>
          </a:p>
        </p:txBody>
      </p:sp>
    </p:spTree>
    <p:extLst>
      <p:ext uri="{BB962C8B-B14F-4D97-AF65-F5344CB8AC3E}">
        <p14:creationId xmlns:p14="http://schemas.microsoft.com/office/powerpoint/2010/main" val="33119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2783632" y="83671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Метод динамической компенсации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96856-B1FB-4EED-8F8B-A69D64762384}"/>
              </a:ext>
            </a:extLst>
          </p:cNvPr>
          <p:cNvSpPr txBox="1"/>
          <p:nvPr/>
        </p:nvSpPr>
        <p:spPr>
          <a:xfrm>
            <a:off x="1484943" y="2034408"/>
            <a:ext cx="9222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Синтез регулятора таким образом, чтобы обеспечить поведение системы идентичное некоторой эталонной системе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24A438-5125-49C1-8F94-3BBC3C206220}"/>
                  </a:ext>
                </a:extLst>
              </p:cNvPr>
              <p:cNvSpPr txBox="1"/>
              <p:nvPr/>
            </p:nvSpPr>
            <p:spPr>
              <a:xfrm>
                <a:off x="1491845" y="4725144"/>
                <a:ext cx="3193105" cy="689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рег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об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эт</m:t>
                              </m:r>
                            </m:sup>
                          </m:sSubSup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рег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эт</m:t>
                              </m:r>
                            </m:sup>
                          </m:sSubSup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об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24A438-5125-49C1-8F94-3BBC3C206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45" y="4725144"/>
                <a:ext cx="3193105" cy="6892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A1FE00-CE26-4D08-9967-2646BDB06E27}"/>
                  </a:ext>
                </a:extLst>
              </p:cNvPr>
              <p:cNvSpPr txBox="1"/>
              <p:nvPr/>
            </p:nvSpPr>
            <p:spPr>
              <a:xfrm>
                <a:off x="1491845" y="3461801"/>
                <a:ext cx="3631460" cy="707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замкн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об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рег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A1FE00-CE26-4D08-9967-2646BDB06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45" y="3461801"/>
                <a:ext cx="3631460" cy="707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AF77C0-2001-4714-B9B6-841909B5D6E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936" y="2996952"/>
            <a:ext cx="5940425" cy="27945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05F83A-87D5-4E78-BD1D-40A3054775FA}"/>
              </a:ext>
            </a:extLst>
          </p:cNvPr>
          <p:cNvSpPr txBox="1"/>
          <p:nvPr/>
        </p:nvSpPr>
        <p:spPr>
          <a:xfrm>
            <a:off x="11352584" y="638132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4/25</a:t>
            </a:r>
          </a:p>
        </p:txBody>
      </p:sp>
    </p:spTree>
    <p:extLst>
      <p:ext uri="{BB962C8B-B14F-4D97-AF65-F5344CB8AC3E}">
        <p14:creationId xmlns:p14="http://schemas.microsoft.com/office/powerpoint/2010/main" val="360775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2315580" y="62068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Формулы нахождения типового регулятора для компенсационного метода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A3D30FA-C184-48EB-943E-5448715A3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17" y="2151727"/>
            <a:ext cx="5419311" cy="27653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912CCA1-C31E-4556-9601-ED3AD8EFD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128" y="2151727"/>
            <a:ext cx="3287794" cy="3881080"/>
          </a:xfrm>
          <a:prstGeom prst="rect">
            <a:avLst/>
          </a:prstGeom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4FEF6DD7-A333-4389-A9CA-6A16B599D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BFAA222-EE6D-4BD1-B736-2DBD7DC15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5625" cy="2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DF0CBB78-999C-4C06-85E5-836110C52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735B2A9-D8E6-4A60-A504-AF1E6C4B0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025" cy="2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BA50C175-1285-442B-8C09-1FE3B950E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6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CFAAFC0-9691-4928-B719-425A77378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478F61FC-D00C-47E3-B129-3FAEE43CB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025" cy="2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E584918-0D23-4D38-A500-FB41D085D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6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77EF755-8BCF-4E36-809C-9404CBD8F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763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D92E7E-91E9-4D3C-A564-AD0CFEF5E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025" cy="2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3C417016-A5B2-4FED-9C16-3E82534A1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6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F1123B-EBB8-420E-8270-1618DD95D82A}"/>
              </a:ext>
            </a:extLst>
          </p:cNvPr>
          <p:cNvSpPr txBox="1"/>
          <p:nvPr/>
        </p:nvSpPr>
        <p:spPr>
          <a:xfrm>
            <a:off x="11352584" y="638132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5/25</a:t>
            </a:r>
          </a:p>
        </p:txBody>
      </p:sp>
    </p:spTree>
    <p:extLst>
      <p:ext uri="{BB962C8B-B14F-4D97-AF65-F5344CB8AC3E}">
        <p14:creationId xmlns:p14="http://schemas.microsoft.com/office/powerpoint/2010/main" val="260864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2891644" y="692696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Поисковая процедура нахождения наилучших параметров регулятора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96856-B1FB-4EED-8F8B-A69D64762384}"/>
              </a:ext>
            </a:extLst>
          </p:cNvPr>
          <p:cNvSpPr txBox="1"/>
          <p:nvPr/>
        </p:nvSpPr>
        <p:spPr>
          <a:xfrm>
            <a:off x="1484943" y="2034408"/>
            <a:ext cx="9222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Рассматриваемые в работе альтернативные параметры регулятора находятся с помощью поисковой процедуры с последовательным приближением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E0ED1-9C98-49C5-8051-DFD678AC1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2748464"/>
            <a:ext cx="3322315" cy="3835084"/>
          </a:xfrm>
          <a:prstGeom prst="rect">
            <a:avLst/>
          </a:prstGeom>
        </p:spPr>
      </p:pic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CAA91C26-4137-45EA-9FF2-603A9F2926AC}"/>
              </a:ext>
            </a:extLst>
          </p:cNvPr>
          <p:cNvSpPr/>
          <p:nvPr/>
        </p:nvSpPr>
        <p:spPr bwMode="auto">
          <a:xfrm>
            <a:off x="2495600" y="3017821"/>
            <a:ext cx="1944216" cy="55399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Быстрый перебор в определенной области параметров</a:t>
            </a:r>
          </a:p>
        </p:txBody>
      </p:sp>
      <p:sp>
        <p:nvSpPr>
          <p:cNvPr id="10" name="Блок-схема: процесс 9">
            <a:extLst>
              <a:ext uri="{FF2B5EF4-FFF2-40B4-BE49-F238E27FC236}">
                <a16:creationId xmlns:a16="http://schemas.microsoft.com/office/drawing/2014/main" id="{CA600CD6-0C4B-4583-9752-275909DC3373}"/>
              </a:ext>
            </a:extLst>
          </p:cNvPr>
          <p:cNvSpPr/>
          <p:nvPr/>
        </p:nvSpPr>
        <p:spPr bwMode="auto">
          <a:xfrm>
            <a:off x="2495600" y="3872408"/>
            <a:ext cx="1944216" cy="55399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Нахождение набора параметров регулятора с минимальным значением ИКК</a:t>
            </a:r>
          </a:p>
        </p:txBody>
      </p:sp>
      <p:sp>
        <p:nvSpPr>
          <p:cNvPr id="11" name="Блок-схема: процесс 10">
            <a:extLst>
              <a:ext uri="{FF2B5EF4-FFF2-40B4-BE49-F238E27FC236}">
                <a16:creationId xmlns:a16="http://schemas.microsoft.com/office/drawing/2014/main" id="{2A42151B-D1B1-4C2B-A8F9-1DF8A7018183}"/>
              </a:ext>
            </a:extLst>
          </p:cNvPr>
          <p:cNvSpPr/>
          <p:nvPr/>
        </p:nvSpPr>
        <p:spPr bwMode="auto">
          <a:xfrm>
            <a:off x="2495632" y="4717487"/>
            <a:ext cx="1944216" cy="55399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Уменьшение поисковой зоны и переопределен</a:t>
            </a:r>
            <a:r>
              <a:rPr lang="ru-RU" sz="1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ие ее вокруг найденных параметров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Блок-схема: процесс 11">
            <a:extLst>
              <a:ext uri="{FF2B5EF4-FFF2-40B4-BE49-F238E27FC236}">
                <a16:creationId xmlns:a16="http://schemas.microsoft.com/office/drawing/2014/main" id="{AFD26659-AFE0-4177-B979-2A60ACFDD8D3}"/>
              </a:ext>
            </a:extLst>
          </p:cNvPr>
          <p:cNvSpPr/>
          <p:nvPr/>
        </p:nvSpPr>
        <p:spPr bwMode="auto">
          <a:xfrm>
            <a:off x="2495600" y="5652082"/>
            <a:ext cx="1944216" cy="400110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Найденные наилучшие параметры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3F69D49-E443-4F1B-85FE-CAF4C95F37D0}"/>
              </a:ext>
            </a:extLst>
          </p:cNvPr>
          <p:cNvCxnSpPr>
            <a:stCxn id="6" idx="2"/>
            <a:endCxn id="10" idx="0"/>
          </p:cNvCxnSpPr>
          <p:nvPr/>
        </p:nvCxnSpPr>
        <p:spPr bwMode="auto">
          <a:xfrm>
            <a:off x="3467708" y="3571819"/>
            <a:ext cx="0" cy="3005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6840ACA-17BE-4B9A-B1B5-9F1D2FF7E037}"/>
              </a:ext>
            </a:extLst>
          </p:cNvPr>
          <p:cNvCxnSpPr>
            <a:stCxn id="10" idx="2"/>
            <a:endCxn id="11" idx="0"/>
          </p:cNvCxnSpPr>
          <p:nvPr/>
        </p:nvCxnSpPr>
        <p:spPr bwMode="auto">
          <a:xfrm>
            <a:off x="3467708" y="4426406"/>
            <a:ext cx="32" cy="2910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A4EE5742-87DB-4DC4-8CCD-623AC62EA6F3}"/>
              </a:ext>
            </a:extLst>
          </p:cNvPr>
          <p:cNvCxnSpPr>
            <a:stCxn id="11" idx="2"/>
            <a:endCxn id="12" idx="0"/>
          </p:cNvCxnSpPr>
          <p:nvPr/>
        </p:nvCxnSpPr>
        <p:spPr bwMode="auto">
          <a:xfrm flipH="1">
            <a:off x="3467708" y="5271485"/>
            <a:ext cx="32" cy="3805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0" name="Соединитель: уступ 29">
            <a:extLst>
              <a:ext uri="{FF2B5EF4-FFF2-40B4-BE49-F238E27FC236}">
                <a16:creationId xmlns:a16="http://schemas.microsoft.com/office/drawing/2014/main" id="{D78F21FD-D9A6-4AD3-8A2F-EECCD22A030C}"/>
              </a:ext>
            </a:extLst>
          </p:cNvPr>
          <p:cNvCxnSpPr>
            <a:stCxn id="11" idx="1"/>
            <a:endCxn id="6" idx="1"/>
          </p:cNvCxnSpPr>
          <p:nvPr/>
        </p:nvCxnSpPr>
        <p:spPr bwMode="auto">
          <a:xfrm rot="10800000">
            <a:off x="2495600" y="3294820"/>
            <a:ext cx="32" cy="1699666"/>
          </a:xfrm>
          <a:prstGeom prst="bentConnector3">
            <a:avLst>
              <a:gd name="adj1" fmla="val 714475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277DECC-C675-4111-B7D5-01167AFD7A65}"/>
              </a:ext>
            </a:extLst>
          </p:cNvPr>
          <p:cNvSpPr txBox="1"/>
          <p:nvPr/>
        </p:nvSpPr>
        <p:spPr>
          <a:xfrm>
            <a:off x="11352584" y="638132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6/25</a:t>
            </a:r>
          </a:p>
        </p:txBody>
      </p:sp>
    </p:spTree>
    <p:extLst>
      <p:ext uri="{BB962C8B-B14F-4D97-AF65-F5344CB8AC3E}">
        <p14:creationId xmlns:p14="http://schemas.microsoft.com/office/powerpoint/2010/main" val="183927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2603612" y="764704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Модель инерционного звена первого порядка с запаздыванием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96856-B1FB-4EED-8F8B-A69D64762384}"/>
              </a:ext>
            </a:extLst>
          </p:cNvPr>
          <p:cNvSpPr txBox="1"/>
          <p:nvPr/>
        </p:nvSpPr>
        <p:spPr>
          <a:xfrm>
            <a:off x="1484943" y="2034408"/>
            <a:ext cx="9222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Для демонстрации работоспособности метода продемонстрируем его работу на примере модели инерционного звена первого порядка с запаздыванием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10ABEB-5E3B-4231-9626-566A2E96C5A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504" y="3212976"/>
            <a:ext cx="5616624" cy="2664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6C3C86-48C2-48F2-90B6-D693FAF98BB0}"/>
                  </a:ext>
                </a:extLst>
              </p:cNvPr>
              <p:cNvSpPr txBox="1"/>
              <p:nvPr/>
            </p:nvSpPr>
            <p:spPr>
              <a:xfrm>
                <a:off x="7783267" y="4797152"/>
                <a:ext cx="3610242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𝑚𝑜𝑑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𝑚𝑜𝑑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6C3C86-48C2-48F2-90B6-D693FAF98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267" y="4797152"/>
                <a:ext cx="3610242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97CEF42-C49D-4F2A-AEEA-04D74678142A}"/>
              </a:ext>
            </a:extLst>
          </p:cNvPr>
          <p:cNvSpPr txBox="1"/>
          <p:nvPr/>
        </p:nvSpPr>
        <p:spPr>
          <a:xfrm>
            <a:off x="8256241" y="335699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Эффективность управления оценивается по значению интегрального квадратичного критерия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55C3D-E008-4E15-9513-B232268BF720}"/>
              </a:ext>
            </a:extLst>
          </p:cNvPr>
          <p:cNvSpPr txBox="1"/>
          <p:nvPr/>
        </p:nvSpPr>
        <p:spPr>
          <a:xfrm>
            <a:off x="11352584" y="638132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7/25</a:t>
            </a:r>
          </a:p>
        </p:txBody>
      </p:sp>
    </p:spTree>
    <p:extLst>
      <p:ext uri="{BB962C8B-B14F-4D97-AF65-F5344CB8AC3E}">
        <p14:creationId xmlns:p14="http://schemas.microsoft.com/office/powerpoint/2010/main" val="398859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1325470" y="764704"/>
            <a:ext cx="9541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Инерционное звено первого порядка с запаздыванием  ПИ-регулятор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AA229B-5510-473A-9196-07DA411C7B7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9456" y="2348880"/>
            <a:ext cx="4131310" cy="322580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999B79F-6C67-4B8B-876C-5D1B75741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79157"/>
              </p:ext>
            </p:extLst>
          </p:nvPr>
        </p:nvGraphicFramePr>
        <p:xfrm>
          <a:off x="6384032" y="3068960"/>
          <a:ext cx="5046539" cy="119573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12809">
                  <a:extLst>
                    <a:ext uri="{9D8B030D-6E8A-4147-A177-3AD203B41FA5}">
                      <a16:colId xmlns:a16="http://schemas.microsoft.com/office/drawing/2014/main" val="1903344804"/>
                    </a:ext>
                  </a:extLst>
                </a:gridCol>
                <a:gridCol w="2177080">
                  <a:extLst>
                    <a:ext uri="{9D8B030D-6E8A-4147-A177-3AD203B41FA5}">
                      <a16:colId xmlns:a16="http://schemas.microsoft.com/office/drawing/2014/main" val="2719793773"/>
                    </a:ext>
                  </a:extLst>
                </a:gridCol>
                <a:gridCol w="1656650">
                  <a:extLst>
                    <a:ext uri="{9D8B030D-6E8A-4147-A177-3AD203B41FA5}">
                      <a16:colId xmlns:a16="http://schemas.microsoft.com/office/drawing/2014/main" val="3209837001"/>
                    </a:ext>
                  </a:extLst>
                </a:gridCol>
              </a:tblGrid>
              <a:tr h="253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Компенсационный метод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Поисковый метод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8434462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K</a:t>
                      </a:r>
                      <a:r>
                        <a:rPr lang="ru-RU" sz="1400" baseline="-25000" dirty="0">
                          <a:effectLst/>
                        </a:rPr>
                        <a:t>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0.3715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0.2626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3642584"/>
                  </a:ext>
                </a:extLst>
              </a:tr>
              <a:tr h="253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K</a:t>
                      </a:r>
                      <a:r>
                        <a:rPr lang="ru-RU" sz="1400" baseline="-25000">
                          <a:effectLst/>
                        </a:rPr>
                        <a:t>п</a:t>
                      </a:r>
                      <a:r>
                        <a:rPr lang="ru-RU" sz="1400">
                          <a:effectLst/>
                        </a:rPr>
                        <a:t>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1.4860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1.6653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9291884"/>
                  </a:ext>
                </a:extLst>
              </a:tr>
              <a:tr h="3504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ИКК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1.5310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1.4910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8170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2570363-6AF7-4B33-AE29-29D53EFBBF0A}"/>
              </a:ext>
            </a:extLst>
          </p:cNvPr>
          <p:cNvSpPr txBox="1"/>
          <p:nvPr/>
        </p:nvSpPr>
        <p:spPr>
          <a:xfrm>
            <a:off x="6717759" y="4581128"/>
            <a:ext cx="437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Относительный проигрыш по ИКК </a:t>
            </a:r>
            <a:r>
              <a:rPr lang="en-US" dirty="0"/>
              <a:t>~ 2,6%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5F357-71ED-4046-92EA-CA4D8EBE9175}"/>
              </a:ext>
            </a:extLst>
          </p:cNvPr>
          <p:cNvSpPr txBox="1"/>
          <p:nvPr/>
        </p:nvSpPr>
        <p:spPr>
          <a:xfrm>
            <a:off x="11352584" y="638132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8/25</a:t>
            </a:r>
          </a:p>
        </p:txBody>
      </p:sp>
    </p:spTree>
    <p:extLst>
      <p:ext uri="{BB962C8B-B14F-4D97-AF65-F5344CB8AC3E}">
        <p14:creationId xmlns:p14="http://schemas.microsoft.com/office/powerpoint/2010/main" val="107858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8BCF9-DB44-4A61-8A84-33AB63700738}"/>
              </a:ext>
            </a:extLst>
          </p:cNvPr>
          <p:cNvSpPr txBox="1"/>
          <p:nvPr/>
        </p:nvSpPr>
        <p:spPr>
          <a:xfrm>
            <a:off x="1325470" y="764704"/>
            <a:ext cx="9541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Инерционное звено первого порядка с запаздыванием  ПИД-регулятор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82FD0F-6C2F-44A7-BE80-8335E3EE1D0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432" y="2348880"/>
            <a:ext cx="4635716" cy="3225800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CC04C37-ED05-496D-896D-5C968E984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47314"/>
              </p:ext>
            </p:extLst>
          </p:nvPr>
        </p:nvGraphicFramePr>
        <p:xfrm>
          <a:off x="6786661" y="2492896"/>
          <a:ext cx="4421907" cy="172879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697632">
                  <a:extLst>
                    <a:ext uri="{9D8B030D-6E8A-4147-A177-3AD203B41FA5}">
                      <a16:colId xmlns:a16="http://schemas.microsoft.com/office/drawing/2014/main" val="2285127072"/>
                    </a:ext>
                  </a:extLst>
                </a:gridCol>
                <a:gridCol w="1711960">
                  <a:extLst>
                    <a:ext uri="{9D8B030D-6E8A-4147-A177-3AD203B41FA5}">
                      <a16:colId xmlns:a16="http://schemas.microsoft.com/office/drawing/2014/main" val="1020117113"/>
                    </a:ext>
                  </a:extLst>
                </a:gridCol>
                <a:gridCol w="2012315">
                  <a:extLst>
                    <a:ext uri="{9D8B030D-6E8A-4147-A177-3AD203B41FA5}">
                      <a16:colId xmlns:a16="http://schemas.microsoft.com/office/drawing/2014/main" val="3844535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Компенсационный метод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Поисковый метод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578037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K</a:t>
                      </a:r>
                      <a:r>
                        <a:rPr lang="ru-RU" sz="1400" baseline="-25000">
                          <a:effectLst/>
                        </a:rPr>
                        <a:t>и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0.3715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0.3651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7051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K</a:t>
                      </a:r>
                      <a:r>
                        <a:rPr lang="ru-RU" sz="1400" baseline="-25000">
                          <a:effectLst/>
                        </a:rPr>
                        <a:t>п</a:t>
                      </a:r>
                      <a:r>
                        <a:rPr lang="ru-RU" sz="1400">
                          <a:effectLst/>
                        </a:rPr>
                        <a:t>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1.6265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2.1032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2072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K</a:t>
                      </a:r>
                      <a:r>
                        <a:rPr lang="ru-RU" sz="1400" baseline="-25000">
                          <a:effectLst/>
                        </a:rPr>
                        <a:t>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0.562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0.8430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5256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ИКК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1.3532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1.2640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33632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A03994-4A3D-4F12-A0E9-DEC1071326A3}"/>
              </a:ext>
            </a:extLst>
          </p:cNvPr>
          <p:cNvSpPr txBox="1"/>
          <p:nvPr/>
        </p:nvSpPr>
        <p:spPr>
          <a:xfrm>
            <a:off x="6717759" y="4581128"/>
            <a:ext cx="420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Относительный проигрыш по ИКК </a:t>
            </a:r>
            <a:r>
              <a:rPr lang="en-US" dirty="0"/>
              <a:t>~ 7%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215143-A0F2-49F6-B9C6-1A1EFE03ED11}"/>
              </a:ext>
            </a:extLst>
          </p:cNvPr>
          <p:cNvSpPr txBox="1"/>
          <p:nvPr/>
        </p:nvSpPr>
        <p:spPr>
          <a:xfrm>
            <a:off x="11352584" y="638132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9/25</a:t>
            </a:r>
          </a:p>
        </p:txBody>
      </p:sp>
    </p:spTree>
    <p:extLst>
      <p:ext uri="{BB962C8B-B14F-4D97-AF65-F5344CB8AC3E}">
        <p14:creationId xmlns:p14="http://schemas.microsoft.com/office/powerpoint/2010/main" val="25116231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8135</TotalTime>
  <Words>1093</Words>
  <Application>Microsoft Office PowerPoint</Application>
  <PresentationFormat>Широкоэкранный</PresentationFormat>
  <Paragraphs>223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Default Theme</vt:lpstr>
      <vt:lpstr>Equation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Иус Марк Александрович</cp:lastModifiedBy>
  <cp:revision>376</cp:revision>
  <dcterms:created xsi:type="dcterms:W3CDTF">2016-02-05T10:58:30Z</dcterms:created>
  <dcterms:modified xsi:type="dcterms:W3CDTF">2021-06-30T07:27:03Z</dcterms:modified>
</cp:coreProperties>
</file>