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sldIdLst>
    <p:sldId id="259" r:id="rId2"/>
    <p:sldId id="262" r:id="rId3"/>
    <p:sldId id="263" r:id="rId4"/>
    <p:sldId id="278" r:id="rId5"/>
    <p:sldId id="279" r:id="rId6"/>
    <p:sldId id="265" r:id="rId7"/>
    <p:sldId id="291" r:id="rId8"/>
    <p:sldId id="292" r:id="rId9"/>
    <p:sldId id="280" r:id="rId10"/>
    <p:sldId id="269" r:id="rId11"/>
    <p:sldId id="283" r:id="rId12"/>
    <p:sldId id="285" r:id="rId13"/>
    <p:sldId id="290" r:id="rId14"/>
    <p:sldId id="272" r:id="rId15"/>
    <p:sldId id="282" r:id="rId16"/>
    <p:sldId id="281" r:id="rId17"/>
    <p:sldId id="287" r:id="rId18"/>
    <p:sldId id="293" r:id="rId19"/>
    <p:sldId id="273" r:id="rId20"/>
    <p:sldId id="289" r:id="rId21"/>
    <p:sldId id="274" r:id="rId22"/>
    <p:sldId id="275" r:id="rId23"/>
    <p:sldId id="288" r:id="rId24"/>
    <p:sldId id="260" r:id="rId25"/>
    <p:sldId id="26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F6"/>
    <a:srgbClr val="DDDDF7"/>
    <a:srgbClr val="E0E0F8"/>
    <a:srgbClr val="99FF33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0400" autoAdjust="0"/>
  </p:normalViewPr>
  <p:slideViewPr>
    <p:cSldViewPr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528E-6EEA-4B24-801F-77969FE7D216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A615-9B01-47C3-BE11-4F7D748DC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5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04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4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5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2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5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3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7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22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7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B3489-8A61-4E89-AB85-F38E753153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27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53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16858F-ADDA-4354-A1E5-75DB9EC43E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6CC5E8-0B58-440F-AB0F-22F63C7C3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9692-C39F-4D0A-9AA5-31114F277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DCCE20A-C509-4A57-B188-404787367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9692-C39F-4D0A-9AA5-31114F277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E9604A4-F11F-439A-80D8-43FAEF1D81D5}" type="datetime1">
              <a:rPr lang="en-US" smtClean="0"/>
              <a:t>6/23/2021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084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98FBE1-F195-44BB-8C65-902B4E110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9692-C39F-4D0A-9AA5-31114F277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520.png"/><Relationship Id="rId7" Type="http://schemas.openxmlformats.org/officeDocument/2006/relationships/image" Target="../media/image560.png"/><Relationship Id="rId12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0.png"/><Relationship Id="rId11" Type="http://schemas.openxmlformats.org/officeDocument/2006/relationships/image" Target="../media/image75.svg"/><Relationship Id="rId5" Type="http://schemas.openxmlformats.org/officeDocument/2006/relationships/image" Target="../media/image540.png"/><Relationship Id="rId10" Type="http://schemas.openxmlformats.org/officeDocument/2006/relationships/image" Target="../media/image74.png"/><Relationship Id="rId4" Type="http://schemas.openxmlformats.org/officeDocument/2006/relationships/image" Target="../media/image530.png"/><Relationship Id="rId9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710.png"/><Relationship Id="rId18" Type="http://schemas.openxmlformats.org/officeDocument/2006/relationships/image" Target="../media/image81.svg"/><Relationship Id="rId3" Type="http://schemas.openxmlformats.org/officeDocument/2006/relationships/image" Target="../media/image630.png"/><Relationship Id="rId21" Type="http://schemas.openxmlformats.org/officeDocument/2006/relationships/image" Target="../media/image82.png"/><Relationship Id="rId7" Type="http://schemas.openxmlformats.org/officeDocument/2006/relationships/image" Target="../media/image29.png"/><Relationship Id="rId12" Type="http://schemas.openxmlformats.org/officeDocument/2006/relationships/image" Target="../media/image77.svg"/><Relationship Id="rId17" Type="http://schemas.openxmlformats.org/officeDocument/2006/relationships/image" Target="../media/image80.png"/><Relationship Id="rId25" Type="http://schemas.openxmlformats.org/officeDocument/2006/relationships/image" Target="../media/image86.svg"/><Relationship Id="rId2" Type="http://schemas.openxmlformats.org/officeDocument/2006/relationships/image" Target="../media/image620.png"/><Relationship Id="rId16" Type="http://schemas.openxmlformats.org/officeDocument/2006/relationships/image" Target="../media/image75.sv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0.png"/><Relationship Id="rId11" Type="http://schemas.openxmlformats.org/officeDocument/2006/relationships/image" Target="../media/image74.png"/><Relationship Id="rId24" Type="http://schemas.openxmlformats.org/officeDocument/2006/relationships/image" Target="../media/image85.svg"/><Relationship Id="rId5" Type="http://schemas.openxmlformats.org/officeDocument/2006/relationships/image" Target="../media/image650.png"/><Relationship Id="rId15" Type="http://schemas.openxmlformats.org/officeDocument/2006/relationships/image" Target="../media/image79.svg"/><Relationship Id="rId23" Type="http://schemas.openxmlformats.org/officeDocument/2006/relationships/image" Target="../media/image84.png"/><Relationship Id="rId10" Type="http://schemas.openxmlformats.org/officeDocument/2006/relationships/image" Target="../media/image690.png"/><Relationship Id="rId19" Type="http://schemas.openxmlformats.org/officeDocument/2006/relationships/image" Target="../media/image76.png"/><Relationship Id="rId4" Type="http://schemas.openxmlformats.org/officeDocument/2006/relationships/image" Target="../media/image640.png"/><Relationship Id="rId9" Type="http://schemas.openxmlformats.org/officeDocument/2006/relationships/image" Target="../media/image680.png"/><Relationship Id="rId14" Type="http://schemas.openxmlformats.org/officeDocument/2006/relationships/image" Target="../media/image78.png"/><Relationship Id="rId22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4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41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9EA320-93EE-4934-A534-87BA30429B96}"/>
              </a:ext>
            </a:extLst>
          </p:cNvPr>
          <p:cNvSpPr txBox="1"/>
          <p:nvPr/>
        </p:nvSpPr>
        <p:spPr>
          <a:xfrm>
            <a:off x="2886723" y="620688"/>
            <a:ext cx="6418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 механики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механики и проц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ессов управления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9504D-2CA1-4ABB-8D66-FCA0F50F3282}"/>
              </a:ext>
            </a:extLst>
          </p:cNvPr>
          <p:cNvSpPr txBox="1"/>
          <p:nvPr/>
        </p:nvSpPr>
        <p:spPr>
          <a:xfrm>
            <a:off x="2886723" y="2845111"/>
            <a:ext cx="64185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ВЫПУСКНАЯ КВАЛИФИКАЦИОННАЯ РАБОТА БАКАЛАВРА</a:t>
            </a:r>
            <a:b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И АНАЛИЗ ПРОЦЕССОВ ДИССИПАЦИИ ЭНЕРГИИ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КОЛЕБАНИЙ 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МИКРОМЕХАНИЧЕСКИХ БАЛОЧНЫХ РЕЗОНАТОРОВ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E35C0-6A17-43DA-826C-26C6F0866597}"/>
              </a:ext>
            </a:extLst>
          </p:cNvPr>
          <p:cNvSpPr txBox="1"/>
          <p:nvPr/>
        </p:nvSpPr>
        <p:spPr>
          <a:xfrm>
            <a:off x="1091444" y="5013176"/>
            <a:ext cx="100091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Работу выполнил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3631503/70302 группы         			  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А. Д. Шестаков</a:t>
            </a:r>
          </a:p>
          <a:p>
            <a:pPr algn="l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Руководитель, к. ф.-м. н., доцент				        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А.В. Лукин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1C09D3-E699-4FF6-BD54-352695EDC8C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t="1080" r="4924"/>
          <a:stretch/>
        </p:blipFill>
        <p:spPr bwMode="auto">
          <a:xfrm>
            <a:off x="5999311" y="1864157"/>
            <a:ext cx="6192689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FAA34-27BD-437B-92AF-294913009E1D}"/>
              </a:ext>
            </a:extLst>
          </p:cNvPr>
          <p:cNvSpPr txBox="1"/>
          <p:nvPr/>
        </p:nvSpPr>
        <p:spPr>
          <a:xfrm>
            <a:off x="1883532" y="764704"/>
            <a:ext cx="8424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аналитического и численного решений 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F3CA2-FABB-4BFB-ACBD-583D23AB8B61}"/>
              </a:ext>
            </a:extLst>
          </p:cNvPr>
          <p:cNvSpPr txBox="1"/>
          <p:nvPr/>
        </p:nvSpPr>
        <p:spPr>
          <a:xfrm>
            <a:off x="839416" y="4941168"/>
            <a:ext cx="4793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колебаний, перемещения вдоль оси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B0B16D-3A31-47B6-AB00-594A41490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0" y="2212400"/>
            <a:ext cx="5889451" cy="2656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5D5A1D-CABF-47DA-9A8B-DEA06A47E905}"/>
                  </a:ext>
                </a:extLst>
              </p:cNvPr>
              <p:cNvSpPr txBox="1"/>
              <p:nvPr/>
            </p:nvSpPr>
            <p:spPr>
              <a:xfrm>
                <a:off x="8688288" y="1679491"/>
                <a:ext cx="14085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5D5A1D-CABF-47DA-9A8B-DEA06A47E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1679491"/>
                <a:ext cx="1408569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5BA2783-C84C-4891-9322-6EB3871C7A51}"/>
              </a:ext>
            </a:extLst>
          </p:cNvPr>
          <p:cNvSpPr txBox="1"/>
          <p:nvPr/>
        </p:nvSpPr>
        <p:spPr>
          <a:xfrm>
            <a:off x="11496600" y="6488668"/>
            <a:ext cx="833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02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CC84B-B570-4120-8937-A8E30C0AFBD2}"/>
                  </a:ext>
                </a:extLst>
              </p:cNvPr>
              <p:cNvSpPr txBox="1"/>
              <p:nvPr/>
            </p:nvSpPr>
            <p:spPr>
              <a:xfrm>
                <a:off x="413488" y="1227700"/>
                <a:ext cx="10694504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Отклонение от положения равновесия описывается полем перемещений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и температурным полем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ru-RU" sz="1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Учитывая связь деформаций с механическими и температурными напряжениями, закон Гука принимает форму: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CC84B-B570-4120-8937-A8E30C0A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88" y="1227700"/>
                <a:ext cx="10694504" cy="923330"/>
              </a:xfrm>
              <a:prstGeom prst="rect">
                <a:avLst/>
              </a:prstGeom>
              <a:blipFill>
                <a:blip r:embed="rId2"/>
                <a:stretch>
                  <a:fillRect l="-513" t="-3289" r="-57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1D4AF6-FB37-4BAB-80B1-C59CC23AD455}"/>
                  </a:ext>
                </a:extLst>
              </p:cNvPr>
              <p:cNvSpPr txBox="1"/>
              <p:nvPr/>
            </p:nvSpPr>
            <p:spPr>
              <a:xfrm>
                <a:off x="498499" y="2296692"/>
                <a:ext cx="3011557" cy="655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1D4AF6-FB37-4BAB-80B1-C59CC23AD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9" y="2296692"/>
                <a:ext cx="3011557" cy="655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9C620-982B-48D3-B4EC-A581E8CB4D82}"/>
                  </a:ext>
                </a:extLst>
              </p:cNvPr>
              <p:cNvSpPr txBox="1"/>
              <p:nvPr/>
            </p:nvSpPr>
            <p:spPr>
              <a:xfrm>
                <a:off x="3634350" y="2286680"/>
                <a:ext cx="4890053" cy="655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𝛼𝜃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A9C620-982B-48D3-B4EC-A581E8CB4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350" y="2286680"/>
                <a:ext cx="4890053" cy="6551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C7B7B4-D14B-45BB-88E5-1597D698F35B}"/>
                  </a:ext>
                </a:extLst>
              </p:cNvPr>
              <p:cNvSpPr txBox="1"/>
              <p:nvPr/>
            </p:nvSpPr>
            <p:spPr>
              <a:xfrm>
                <a:off x="8654510" y="2437432"/>
                <a:ext cx="2765562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𝑧𝑥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C7B7B4-D14B-45BB-88E5-1597D698F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10" y="2437432"/>
                <a:ext cx="2765562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0FAD3EB-B6EE-4745-B2E6-BE39F37A6B7C}"/>
              </a:ext>
            </a:extLst>
          </p:cNvPr>
          <p:cNvSpPr txBox="1"/>
          <p:nvPr/>
        </p:nvSpPr>
        <p:spPr>
          <a:xfrm>
            <a:off x="1548308" y="566380"/>
            <a:ext cx="8796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термоупругих потерь </a:t>
            </a:r>
            <a:endParaRPr lang="ru-RU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E8C067-E41D-4706-BDCC-CEF41B6E9A80}"/>
                  </a:ext>
                </a:extLst>
              </p:cNvPr>
              <p:cNvSpPr txBox="1"/>
              <p:nvPr/>
            </p:nvSpPr>
            <p:spPr>
              <a:xfrm>
                <a:off x="446823" y="3102458"/>
                <a:ext cx="3928441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𝐸𝐼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E8C067-E41D-4706-BDCC-CEF41B6E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3" y="3102458"/>
                <a:ext cx="3928441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43C23D-6444-45E0-BF88-C65C1BADBFB5}"/>
                  </a:ext>
                </a:extLst>
              </p:cNvPr>
              <p:cNvSpPr txBox="1"/>
              <p:nvPr/>
            </p:nvSpPr>
            <p:spPr>
              <a:xfrm>
                <a:off x="588252" y="5930832"/>
                <a:ext cx="4067588" cy="725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𝑦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C43C23D-6444-45E0-BF88-C65C1BADB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52" y="5930832"/>
                <a:ext cx="4067588" cy="725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81415-93D4-44E4-BFE8-DE6646E7FEDC}"/>
                  </a:ext>
                </a:extLst>
              </p:cNvPr>
              <p:cNvSpPr txBox="1"/>
              <p:nvPr/>
            </p:nvSpPr>
            <p:spPr>
              <a:xfrm>
                <a:off x="427295" y="3820388"/>
                <a:ext cx="3759475" cy="764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𝜒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581415-93D4-44E4-BFE8-DE6646E7F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5" y="3820388"/>
                <a:ext cx="3759475" cy="764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78932E13-AC98-486E-AF36-1D40EB82C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997197"/>
              </p:ext>
            </p:extLst>
          </p:nvPr>
        </p:nvGraphicFramePr>
        <p:xfrm>
          <a:off x="472674" y="2241970"/>
          <a:ext cx="10947398" cy="846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1347">
                  <a:extLst>
                    <a:ext uri="{9D8B030D-6E8A-4147-A177-3AD203B41FA5}">
                      <a16:colId xmlns:a16="http://schemas.microsoft.com/office/drawing/2014/main" val="2049648072"/>
                    </a:ext>
                  </a:extLst>
                </a:gridCol>
                <a:gridCol w="5098774">
                  <a:extLst>
                    <a:ext uri="{9D8B030D-6E8A-4147-A177-3AD203B41FA5}">
                      <a16:colId xmlns:a16="http://schemas.microsoft.com/office/drawing/2014/main" val="80625892"/>
                    </a:ext>
                  </a:extLst>
                </a:gridCol>
                <a:gridCol w="2757277">
                  <a:extLst>
                    <a:ext uri="{9D8B030D-6E8A-4147-A177-3AD203B41FA5}">
                      <a16:colId xmlns:a16="http://schemas.microsoft.com/office/drawing/2014/main" val="1300807658"/>
                    </a:ext>
                  </a:extLst>
                </a:gridCol>
              </a:tblGrid>
              <a:tr h="8460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18453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FB7D917-C43D-4DE1-A04A-3092CE162B54}"/>
              </a:ext>
            </a:extLst>
          </p:cNvPr>
          <p:cNvSpPr txBox="1"/>
          <p:nvPr/>
        </p:nvSpPr>
        <p:spPr>
          <a:xfrm>
            <a:off x="3857110" y="3180434"/>
            <a:ext cx="7464287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уравнение движения балки, с учетом температурн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ого момента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5AA25-BC5E-4C31-865C-46399921326D}"/>
              </a:ext>
            </a:extLst>
          </p:cNvPr>
          <p:cNvSpPr txBox="1"/>
          <p:nvPr/>
        </p:nvSpPr>
        <p:spPr>
          <a:xfrm>
            <a:off x="4079776" y="3959705"/>
            <a:ext cx="7018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уравнение теплопроводности, учитывающее связь между полями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температур и перемещений</a:t>
            </a:r>
            <a:endParaRPr lang="ru-RU" dirty="0"/>
          </a:p>
        </p:txBody>
      </p:sp>
      <p:graphicFrame>
        <p:nvGraphicFramePr>
          <p:cNvPr id="25" name="Таблица 25">
            <a:extLst>
              <a:ext uri="{FF2B5EF4-FFF2-40B4-BE49-F238E27FC236}">
                <a16:creationId xmlns:a16="http://schemas.microsoft.com/office/drawing/2014/main" id="{AD47591A-FC02-46F7-9B39-CF0A2E73D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2763"/>
              </p:ext>
            </p:extLst>
          </p:nvPr>
        </p:nvGraphicFramePr>
        <p:xfrm>
          <a:off x="490113" y="3087418"/>
          <a:ext cx="10939837" cy="159710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0939837">
                  <a:extLst>
                    <a:ext uri="{9D8B030D-6E8A-4147-A177-3AD203B41FA5}">
                      <a16:colId xmlns:a16="http://schemas.microsoft.com/office/drawing/2014/main" val="4281696065"/>
                    </a:ext>
                  </a:extLst>
                </a:gridCol>
              </a:tblGrid>
              <a:tr h="7355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14647"/>
                  </a:ext>
                </a:extLst>
              </a:tr>
              <a:tr h="8615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7665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89C3C7-6F50-4805-BB20-4A48328E6EEB}"/>
                  </a:ext>
                </a:extLst>
              </p:cNvPr>
              <p:cNvSpPr txBox="1"/>
              <p:nvPr/>
            </p:nvSpPr>
            <p:spPr>
              <a:xfrm>
                <a:off x="911424" y="4864761"/>
                <a:ext cx="9008994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относительное изменение температуры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много меньше начальной температуры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89C3C7-6F50-4805-BB20-4A48328E6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4864761"/>
                <a:ext cx="9008994" cy="381515"/>
              </a:xfrm>
              <a:prstGeom prst="rect">
                <a:avLst/>
              </a:prstGeom>
              <a:blipFill>
                <a:blip r:embed="rId9"/>
                <a:stretch>
                  <a:fillRect l="-474" t="-7937" b="-20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50C2734C-FEDA-4781-B570-0BC2592DC2DD}"/>
              </a:ext>
            </a:extLst>
          </p:cNvPr>
          <p:cNvSpPr txBox="1"/>
          <p:nvPr/>
        </p:nvSpPr>
        <p:spPr>
          <a:xfrm>
            <a:off x="911424" y="524627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пренебрегаем градиентами температуры вдоль оси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endParaRPr lang="ru-RU" dirty="0"/>
          </a:p>
        </p:txBody>
      </p:sp>
      <p:pic>
        <p:nvPicPr>
          <p:cNvPr id="31" name="Рисунок 30" descr="Назад контур">
            <a:extLst>
              <a:ext uri="{FF2B5EF4-FFF2-40B4-BE49-F238E27FC236}">
                <a16:creationId xmlns:a16="http://schemas.microsoft.com/office/drawing/2014/main" id="{B0DC9199-13AB-4E48-B0D8-DC2537E2BA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855268">
            <a:off x="-299112" y="4983625"/>
            <a:ext cx="1774728" cy="1017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65EDB6-C3C4-4500-A6B9-676870B081F9}"/>
                  </a:ext>
                </a:extLst>
              </p:cNvPr>
              <p:cNvSpPr txBox="1"/>
              <p:nvPr/>
            </p:nvSpPr>
            <p:spPr>
              <a:xfrm>
                <a:off x="4655840" y="6015897"/>
                <a:ext cx="6301408" cy="558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степень релаксации модуля Юнга</a:t>
                </a:r>
                <a:endParaRPr lang="ru-RU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65EDB6-C3C4-4500-A6B9-676870B08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40" y="6015897"/>
                <a:ext cx="6301408" cy="558102"/>
              </a:xfrm>
              <a:prstGeom prst="rect">
                <a:avLst/>
              </a:prstGeom>
              <a:blipFill>
                <a:blip r:embed="rId12"/>
                <a:stretch>
                  <a:fillRect l="-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4E37A70-928D-46EA-ABC8-46EC97A6BD9D}"/>
              </a:ext>
            </a:extLst>
          </p:cNvPr>
          <p:cNvSpPr txBox="1"/>
          <p:nvPr/>
        </p:nvSpPr>
        <p:spPr>
          <a:xfrm>
            <a:off x="11329057" y="6471557"/>
            <a:ext cx="1034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95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11693-2E84-472A-80BD-B2341E169195}"/>
                  </a:ext>
                </a:extLst>
              </p:cNvPr>
              <p:cNvSpPr txBox="1"/>
              <p:nvPr/>
            </p:nvSpPr>
            <p:spPr>
              <a:xfrm>
                <a:off x="-720586" y="695006"/>
                <a:ext cx="615729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𝐸𝐼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311693-2E84-472A-80BD-B2341E169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0586" y="695006"/>
                <a:ext cx="6157290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320B2D-19D9-4F18-AD34-B86106A49165}"/>
                  </a:ext>
                </a:extLst>
              </p:cNvPr>
              <p:cNvSpPr txBox="1"/>
              <p:nvPr/>
            </p:nvSpPr>
            <p:spPr>
              <a:xfrm>
                <a:off x="7926457" y="667521"/>
                <a:ext cx="3553238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𝜒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∆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320B2D-19D9-4F18-AD34-B86106A4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457" y="667521"/>
                <a:ext cx="3553238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322DD7-117A-401D-8B40-68A59A389605}"/>
                  </a:ext>
                </a:extLst>
              </p:cNvPr>
              <p:cNvSpPr txBox="1"/>
              <p:nvPr/>
            </p:nvSpPr>
            <p:spPr>
              <a:xfrm>
                <a:off x="7505976" y="1387846"/>
                <a:ext cx="4864099" cy="807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Считаем грани балки теплоизолированными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на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322DD7-117A-401D-8B40-68A59A389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76" y="1387846"/>
                <a:ext cx="4864099" cy="807529"/>
              </a:xfrm>
              <a:prstGeom prst="rect">
                <a:avLst/>
              </a:prstGeom>
              <a:blipFill>
                <a:blip r:embed="rId4"/>
                <a:stretch>
                  <a:fillRect l="-1003" t="-4545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40BD1-EA90-4B76-933B-1A9FA058CDC9}"/>
                  </a:ext>
                </a:extLst>
              </p:cNvPr>
              <p:cNvSpPr txBox="1"/>
              <p:nvPr/>
            </p:nvSpPr>
            <p:spPr>
              <a:xfrm>
                <a:off x="7720773" y="2681803"/>
                <a:ext cx="4114799" cy="875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1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ru-RU" sz="1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⁡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𝑘𝑦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𝑘𝑐𝑜𝑠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𝑏𝑘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40BD1-EA90-4B76-933B-1A9FA058C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773" y="2681803"/>
                <a:ext cx="4114799" cy="875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7F8B1A49-6811-482C-AD22-0F4921BB905F}"/>
              </a:ext>
            </a:extLst>
          </p:cNvPr>
          <p:cNvGraphicFramePr>
            <a:graphicFrameLocks noGrp="1"/>
          </p:cNvGraphicFramePr>
          <p:nvPr/>
        </p:nvGraphicFramePr>
        <p:xfrm>
          <a:off x="427382" y="709405"/>
          <a:ext cx="3816627" cy="720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627">
                  <a:extLst>
                    <a:ext uri="{9D8B030D-6E8A-4147-A177-3AD203B41FA5}">
                      <a16:colId xmlns:a16="http://schemas.microsoft.com/office/drawing/2014/main" val="3605377283"/>
                    </a:ext>
                  </a:extLst>
                </a:gridCol>
              </a:tblGrid>
              <a:tr h="7203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0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Таблица 17">
                <a:extLst>
                  <a:ext uri="{FF2B5EF4-FFF2-40B4-BE49-F238E27FC236}">
                    <a16:creationId xmlns:a16="http://schemas.microsoft.com/office/drawing/2014/main" id="{499AEA0B-BE9D-4236-8ACA-B7056C9C5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806910"/>
                  </p:ext>
                </p:extLst>
              </p:nvPr>
            </p:nvGraphicFramePr>
            <p:xfrm>
              <a:off x="4627696" y="603541"/>
              <a:ext cx="2602439" cy="93205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02439">
                      <a:extLst>
                        <a:ext uri="{9D8B030D-6E8A-4147-A177-3AD203B41FA5}">
                          <a16:colId xmlns:a16="http://schemas.microsoft.com/office/drawing/2014/main" val="4037686496"/>
                        </a:ext>
                      </a:extLst>
                    </a:gridCol>
                  </a:tblGrid>
                  <a:tr h="68952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549939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Таблица 17">
                <a:extLst>
                  <a:ext uri="{FF2B5EF4-FFF2-40B4-BE49-F238E27FC236}">
                    <a16:creationId xmlns:a16="http://schemas.microsoft.com/office/drawing/2014/main" id="{499AEA0B-BE9D-4236-8ACA-B7056C9C5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0806910"/>
                  </p:ext>
                </p:extLst>
              </p:nvPr>
            </p:nvGraphicFramePr>
            <p:xfrm>
              <a:off x="4627696" y="603541"/>
              <a:ext cx="2602439" cy="932053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602439">
                      <a:extLst>
                        <a:ext uri="{9D8B030D-6E8A-4147-A177-3AD203B41FA5}">
                          <a16:colId xmlns:a16="http://schemas.microsoft.com/office/drawing/2014/main" val="4037686496"/>
                        </a:ext>
                      </a:extLst>
                    </a:gridCol>
                  </a:tblGrid>
                  <a:tr h="93205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6"/>
                          <a:stretch>
                            <a:fillRect l="-234" t="-1307" r="-467" b="-13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49939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8" name="Рисунок 17" descr="Стрелка вправо со сплошной заливкой">
            <a:extLst>
              <a:ext uri="{FF2B5EF4-FFF2-40B4-BE49-F238E27FC236}">
                <a16:creationId xmlns:a16="http://schemas.microsoft.com/office/drawing/2014/main" id="{2998F120-4C93-4120-B822-9067EE930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9498649" y="2244192"/>
            <a:ext cx="428831" cy="449915"/>
          </a:xfrm>
          <a:prstGeom prst="rect">
            <a:avLst/>
          </a:prstGeom>
        </p:spPr>
      </p:pic>
      <p:graphicFrame>
        <p:nvGraphicFramePr>
          <p:cNvPr id="19" name="Таблица 19">
            <a:extLst>
              <a:ext uri="{FF2B5EF4-FFF2-40B4-BE49-F238E27FC236}">
                <a16:creationId xmlns:a16="http://schemas.microsoft.com/office/drawing/2014/main" id="{55077DF2-1083-40BF-8975-DD80BBA6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6672"/>
              </p:ext>
            </p:extLst>
          </p:nvPr>
        </p:nvGraphicFramePr>
        <p:xfrm>
          <a:off x="7464152" y="635092"/>
          <a:ext cx="4631771" cy="1587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1771">
                  <a:extLst>
                    <a:ext uri="{9D8B030D-6E8A-4147-A177-3AD203B41FA5}">
                      <a16:colId xmlns:a16="http://schemas.microsoft.com/office/drawing/2014/main" val="2277489174"/>
                    </a:ext>
                  </a:extLst>
                </a:gridCol>
              </a:tblGrid>
              <a:tr h="15872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058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3BDA93-BAC7-47EA-9C36-9D7F61DA8B51}"/>
                  </a:ext>
                </a:extLst>
              </p:cNvPr>
              <p:cNvSpPr txBox="1"/>
              <p:nvPr/>
            </p:nvSpPr>
            <p:spPr>
              <a:xfrm>
                <a:off x="8601879" y="3601582"/>
                <a:ext cx="280200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den>
                        </m:f>
                      </m:e>
                    </m:rad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ad>
                      <m:radPr>
                        <m:degHide m:val="on"/>
                        <m:ctrlPr>
                          <a:rPr lang="ru-RU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𝜒</m:t>
                            </m:r>
                          </m:den>
                        </m:f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3BDA93-BAC7-47EA-9C36-9D7F61DA8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879" y="3601582"/>
                <a:ext cx="2802006" cy="656013"/>
              </a:xfrm>
              <a:prstGeom prst="rect">
                <a:avLst/>
              </a:prstGeom>
              <a:blipFill>
                <a:blip r:embed="rId9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D93578-027A-48CB-82BF-4D8479EFF6D2}"/>
                  </a:ext>
                </a:extLst>
              </p:cNvPr>
              <p:cNvSpPr txBox="1"/>
              <p:nvPr/>
            </p:nvSpPr>
            <p:spPr>
              <a:xfrm>
                <a:off x="-448916" y="1742411"/>
                <a:ext cx="6544916" cy="158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ru-RU" sz="18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𝐸𝐼</m:t>
                      </m:r>
                      <m:d>
                        <m:dPr>
                          <m:begChr m:val="{"/>
                          <m:endChr m:val="}"/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24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𝑡𝑔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𝑏𝑘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𝑏𝑘</m:t>
                                      </m:r>
                                    </m:num>
                                    <m:den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d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𝐸𝐼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7D93578-027A-48CB-82BF-4D8479EFF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8916" y="1742411"/>
                <a:ext cx="6544916" cy="1587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 descr="Назад контур">
            <a:extLst>
              <a:ext uri="{FF2B5EF4-FFF2-40B4-BE49-F238E27FC236}">
                <a16:creationId xmlns:a16="http://schemas.microsoft.com/office/drawing/2014/main" id="{21D8BF2A-EB1F-43BB-AE90-33F18815B2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849477">
            <a:off x="7075639" y="3594119"/>
            <a:ext cx="2112004" cy="1133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A90C89-0060-4ADF-8F70-ACF34ECDF63D}"/>
                  </a:ext>
                </a:extLst>
              </p:cNvPr>
              <p:cNvSpPr txBox="1"/>
              <p:nvPr/>
            </p:nvSpPr>
            <p:spPr>
              <a:xfrm>
                <a:off x="132685" y="3315242"/>
                <a:ext cx="6544916" cy="6819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комплексная функция, зависящая от частоты колебаний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A90C89-0060-4ADF-8F70-ACF34ECDF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5" y="3315242"/>
                <a:ext cx="6544916" cy="681982"/>
              </a:xfrm>
              <a:prstGeom prst="rect">
                <a:avLst/>
              </a:prstGeom>
              <a:blipFill>
                <a:blip r:embed="rId13"/>
                <a:stretch>
                  <a:fillRect l="-839" t="-2679" b="-13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Рисунок 31" descr="Стрелка вправо со сплошной заливкой">
            <a:extLst>
              <a:ext uri="{FF2B5EF4-FFF2-40B4-BE49-F238E27FC236}">
                <a16:creationId xmlns:a16="http://schemas.microsoft.com/office/drawing/2014/main" id="{3E4800F0-AB46-4F3E-B16A-FFC725E658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967273" y="1433586"/>
            <a:ext cx="428831" cy="449915"/>
          </a:xfrm>
          <a:prstGeom prst="rect">
            <a:avLst/>
          </a:prstGeom>
        </p:spPr>
      </p:pic>
      <p:pic>
        <p:nvPicPr>
          <p:cNvPr id="34" name="Рисунок 33" descr="Назад контур">
            <a:extLst>
              <a:ext uri="{FF2B5EF4-FFF2-40B4-BE49-F238E27FC236}">
                <a16:creationId xmlns:a16="http://schemas.microsoft.com/office/drawing/2014/main" id="{09C115D3-699E-4CF1-8404-A7D53F23B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1554">
            <a:off x="3014301" y="1488634"/>
            <a:ext cx="3798812" cy="622034"/>
          </a:xfrm>
          <a:prstGeom prst="rect">
            <a:avLst/>
          </a:prstGeom>
        </p:spPr>
      </p:pic>
      <p:pic>
        <p:nvPicPr>
          <p:cNvPr id="37" name="Рисунок 36" descr="Назад контур">
            <a:extLst>
              <a:ext uri="{FF2B5EF4-FFF2-40B4-BE49-F238E27FC236}">
                <a16:creationId xmlns:a16="http://schemas.microsoft.com/office/drawing/2014/main" id="{87190070-26E5-4BFD-AD5B-CB175C1004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4453640">
            <a:off x="4964407" y="3126221"/>
            <a:ext cx="4406167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8">
                <a:extLst>
                  <a:ext uri="{FF2B5EF4-FFF2-40B4-BE49-F238E27FC236}">
                    <a16:creationId xmlns:a16="http://schemas.microsoft.com/office/drawing/2014/main" id="{EA8C8541-077A-416E-993A-4B30EB58B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11539" y="4919352"/>
              <a:ext cx="3880461" cy="613156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880461">
                      <a:extLst>
                        <a:ext uri="{9D8B030D-6E8A-4147-A177-3AD203B41FA5}">
                          <a16:colId xmlns:a16="http://schemas.microsoft.com/office/drawing/2014/main" val="3573662642"/>
                        </a:ext>
                      </a:extLst>
                    </a:gridCol>
                  </a:tblGrid>
                  <a:tr h="46587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box>
                                    <m:boxPr>
                                      <m:diff m:val="on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𝑑𝑦𝑑𝑧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box>
                                </m:e>
                              </m:nary>
                            </m:oMath>
                          </a14:m>
                          <a:r>
                            <a:rPr lang="en-US" sz="1800" dirty="0"/>
                            <a:t>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𝑡𝑔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𝑏𝑘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𝑏h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45478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8">
                <a:extLst>
                  <a:ext uri="{FF2B5EF4-FFF2-40B4-BE49-F238E27FC236}">
                    <a16:creationId xmlns:a16="http://schemas.microsoft.com/office/drawing/2014/main" id="{EA8C8541-077A-416E-993A-4B30EB58B01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11539" y="4919352"/>
              <a:ext cx="3880461" cy="613156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3880461">
                      <a:extLst>
                        <a:ext uri="{9D8B030D-6E8A-4147-A177-3AD203B41FA5}">
                          <a16:colId xmlns:a16="http://schemas.microsoft.com/office/drawing/2014/main" val="3573662642"/>
                        </a:ext>
                      </a:extLst>
                    </a:gridCol>
                  </a:tblGrid>
                  <a:tr h="61315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19"/>
                          <a:stretch>
                            <a:fillRect l="-157" t="-980" r="-471" b="-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45478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891093D-08E4-4A49-B0A8-BDA7FA080E43}"/>
              </a:ext>
            </a:extLst>
          </p:cNvPr>
          <p:cNvSpPr txBox="1"/>
          <p:nvPr/>
        </p:nvSpPr>
        <p:spPr>
          <a:xfrm>
            <a:off x="132685" y="3962080"/>
            <a:ext cx="65449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Данное уравнение отличается от классического изотермического уравнения для изгиба балки частотной зависимостью для модуля упругости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24D83C-2868-4B32-919E-AA58ACD8A942}"/>
                  </a:ext>
                </a:extLst>
              </p:cNvPr>
              <p:cNvSpPr txBox="1"/>
              <p:nvPr/>
            </p:nvSpPr>
            <p:spPr>
              <a:xfrm>
                <a:off x="-573985" y="4516078"/>
                <a:ext cx="65449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24D83C-2868-4B32-919E-AA58ACD8A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985" y="4516078"/>
                <a:ext cx="6544916" cy="369332"/>
              </a:xfrm>
              <a:prstGeom prst="rect">
                <a:avLst/>
              </a:prstGeom>
              <a:blipFill>
                <a:blip r:embed="rId2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Таблица 43">
            <a:extLst>
              <a:ext uri="{FF2B5EF4-FFF2-40B4-BE49-F238E27FC236}">
                <a16:creationId xmlns:a16="http://schemas.microsoft.com/office/drawing/2014/main" id="{0BFB1E2F-5156-4F8F-A7F1-83DD116FFC2C}"/>
              </a:ext>
            </a:extLst>
          </p:cNvPr>
          <p:cNvGraphicFramePr>
            <a:graphicFrameLocks noGrp="1"/>
          </p:cNvGraphicFramePr>
          <p:nvPr/>
        </p:nvGraphicFramePr>
        <p:xfrm>
          <a:off x="427382" y="2703443"/>
          <a:ext cx="4884564" cy="64660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884564">
                  <a:extLst>
                    <a:ext uri="{9D8B030D-6E8A-4147-A177-3AD203B41FA5}">
                      <a16:colId xmlns:a16="http://schemas.microsoft.com/office/drawing/2014/main" val="546551331"/>
                    </a:ext>
                  </a:extLst>
                </a:gridCol>
              </a:tblGrid>
              <a:tr h="6466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12270"/>
                  </a:ext>
                </a:extLst>
              </a:tr>
            </a:tbl>
          </a:graphicData>
        </a:graphic>
      </p:graphicFrame>
      <p:graphicFrame>
        <p:nvGraphicFramePr>
          <p:cNvPr id="44" name="Таблица 44">
            <a:extLst>
              <a:ext uri="{FF2B5EF4-FFF2-40B4-BE49-F238E27FC236}">
                <a16:creationId xmlns:a16="http://schemas.microsoft.com/office/drawing/2014/main" id="{43A199C8-8C11-43F0-8D4C-5FEC9A9A4409}"/>
              </a:ext>
            </a:extLst>
          </p:cNvPr>
          <p:cNvGraphicFramePr>
            <a:graphicFrameLocks noGrp="1"/>
          </p:cNvGraphicFramePr>
          <p:nvPr/>
        </p:nvGraphicFramePr>
        <p:xfrm>
          <a:off x="1351722" y="4538704"/>
          <a:ext cx="2719560" cy="3708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19560">
                  <a:extLst>
                    <a:ext uri="{9D8B030D-6E8A-4147-A177-3AD203B41FA5}">
                      <a16:colId xmlns:a16="http://schemas.microsoft.com/office/drawing/2014/main" val="1155002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56230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B27173-A2F9-459C-AAD8-AACBE7BA0B07}"/>
                  </a:ext>
                </a:extLst>
              </p:cNvPr>
              <p:cNvSpPr txBox="1"/>
              <p:nvPr/>
            </p:nvSpPr>
            <p:spPr>
              <a:xfrm>
                <a:off x="-298842" y="5089632"/>
                <a:ext cx="3553839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B27173-A2F9-459C-AAD8-AACBE7BA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8842" y="5089632"/>
                <a:ext cx="3553839" cy="427746"/>
              </a:xfrm>
              <a:prstGeom prst="rect">
                <a:avLst/>
              </a:prstGeom>
              <a:blipFill>
                <a:blip r:embed="rId21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AB984B-5EC4-4340-8DD0-BCC0116CBAF3}"/>
                  </a:ext>
                </a:extLst>
              </p:cNvPr>
              <p:cNvSpPr txBox="1"/>
              <p:nvPr/>
            </p:nvSpPr>
            <p:spPr>
              <a:xfrm>
                <a:off x="981284" y="5655702"/>
                <a:ext cx="6544916" cy="1187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|"/>
                          <m:endChr m:val="|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𝑠h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𝑐h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  <a:p>
                <a:pPr/>
                <a:endParaRPr lang="ru-RU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AB984B-5EC4-4340-8DD0-BCC0116CB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4" y="5655702"/>
                <a:ext cx="6544916" cy="118769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Рисунок 51" descr="Назад контур">
            <a:extLst>
              <a:ext uri="{FF2B5EF4-FFF2-40B4-BE49-F238E27FC236}">
                <a16:creationId xmlns:a16="http://schemas.microsoft.com/office/drawing/2014/main" id="{6C79DFEE-7C90-418A-A4AD-88642DB89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11859582">
            <a:off x="-217731" y="5536334"/>
            <a:ext cx="1448760" cy="863899"/>
          </a:xfrm>
          <a:prstGeom prst="rect">
            <a:avLst/>
          </a:prstGeom>
        </p:spPr>
      </p:pic>
      <p:graphicFrame>
        <p:nvGraphicFramePr>
          <p:cNvPr id="53" name="Таблица 53">
            <a:extLst>
              <a:ext uri="{FF2B5EF4-FFF2-40B4-BE49-F238E27FC236}">
                <a16:creationId xmlns:a16="http://schemas.microsoft.com/office/drawing/2014/main" id="{634A2FFC-78F0-4F45-8811-7EBEC35BD0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46992"/>
              </p:ext>
            </p:extLst>
          </p:nvPr>
        </p:nvGraphicFramePr>
        <p:xfrm>
          <a:off x="6012" y="5088510"/>
          <a:ext cx="7441992" cy="160321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441992">
                  <a:extLst>
                    <a:ext uri="{9D8B030D-6E8A-4147-A177-3AD203B41FA5}">
                      <a16:colId xmlns:a16="http://schemas.microsoft.com/office/drawing/2014/main" val="1764578810"/>
                    </a:ext>
                  </a:extLst>
                </a:gridCol>
              </a:tblGrid>
              <a:tr h="1603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2692"/>
                  </a:ext>
                </a:extLst>
              </a:tr>
            </a:tbl>
          </a:graphicData>
        </a:graphic>
      </p:graphicFrame>
      <p:graphicFrame>
        <p:nvGraphicFramePr>
          <p:cNvPr id="54" name="Таблица 54">
            <a:extLst>
              <a:ext uri="{FF2B5EF4-FFF2-40B4-BE49-F238E27FC236}">
                <a16:creationId xmlns:a16="http://schemas.microsoft.com/office/drawing/2014/main" id="{97D81441-CD1A-477E-B746-14EDAD61E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36394"/>
              </p:ext>
            </p:extLst>
          </p:nvPr>
        </p:nvGraphicFramePr>
        <p:xfrm>
          <a:off x="1351722" y="5734139"/>
          <a:ext cx="6096282" cy="77148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6096282">
                  <a:extLst>
                    <a:ext uri="{9D8B030D-6E8A-4147-A177-3AD203B41FA5}">
                      <a16:colId xmlns:a16="http://schemas.microsoft.com/office/drawing/2014/main" val="2393166695"/>
                    </a:ext>
                  </a:extLst>
                </a:gridCol>
              </a:tblGrid>
              <a:tr h="771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86783"/>
                  </a:ext>
                </a:extLst>
              </a:tr>
            </a:tbl>
          </a:graphicData>
        </a:graphic>
      </p:graphicFrame>
      <p:pic>
        <p:nvPicPr>
          <p:cNvPr id="28" name="Рисунок 27" descr="Стрелка вправо со сплошной заливкой">
            <a:extLst>
              <a:ext uri="{FF2B5EF4-FFF2-40B4-BE49-F238E27FC236}">
                <a16:creationId xmlns:a16="http://schemas.microsoft.com/office/drawing/2014/main" id="{6EB62E34-C922-4CB7-A18E-6FDBFEBE8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218078" y="1029172"/>
            <a:ext cx="253878" cy="266360"/>
          </a:xfrm>
          <a:prstGeom prst="rect">
            <a:avLst/>
          </a:prstGeom>
        </p:spPr>
      </p:pic>
      <p:pic>
        <p:nvPicPr>
          <p:cNvPr id="30" name="Рисунок 29" descr="Стрелка вправо со сплошной заливкой">
            <a:extLst>
              <a:ext uri="{FF2B5EF4-FFF2-40B4-BE49-F238E27FC236}">
                <a16:creationId xmlns:a16="http://schemas.microsoft.com/office/drawing/2014/main" id="{3E556EC3-64A0-46F9-AE2B-2B98A60A40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10800000">
            <a:off x="4244008" y="670872"/>
            <a:ext cx="383687" cy="40255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7C3C164-0A48-4AEF-BC8A-6F8D14234DE8}"/>
              </a:ext>
            </a:extLst>
          </p:cNvPr>
          <p:cNvSpPr txBox="1"/>
          <p:nvPr/>
        </p:nvSpPr>
        <p:spPr>
          <a:xfrm>
            <a:off x="10991682" y="6414962"/>
            <a:ext cx="13783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88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E1304-BE50-4A10-9200-A75CC9DC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3D27C-D036-43C7-9302-AE2AC467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B1C71B-0AAD-4980-AA30-0DD87DC5A12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6570"/>
          <a:stretch/>
        </p:blipFill>
        <p:spPr bwMode="auto">
          <a:xfrm>
            <a:off x="3309123" y="3697581"/>
            <a:ext cx="5894322" cy="31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46DF5A1-9B9E-48B3-B4EC-CA4CE20EE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933" r="7275" b="1381"/>
          <a:stretch>
            <a:fillRect/>
          </a:stretch>
        </p:blipFill>
        <p:spPr bwMode="auto">
          <a:xfrm>
            <a:off x="6434756" y="737896"/>
            <a:ext cx="5625102" cy="301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07BFE92-EED3-4D90-883E-E52D0257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2328" r="7845"/>
          <a:stretch>
            <a:fillRect/>
          </a:stretch>
        </p:blipFill>
        <p:spPr bwMode="auto">
          <a:xfrm>
            <a:off x="139374" y="626311"/>
            <a:ext cx="5796344" cy="317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AC3937-9D3E-42F0-9084-968BFDEE2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3687213"/>
            <a:ext cx="259462" cy="230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F8DBDC-0C8F-4176-A89E-508E47CA8ADE}"/>
              </a:ext>
            </a:extLst>
          </p:cNvPr>
          <p:cNvSpPr txBox="1"/>
          <p:nvPr/>
        </p:nvSpPr>
        <p:spPr>
          <a:xfrm>
            <a:off x="11064552" y="6429937"/>
            <a:ext cx="1572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74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FF7699-41BF-44BD-A396-D43FA428393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-1" r="7364" b="-1"/>
          <a:stretch/>
        </p:blipFill>
        <p:spPr bwMode="auto">
          <a:xfrm>
            <a:off x="191344" y="692696"/>
            <a:ext cx="5381342" cy="3363750"/>
          </a:xfrm>
          <a:prstGeom prst="rect">
            <a:avLst/>
          </a:prstGeom>
          <a:noFill/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D4741DCA-0C09-4114-9815-40CDEECAD614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6695" b="-1"/>
          <a:stretch/>
        </p:blipFill>
        <p:spPr bwMode="auto">
          <a:xfrm>
            <a:off x="6168008" y="636817"/>
            <a:ext cx="5381342" cy="329253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878553-DA28-4125-B177-DD9E7F665E1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929356"/>
            <a:ext cx="5399405" cy="278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57B2D-8DC0-418C-92E7-779A5ECEF95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36556" y="4064583"/>
            <a:ext cx="5399405" cy="2670810"/>
          </a:xfrm>
          <a:prstGeom prst="rect">
            <a:avLst/>
          </a:prstGeom>
        </p:spPr>
      </p:pic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B8512542-EAA7-4F68-A641-632124F58979}"/>
              </a:ext>
            </a:extLst>
          </p:cNvPr>
          <p:cNvSpPr txBox="1">
            <a:spLocks/>
          </p:cNvSpPr>
          <p:nvPr/>
        </p:nvSpPr>
        <p:spPr>
          <a:xfrm>
            <a:off x="11712624" y="6492875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E4CB7-CB13-4810-BF18-BE31AFC64F93}" type="slidenum">
              <a:rPr lang="en-US" smtClean="0"/>
              <a:pPr/>
              <a:t>14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684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CEE659-A227-4A59-911B-947108B19A08}"/>
              </a:ext>
            </a:extLst>
          </p:cNvPr>
          <p:cNvSpPr txBox="1"/>
          <p:nvPr/>
        </p:nvSpPr>
        <p:spPr>
          <a:xfrm>
            <a:off x="1919536" y="551848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 двух механизмов диссипации 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D685A8-0DE6-4BF4-BF94-052768EAF15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1833"/>
          <a:stretch/>
        </p:blipFill>
        <p:spPr bwMode="auto">
          <a:xfrm>
            <a:off x="42400" y="2132856"/>
            <a:ext cx="5837576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143B82-F6AD-426D-BF4D-59A4F4B1CF2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1576"/>
          <a:stretch/>
        </p:blipFill>
        <p:spPr bwMode="auto">
          <a:xfrm>
            <a:off x="5872545" y="2132856"/>
            <a:ext cx="6111779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CF42AE0C-6212-41DD-B6EF-A414CF84451C}"/>
              </a:ext>
            </a:extLst>
          </p:cNvPr>
          <p:cNvSpPr txBox="1">
            <a:spLocks/>
          </p:cNvSpPr>
          <p:nvPr/>
        </p:nvSpPr>
        <p:spPr>
          <a:xfrm>
            <a:off x="11688961" y="6492875"/>
            <a:ext cx="64807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E4CB7-CB13-4810-BF18-BE31AFC64F93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4286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96BBDE-CC55-4BA9-860F-4377EAE7D7B6}"/>
                  </a:ext>
                </a:extLst>
              </p:cNvPr>
              <p:cNvSpPr txBox="1"/>
              <p:nvPr/>
            </p:nvSpPr>
            <p:spPr>
              <a:xfrm>
                <a:off x="3542496" y="606556"/>
                <a:ext cx="4618354" cy="819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ad>
                        <m:radPr>
                          <m:degHide m:val="on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ru-RU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</m:num>
                            <m:den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sz="1600" i="1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600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ru-RU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96BBDE-CC55-4BA9-860F-4377EAE7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496" y="606556"/>
                <a:ext cx="4618354" cy="819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8736977B-E720-4ADA-A62D-01DACB494849}"/>
              </a:ext>
            </a:extLst>
          </p:cNvPr>
          <p:cNvSpPr txBox="1">
            <a:spLocks/>
          </p:cNvSpPr>
          <p:nvPr/>
        </p:nvSpPr>
        <p:spPr>
          <a:xfrm>
            <a:off x="11617925" y="6364167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E4CB7-CB13-4810-BF18-BE31AFC64F93}" type="slidenum">
              <a:rPr lang="en-US" smtClean="0"/>
              <a:pPr/>
              <a:t>16</a:t>
            </a:fld>
            <a:endParaRPr lang="en-US" sz="1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70850E-C508-418B-9C3E-203F52789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3916"/>
          <a:stretch/>
        </p:blipFill>
        <p:spPr>
          <a:xfrm>
            <a:off x="3542496" y="4084945"/>
            <a:ext cx="5107007" cy="2750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C70420-4640-4847-BD53-8366BB6E46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r="2624"/>
          <a:stretch/>
        </p:blipFill>
        <p:spPr>
          <a:xfrm>
            <a:off x="7176119" y="1426396"/>
            <a:ext cx="5054433" cy="27279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1EA539-FC8E-4FE6-A78E-68824F5E1DE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1998"/>
          <a:stretch/>
        </p:blipFill>
        <p:spPr>
          <a:xfrm>
            <a:off x="1" y="1426396"/>
            <a:ext cx="5101018" cy="26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17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88153-2D70-4D67-BC48-2A3145EB48E7}"/>
              </a:ext>
            </a:extLst>
          </p:cNvPr>
          <p:cNvSpPr txBox="1"/>
          <p:nvPr/>
        </p:nvSpPr>
        <p:spPr>
          <a:xfrm>
            <a:off x="1097139" y="788334"/>
            <a:ext cx="91237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AF87B1-6F0F-4EDE-A85E-34CDF62A8377}"/>
              </a:ext>
            </a:extLst>
          </p:cNvPr>
          <p:cNvSpPr txBox="1"/>
          <p:nvPr/>
        </p:nvSpPr>
        <p:spPr>
          <a:xfrm>
            <a:off x="623392" y="1988840"/>
            <a:ext cx="109452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ходе работы были</a:t>
            </a:r>
            <a:r>
              <a:rPr lang="en-US" sz="2000" dirty="0"/>
              <a:t>:</a:t>
            </a:r>
            <a:endParaRPr lang="ru-RU" sz="2000" dirty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Исследованы свойства термоупругой и анкерной добротности  на основе аналитических моделей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Рассмотрены математические основы волнопоглащающего слоя </a:t>
            </a:r>
            <a:r>
              <a:rPr lang="en-US" sz="2000" dirty="0"/>
              <a:t>PML </a:t>
            </a:r>
            <a:r>
              <a:rPr lang="ru-RU" sz="2000" dirty="0"/>
              <a:t>на примере одномерной стационарной волновой задачи</a:t>
            </a:r>
            <a:r>
              <a:rPr lang="en-US" sz="2000" dirty="0"/>
              <a:t>;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Приведены результаты конечно – элементных расчетов добротности для каждого из рассмотренных механизмов диссипации в сравнении с аналитическими моделями</a:t>
            </a:r>
            <a:r>
              <a:rPr lang="en-US" sz="20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Построены графики для добротности учитывающей оба механизма диссипации при различных параметрах системы и выделены области доминирующих механизмов диссипации.</a:t>
            </a:r>
            <a:endParaRPr lang="en-US" sz="2000" dirty="0"/>
          </a:p>
          <a:p>
            <a:endParaRPr lang="ru-RU" dirty="0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7F5E60EB-8F6E-47A0-B183-2CE301626D5D}"/>
              </a:ext>
            </a:extLst>
          </p:cNvPr>
          <p:cNvSpPr txBox="1">
            <a:spLocks/>
          </p:cNvSpPr>
          <p:nvPr/>
        </p:nvSpPr>
        <p:spPr>
          <a:xfrm>
            <a:off x="11712624" y="645333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E4CB7-CB13-4810-BF18-BE31AFC64F93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197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83749-959C-4C90-8284-191F1FE1FA1A}"/>
              </a:ext>
            </a:extLst>
          </p:cNvPr>
          <p:cNvSpPr txBox="1"/>
          <p:nvPr/>
        </p:nvSpPr>
        <p:spPr>
          <a:xfrm>
            <a:off x="2495600" y="2967335"/>
            <a:ext cx="7767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Спасибо за внимание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91D61A-74FB-4BBE-BAE0-482F09F180F8}"/>
              </a:ext>
            </a:extLst>
          </p:cNvPr>
          <p:cNvSpPr txBox="1">
            <a:spLocks/>
          </p:cNvSpPr>
          <p:nvPr/>
        </p:nvSpPr>
        <p:spPr>
          <a:xfrm>
            <a:off x="11568608" y="6381328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1E4CB7-CB13-4810-BF18-BE31AFC64F93}" type="slidenum">
              <a:rPr lang="en-US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4082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C7159-6C68-41D7-971C-056377ED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97" y="4616965"/>
            <a:ext cx="9784406" cy="22272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61DDAA-959C-45B7-B64E-72C008E4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1196752"/>
            <a:ext cx="8424936" cy="3533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AE2F6A-473D-4DD9-88DF-F47B81A31C22}"/>
              </a:ext>
            </a:extLst>
          </p:cNvPr>
          <p:cNvSpPr txBox="1"/>
          <p:nvPr/>
        </p:nvSpPr>
        <p:spPr>
          <a:xfrm>
            <a:off x="2025988" y="796642"/>
            <a:ext cx="8101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КЭ разбиение для задачи расчета термоупругой добротности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278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2EAF2A57-54C1-40AE-8E47-229C21AF8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51612"/>
              </p:ext>
            </p:extLst>
          </p:nvPr>
        </p:nvGraphicFramePr>
        <p:xfrm>
          <a:off x="2032000" y="620688"/>
          <a:ext cx="8128000" cy="670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3861687"/>
                    </a:ext>
                  </a:extLst>
                </a:gridCol>
              </a:tblGrid>
              <a:tr h="475289"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 работы </a:t>
                      </a:r>
                      <a:endParaRPr lang="ru-RU" sz="38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82276"/>
                  </a:ext>
                </a:extLst>
              </a:tr>
            </a:tbl>
          </a:graphicData>
        </a:graphic>
      </p:graphicFrame>
      <p:graphicFrame>
        <p:nvGraphicFramePr>
          <p:cNvPr id="3" name="Таблица 8">
            <a:extLst>
              <a:ext uri="{FF2B5EF4-FFF2-40B4-BE49-F238E27FC236}">
                <a16:creationId xmlns:a16="http://schemas.microsoft.com/office/drawing/2014/main" id="{79E06EDB-BD00-4539-A950-7E3D90FEC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17764"/>
              </p:ext>
            </p:extLst>
          </p:nvPr>
        </p:nvGraphicFramePr>
        <p:xfrm>
          <a:off x="538304" y="1412776"/>
          <a:ext cx="11115387" cy="1080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115387">
                  <a:extLst>
                    <a:ext uri="{9D8B030D-6E8A-4147-A177-3AD203B41FA5}">
                      <a16:colId xmlns:a16="http://schemas.microsoft.com/office/drawing/2014/main" val="374734456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56599"/>
                  </a:ext>
                </a:extLst>
              </a:tr>
            </a:tbl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40C20191-F73C-49BF-94A6-FD7128D91FAE}"/>
              </a:ext>
            </a:extLst>
          </p:cNvPr>
          <p:cNvSpPr txBox="1">
            <a:spLocks/>
          </p:cNvSpPr>
          <p:nvPr/>
        </p:nvSpPr>
        <p:spPr>
          <a:xfrm>
            <a:off x="650899" y="1455816"/>
            <a:ext cx="10838899" cy="103617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настоящей дипломной работы – исследовать существующие аналитические модели процессов диссипации, сравнить их с существующими численными моделями, сделать выводы из полученных результатов.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9B46CC-9D05-495E-A63F-6A8761C27EC1}"/>
              </a:ext>
            </a:extLst>
          </p:cNvPr>
          <p:cNvSpPr txBox="1"/>
          <p:nvPr/>
        </p:nvSpPr>
        <p:spPr>
          <a:xfrm>
            <a:off x="3071664" y="2470257"/>
            <a:ext cx="5184577" cy="5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600"/>
              </a:spcAft>
            </a:pPr>
            <a:r>
              <a:rPr lang="ru-RU" sz="2200" b="1" u="sng" dirty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данной работы</a:t>
            </a:r>
            <a:r>
              <a:rPr lang="ru-RU" sz="2200" b="1" dirty="0">
                <a:solidFill>
                  <a:srgbClr val="FF5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Таблица 8">
            <a:extLst>
              <a:ext uri="{FF2B5EF4-FFF2-40B4-BE49-F238E27FC236}">
                <a16:creationId xmlns:a16="http://schemas.microsoft.com/office/drawing/2014/main" id="{4661F9AF-B47F-4400-9054-F36B197BE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51491"/>
              </p:ext>
            </p:extLst>
          </p:nvPr>
        </p:nvGraphicFramePr>
        <p:xfrm>
          <a:off x="512654" y="5291927"/>
          <a:ext cx="11115387" cy="10353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115387">
                  <a:extLst>
                    <a:ext uri="{9D8B030D-6E8A-4147-A177-3AD203B41FA5}">
                      <a16:colId xmlns:a16="http://schemas.microsoft.com/office/drawing/2014/main" val="3747344564"/>
                    </a:ext>
                  </a:extLst>
                </a:gridCol>
              </a:tblGrid>
              <a:tr h="10353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565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3DCFBAB-A18D-48D7-A298-A47CD1A46643}"/>
              </a:ext>
            </a:extLst>
          </p:cNvPr>
          <p:cNvSpPr txBox="1"/>
          <p:nvPr/>
        </p:nvSpPr>
        <p:spPr>
          <a:xfrm>
            <a:off x="401847" y="2912683"/>
            <a:ext cx="11077088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Рассмотрение аналитических моделей процессов диссипации;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Рассмотрение методов численного моделирования процессов диссипации и расчета значения добротности;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Сравнение аналитических и численных моделей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полученных результатов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D886E-80BE-4A2A-9254-09C6048C92D0}"/>
              </a:ext>
            </a:extLst>
          </p:cNvPr>
          <p:cNvSpPr txBox="1"/>
          <p:nvPr/>
        </p:nvSpPr>
        <p:spPr>
          <a:xfrm>
            <a:off x="789668" y="5517232"/>
            <a:ext cx="1061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Объектом исследования в данной работе является микромеханический балочный резонатор. Предметом исследования является добротность колебаний.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BD39-0C56-4B98-862F-816D2788E5DA}"/>
              </a:ext>
            </a:extLst>
          </p:cNvPr>
          <p:cNvSpPr txBox="1"/>
          <p:nvPr/>
        </p:nvSpPr>
        <p:spPr>
          <a:xfrm>
            <a:off x="11628041" y="6488668"/>
            <a:ext cx="6889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45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526565-5D0B-4A87-AEE5-58C6E1AFC9F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8048"/>
          <a:stretch/>
        </p:blipFill>
        <p:spPr bwMode="auto">
          <a:xfrm>
            <a:off x="335360" y="1872931"/>
            <a:ext cx="5399405" cy="31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31270-16D3-45A2-8B70-0910F37A5BB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r="7673"/>
          <a:stretch/>
        </p:blipFill>
        <p:spPr bwMode="auto">
          <a:xfrm>
            <a:off x="6384032" y="1872931"/>
            <a:ext cx="5399405" cy="31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A8874-D92C-47BF-8681-2AA4526A6E3E}"/>
              </a:ext>
            </a:extLst>
          </p:cNvPr>
          <p:cNvSpPr txBox="1"/>
          <p:nvPr/>
        </p:nvSpPr>
        <p:spPr>
          <a:xfrm>
            <a:off x="6168607" y="4899262"/>
            <a:ext cx="5832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Сходимость КЭ разбиения для трехмерной постановки </a:t>
            </a:r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4C3-5776-42B7-86F1-28A61ACB86AD}"/>
              </a:ext>
            </a:extLst>
          </p:cNvPr>
          <p:cNvSpPr txBox="1"/>
          <p:nvPr/>
        </p:nvSpPr>
        <p:spPr>
          <a:xfrm>
            <a:off x="-208518" y="4971504"/>
            <a:ext cx="64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Сходимость КЭ разбиения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хмерной постановки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35534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1FBFD-D540-4EBA-A595-46A6589BC17E}"/>
              </a:ext>
            </a:extLst>
          </p:cNvPr>
          <p:cNvSpPr txBox="1"/>
          <p:nvPr/>
        </p:nvSpPr>
        <p:spPr>
          <a:xfrm>
            <a:off x="659396" y="1052736"/>
            <a:ext cx="10873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 двух механизмов диссипации. Пролетный резонатор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41009D-2034-49C1-A933-972B4166856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r="1833"/>
          <a:stretch/>
        </p:blipFill>
        <p:spPr bwMode="auto">
          <a:xfrm>
            <a:off x="320208" y="1984935"/>
            <a:ext cx="5760000" cy="3172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593750-7551-414F-AA39-D17B39F9FFD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r="2220"/>
          <a:stretch/>
        </p:blipFill>
        <p:spPr bwMode="auto">
          <a:xfrm>
            <a:off x="6312024" y="2060848"/>
            <a:ext cx="5760000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9355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5E76FE-29A7-4613-A334-014A304BC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r="25104" b="51012"/>
          <a:stretch/>
        </p:blipFill>
        <p:spPr bwMode="auto">
          <a:xfrm>
            <a:off x="2567608" y="3717032"/>
            <a:ext cx="7463135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F33EFA-E693-41F1-BCB7-A93027629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784" y="1205888"/>
            <a:ext cx="3498326" cy="2210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126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9828A1-AAAC-4EB7-B836-62BBB8B5FB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1384" y="2348880"/>
            <a:ext cx="4464496" cy="2448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D97FF-192C-4205-BE83-5F4E03B0B99D}"/>
              </a:ext>
            </a:extLst>
          </p:cNvPr>
          <p:cNvSpPr txBox="1"/>
          <p:nvPr/>
        </p:nvSpPr>
        <p:spPr>
          <a:xfrm>
            <a:off x="3215680" y="1052736"/>
            <a:ext cx="64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FBD814-B2CC-47D9-B377-B9EA926C64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4367"/>
          <a:stretch/>
        </p:blipFill>
        <p:spPr>
          <a:xfrm>
            <a:off x="5729058" y="1797468"/>
            <a:ext cx="5904656" cy="32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1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F51AD31-1812-43B2-BC9F-7A7E67941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23611"/>
              </p:ext>
            </p:extLst>
          </p:nvPr>
        </p:nvGraphicFramePr>
        <p:xfrm>
          <a:off x="3575720" y="692696"/>
          <a:ext cx="4781485" cy="701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81485">
                  <a:extLst>
                    <a:ext uri="{9D8B030D-6E8A-4147-A177-3AD203B41FA5}">
                      <a16:colId xmlns:a16="http://schemas.microsoft.com/office/drawing/2014/main" val="21779349"/>
                    </a:ext>
                  </a:extLst>
                </a:gridCol>
              </a:tblGrid>
              <a:tr h="407504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solidFill>
                            <a:srgbClr val="FF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lang="ru-RU" sz="4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8547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ADA7B61-F0A1-4186-B292-6C3D81470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65456"/>
              </p:ext>
            </p:extLst>
          </p:nvPr>
        </p:nvGraphicFramePr>
        <p:xfrm>
          <a:off x="1186069" y="1722120"/>
          <a:ext cx="9819861" cy="1706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819861">
                  <a:extLst>
                    <a:ext uri="{9D8B030D-6E8A-4147-A177-3AD203B41FA5}">
                      <a16:colId xmlns:a16="http://schemas.microsoft.com/office/drawing/2014/main" val="3560465484"/>
                    </a:ext>
                  </a:extLst>
                </a:gridCol>
              </a:tblGrid>
              <a:tr h="970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Микроэлектромеханические системы (MEMS) относятся к современному, быстро развивающемуся направлению в приборостроительной и электронной промышленности. МЭМС-резонаторы являются конструктивной составляющей таких устройств как</a:t>
                      </a:r>
                      <a:r>
                        <a:rPr lang="en-US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42187"/>
                  </a:ext>
                </a:extLst>
              </a:tr>
            </a:tbl>
          </a:graphicData>
        </a:graphic>
      </p:graphicFrame>
      <p:pic>
        <p:nvPicPr>
          <p:cNvPr id="6" name="Рисунок 5" descr="Стрелка вниз со сплошной заливкой">
            <a:extLst>
              <a:ext uri="{FF2B5EF4-FFF2-40B4-BE49-F238E27FC236}">
                <a16:creationId xmlns:a16="http://schemas.microsoft.com/office/drawing/2014/main" id="{0991CC3E-98AF-4621-8EE0-1197F9D4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9006" y="3583868"/>
            <a:ext cx="914400" cy="914400"/>
          </a:xfrm>
          <a:prstGeom prst="rect">
            <a:avLst/>
          </a:prstGeom>
        </p:spPr>
      </p:pic>
      <p:pic>
        <p:nvPicPr>
          <p:cNvPr id="7" name="Рисунок 6" descr="Стрелка вниз со сплошной заливкой">
            <a:extLst>
              <a:ext uri="{FF2B5EF4-FFF2-40B4-BE49-F238E27FC236}">
                <a16:creationId xmlns:a16="http://schemas.microsoft.com/office/drawing/2014/main" id="{F151755B-F50F-4515-BD90-FAC85AB0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2220" y="3583868"/>
            <a:ext cx="914400" cy="914400"/>
          </a:xfrm>
          <a:prstGeom prst="rect">
            <a:avLst/>
          </a:prstGeom>
        </p:spPr>
      </p:pic>
      <p:pic>
        <p:nvPicPr>
          <p:cNvPr id="8" name="Рисунок 7" descr="Стрелка вниз со сплошной заливкой">
            <a:extLst>
              <a:ext uri="{FF2B5EF4-FFF2-40B4-BE49-F238E27FC236}">
                <a16:creationId xmlns:a16="http://schemas.microsoft.com/office/drawing/2014/main" id="{263A1629-A897-45A1-B9B6-410E203FF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7034" y="3596496"/>
            <a:ext cx="914400" cy="914400"/>
          </a:xfrm>
          <a:prstGeom prst="rect">
            <a:avLst/>
          </a:prstGeom>
        </p:spPr>
      </p:pic>
      <p:pic>
        <p:nvPicPr>
          <p:cNvPr id="9" name="Рисунок 8" descr="Стрелка вниз со сплошной заливкой">
            <a:extLst>
              <a:ext uri="{FF2B5EF4-FFF2-40B4-BE49-F238E27FC236}">
                <a16:creationId xmlns:a16="http://schemas.microsoft.com/office/drawing/2014/main" id="{95772EBC-E88A-403F-B0A9-1936D37B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6400" y="3611736"/>
            <a:ext cx="914400" cy="914400"/>
          </a:xfrm>
          <a:prstGeom prst="rect">
            <a:avLst/>
          </a:prstGeom>
        </p:spPr>
      </p:pic>
      <p:graphicFrame>
        <p:nvGraphicFramePr>
          <p:cNvPr id="10" name="Таблица 23">
            <a:extLst>
              <a:ext uri="{FF2B5EF4-FFF2-40B4-BE49-F238E27FC236}">
                <a16:creationId xmlns:a16="http://schemas.microsoft.com/office/drawing/2014/main" id="{E867FDE0-C632-447A-B61B-0A240E65B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118476"/>
              </p:ext>
            </p:extLst>
          </p:nvPr>
        </p:nvGraphicFramePr>
        <p:xfrm>
          <a:off x="1005521" y="4498268"/>
          <a:ext cx="10048079" cy="17811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048079">
                  <a:extLst>
                    <a:ext uri="{9D8B030D-6E8A-4147-A177-3AD203B41FA5}">
                      <a16:colId xmlns:a16="http://schemas.microsoft.com/office/drawing/2014/main" val="3980720268"/>
                    </a:ext>
                  </a:extLst>
                </a:gridCol>
              </a:tblGrid>
              <a:tr h="17811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20419"/>
                  </a:ext>
                </a:extLst>
              </a:tr>
            </a:tbl>
          </a:graphicData>
        </a:graphic>
      </p:graphicFrame>
      <p:graphicFrame>
        <p:nvGraphicFramePr>
          <p:cNvPr id="11" name="Таблица 17">
            <a:extLst>
              <a:ext uri="{FF2B5EF4-FFF2-40B4-BE49-F238E27FC236}">
                <a16:creationId xmlns:a16="http://schemas.microsoft.com/office/drawing/2014/main" id="{27222FA5-ED51-4AE1-A6BA-2689F8632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83388"/>
              </p:ext>
            </p:extLst>
          </p:nvPr>
        </p:nvGraphicFramePr>
        <p:xfrm>
          <a:off x="1005521" y="4838040"/>
          <a:ext cx="2201369" cy="103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1369">
                  <a:extLst>
                    <a:ext uri="{9D8B030D-6E8A-4147-A177-3AD203B41FA5}">
                      <a16:colId xmlns:a16="http://schemas.microsoft.com/office/drawing/2014/main" val="2756320553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Гироскопы и акселерометры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36127"/>
                  </a:ext>
                </a:extLst>
              </a:tr>
            </a:tbl>
          </a:graphicData>
        </a:graphic>
      </p:graphicFrame>
      <p:graphicFrame>
        <p:nvGraphicFramePr>
          <p:cNvPr id="12" name="Таблица 17">
            <a:extLst>
              <a:ext uri="{FF2B5EF4-FFF2-40B4-BE49-F238E27FC236}">
                <a16:creationId xmlns:a16="http://schemas.microsoft.com/office/drawing/2014/main" id="{F9E7E45F-668D-44D7-93F0-A2FD174F0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36768"/>
              </p:ext>
            </p:extLst>
          </p:nvPr>
        </p:nvGraphicFramePr>
        <p:xfrm>
          <a:off x="3649420" y="4883760"/>
          <a:ext cx="1800000" cy="94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56320553"/>
                    </a:ext>
                  </a:extLst>
                </a:gridCol>
              </a:tblGrid>
              <a:tr h="8099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Датчики и актуаторы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36127"/>
                  </a:ext>
                </a:extLst>
              </a:tr>
            </a:tbl>
          </a:graphicData>
        </a:graphic>
      </p:graphicFrame>
      <p:graphicFrame>
        <p:nvGraphicFramePr>
          <p:cNvPr id="13" name="Таблица 17">
            <a:extLst>
              <a:ext uri="{FF2B5EF4-FFF2-40B4-BE49-F238E27FC236}">
                <a16:creationId xmlns:a16="http://schemas.microsoft.com/office/drawing/2014/main" id="{F53659E4-3A62-418A-82AD-6EC4F7BC8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182617"/>
              </p:ext>
            </p:extLst>
          </p:nvPr>
        </p:nvGraphicFramePr>
        <p:xfrm>
          <a:off x="6551292" y="4664001"/>
          <a:ext cx="1800000" cy="161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56320553"/>
                    </a:ext>
                  </a:extLst>
                </a:gridCol>
              </a:tblGrid>
              <a:tr h="758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Генераторы высоких частот и фильтры 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36127"/>
                  </a:ext>
                </a:extLst>
              </a:tr>
            </a:tbl>
          </a:graphicData>
        </a:graphic>
      </p:graphicFrame>
      <p:graphicFrame>
        <p:nvGraphicFramePr>
          <p:cNvPr id="14" name="Таблица 17">
            <a:extLst>
              <a:ext uri="{FF2B5EF4-FFF2-40B4-BE49-F238E27FC236}">
                <a16:creationId xmlns:a16="http://schemas.microsoft.com/office/drawing/2014/main" id="{56DC869F-915D-4272-B446-3E8EC61DA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96885"/>
              </p:ext>
            </p:extLst>
          </p:nvPr>
        </p:nvGraphicFramePr>
        <p:xfrm>
          <a:off x="9253600" y="5005680"/>
          <a:ext cx="1800000" cy="70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756320553"/>
                    </a:ext>
                  </a:extLst>
                </a:gridCol>
              </a:tblGrid>
              <a:tr h="235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другие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03612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57CCBC0-C6DC-4A5A-91BD-4E8A24D1272D}"/>
              </a:ext>
            </a:extLst>
          </p:cNvPr>
          <p:cNvSpPr txBox="1"/>
          <p:nvPr/>
        </p:nvSpPr>
        <p:spPr>
          <a:xfrm>
            <a:off x="2886722" y="6389653"/>
            <a:ext cx="64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24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1BAAEF-86FE-4EB5-AABF-C57484AAE2A9}"/>
              </a:ext>
            </a:extLst>
          </p:cNvPr>
          <p:cNvSpPr txBox="1"/>
          <p:nvPr/>
        </p:nvSpPr>
        <p:spPr>
          <a:xfrm>
            <a:off x="191344" y="1916832"/>
            <a:ext cx="4248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сферы приборостроения и увеличение областей внедрения МЭМС резонаторов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CDCD1-3849-42D2-B4E0-0B333A7146B7}"/>
              </a:ext>
            </a:extLst>
          </p:cNvPr>
          <p:cNvSpPr txBox="1"/>
          <p:nvPr/>
        </p:nvSpPr>
        <p:spPr>
          <a:xfrm>
            <a:off x="191344" y="3237882"/>
            <a:ext cx="42484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к системам данного класса повышенных требований относительно их выходных параметров.</a:t>
            </a:r>
            <a:endParaRPr lang="ru-RU" sz="2000" dirty="0"/>
          </a:p>
        </p:txBody>
      </p:sp>
      <p:pic>
        <p:nvPicPr>
          <p:cNvPr id="10" name="Picture 2" descr="2019-25 MEMS market forecasts by end-market">
            <a:extLst>
              <a:ext uri="{FF2B5EF4-FFF2-40B4-BE49-F238E27FC236}">
                <a16:creationId xmlns:a16="http://schemas.microsoft.com/office/drawing/2014/main" id="{1D431FCC-B321-4E3C-A201-45162DD01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16"/>
          <a:stretch/>
        </p:blipFill>
        <p:spPr bwMode="auto">
          <a:xfrm>
            <a:off x="4926122" y="1124744"/>
            <a:ext cx="669472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69B4AF-B55A-427D-B660-79D09CCDCFCB}"/>
              </a:ext>
            </a:extLst>
          </p:cNvPr>
          <p:cNvSpPr txBox="1"/>
          <p:nvPr/>
        </p:nvSpPr>
        <p:spPr>
          <a:xfrm>
            <a:off x="4929087" y="5410090"/>
            <a:ext cx="6418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Рисунок 1 – Развитие рынка МЭМС-устройств по данным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www.i-micronews.com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39ED63-FAC6-466B-8CB7-41893360A029}"/>
              </a:ext>
            </a:extLst>
          </p:cNvPr>
          <p:cNvSpPr txBox="1"/>
          <p:nvPr/>
        </p:nvSpPr>
        <p:spPr>
          <a:xfrm>
            <a:off x="2886723" y="6488668"/>
            <a:ext cx="641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8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9498-2ACF-460B-B8E6-F48263E2E1DA}"/>
              </a:ext>
            </a:extLst>
          </p:cNvPr>
          <p:cNvSpPr txBox="1">
            <a:spLocks/>
          </p:cNvSpPr>
          <p:nvPr/>
        </p:nvSpPr>
        <p:spPr>
          <a:xfrm>
            <a:off x="924060" y="663444"/>
            <a:ext cx="10353762" cy="9704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800" b="1" kern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Добротность колебаний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0267AF3-A9D1-418D-ADE7-E84A9C9098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178" y="1506959"/>
                <a:ext cx="10353762" cy="165618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Параметром, определяющим диссипативные свойства колебательной системы является добротность, которая может быть выражена как:</a:t>
                </a:r>
              </a:p>
              <a:p>
                <a:pPr marL="3690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ru-RU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ru-RU" sz="20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f>
                        <m:fPr>
                          <m:ctrlPr>
                            <a:rPr lang="ru-RU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2000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ru-RU" sz="20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ru-RU" sz="2000" kern="0" dirty="0">
                  <a:solidFill>
                    <a:srgbClr val="000000"/>
                  </a:solidFill>
                </a:endParaRPr>
              </a:p>
              <a:p>
                <a:pPr marL="36900" indent="0">
                  <a:buFontTx/>
                  <a:buNone/>
                </a:pPr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где </a:t>
                </a:r>
                <a14:m>
                  <m:oMath xmlns:m="http://schemas.openxmlformats.org/officeDocument/2006/math"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– полная энергия колебаний</a:t>
                </a:r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ru-RU" sz="20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–</a:t>
                </a:r>
                <a:r>
                  <a:rPr lang="ru-RU" sz="2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энергия, рассеянная за период колебаний.</a:t>
                </a:r>
                <a:endParaRPr lang="ru-RU" sz="2000" kern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0267AF3-A9D1-418D-ADE7-E84A9C90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8" y="1506959"/>
                <a:ext cx="10353762" cy="1656184"/>
              </a:xfrm>
              <a:prstGeom prst="rect">
                <a:avLst/>
              </a:prstGeom>
              <a:blipFill>
                <a:blip r:embed="rId3"/>
                <a:stretch>
                  <a:fillRect l="-530" t="-1838" b="-5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44134-5DE7-4FF7-88F1-7CCE68731480}"/>
                  </a:ext>
                </a:extLst>
              </p:cNvPr>
              <p:cNvSpPr txBox="1"/>
              <p:nvPr/>
            </p:nvSpPr>
            <p:spPr>
              <a:xfrm>
                <a:off x="914178" y="3429000"/>
                <a:ext cx="6840760" cy="2936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Полная добротность резонатора может быть записана как функция различных механизмов потери энергии:</a:t>
                </a:r>
              </a:p>
              <a:p>
                <a:endPara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𝑎𝑛𝑐h𝑜𝑟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𝑇𝐸𝐷</m:t>
                              </m:r>
                            </m:sub>
                          </m:sSub>
                        </m:den>
                      </m:f>
                      <m:r>
                        <a:rPr lang="ru-RU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𝑠𝑢𝑟𝑓𝑎𝑐𝑒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𝑎𝑖𝑟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𝑎𝑛𝑐h𝑜𝑟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анкерные потери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𝑇𝐸𝐷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термоупругие потери,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𝑎𝑖𝑟</m:t>
                        </m:r>
                      </m:sub>
                    </m:sSub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– демпфирование вязкого трения воздуха,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𝑠𝑢𝑟𝑓𝑎𝑐𝑒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– поверхностные потери</a:t>
                </a:r>
                <a:endParaRPr lang="ru-RU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744134-5DE7-4FF7-88F1-7CCE68731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8" y="3429000"/>
                <a:ext cx="6840760" cy="2936317"/>
              </a:xfrm>
              <a:prstGeom prst="rect">
                <a:avLst/>
              </a:prstGeom>
              <a:blipFill>
                <a:blip r:embed="rId4"/>
                <a:stretch>
                  <a:fillRect l="-980" t="-1247" r="-1426" b="-1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83669E4-5260-4CB0-973E-715F9CD32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69518"/>
              </p:ext>
            </p:extLst>
          </p:nvPr>
        </p:nvGraphicFramePr>
        <p:xfrm>
          <a:off x="1919536" y="4221088"/>
          <a:ext cx="3816424" cy="10801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329549246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5747"/>
                  </a:ext>
                </a:extLst>
              </a:tr>
            </a:tbl>
          </a:graphicData>
        </a:graphic>
      </p:graphicFrame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D371A9AF-3935-4F0C-BD59-A89D42A8F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82660"/>
              </p:ext>
            </p:extLst>
          </p:nvPr>
        </p:nvGraphicFramePr>
        <p:xfrm>
          <a:off x="2200946" y="4365104"/>
          <a:ext cx="2310878" cy="7920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0878">
                  <a:extLst>
                    <a:ext uri="{9D8B030D-6E8A-4147-A177-3AD203B41FA5}">
                      <a16:colId xmlns:a16="http://schemas.microsoft.com/office/drawing/2014/main" val="256229459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184510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2276B09-5634-47A7-9667-7A51242492C0}"/>
              </a:ext>
            </a:extLst>
          </p:cNvPr>
          <p:cNvCxnSpPr>
            <a:cxnSpLocks/>
          </p:cNvCxnSpPr>
          <p:nvPr/>
        </p:nvCxnSpPr>
        <p:spPr bwMode="auto">
          <a:xfrm flipV="1">
            <a:off x="5735960" y="3908160"/>
            <a:ext cx="2952328" cy="312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3026A6C-C58A-4279-8664-A7D1EB25B788}"/>
              </a:ext>
            </a:extLst>
          </p:cNvPr>
          <p:cNvCxnSpPr>
            <a:cxnSpLocks/>
          </p:cNvCxnSpPr>
          <p:nvPr/>
        </p:nvCxnSpPr>
        <p:spPr bwMode="auto">
          <a:xfrm>
            <a:off x="4511824" y="5157192"/>
            <a:ext cx="4176464" cy="15181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5">
            <a:extLst>
              <a:ext uri="{FF2B5EF4-FFF2-40B4-BE49-F238E27FC236}">
                <a16:creationId xmlns:a16="http://schemas.microsoft.com/office/drawing/2014/main" id="{B845C004-7803-45F9-96B3-952ADC15C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57553"/>
              </p:ext>
            </p:extLst>
          </p:nvPr>
        </p:nvGraphicFramePr>
        <p:xfrm>
          <a:off x="8835615" y="5013176"/>
          <a:ext cx="2619580" cy="1188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19580">
                  <a:extLst>
                    <a:ext uri="{9D8B030D-6E8A-4147-A177-3AD203B41FA5}">
                      <a16:colId xmlns:a16="http://schemas.microsoft.com/office/drawing/2014/main" val="2562294595"/>
                    </a:ext>
                  </a:extLst>
                </a:gridCol>
              </a:tblGrid>
              <a:tr h="9070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Механизмы диссипации являющиеся предметом исследования</a:t>
                      </a:r>
                      <a:endParaRPr lang="ru-RU" b="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84510"/>
                  </a:ext>
                </a:extLst>
              </a:tr>
            </a:tbl>
          </a:graphicData>
        </a:graphic>
      </p:graphicFrame>
      <p:graphicFrame>
        <p:nvGraphicFramePr>
          <p:cNvPr id="20" name="Таблица 6">
            <a:extLst>
              <a:ext uri="{FF2B5EF4-FFF2-40B4-BE49-F238E27FC236}">
                <a16:creationId xmlns:a16="http://schemas.microsoft.com/office/drawing/2014/main" id="{BC10DB0B-78B4-4620-B46A-9BACFFFD5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2858"/>
              </p:ext>
            </p:extLst>
          </p:nvPr>
        </p:nvGraphicFramePr>
        <p:xfrm>
          <a:off x="8839290" y="3470244"/>
          <a:ext cx="3031582" cy="1188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31582">
                  <a:extLst>
                    <a:ext uri="{9D8B030D-6E8A-4147-A177-3AD203B41FA5}">
                      <a16:colId xmlns:a16="http://schemas.microsoft.com/office/drawing/2014/main" val="3295492463"/>
                    </a:ext>
                  </a:extLst>
                </a:gridCol>
              </a:tblGrid>
              <a:tr h="11473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kern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Доминирующие механизмы диссипации в условиях высокого вакуума</a:t>
                      </a:r>
                      <a:endParaRPr lang="ru-RU" b="0" dirty="0"/>
                    </a:p>
                    <a:p>
                      <a:endParaRPr lang="ru-RU" b="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1574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7E3F135-B5B4-43F3-ACC1-FF03EE4526B3}"/>
              </a:ext>
            </a:extLst>
          </p:cNvPr>
          <p:cNvSpPr txBox="1"/>
          <p:nvPr/>
        </p:nvSpPr>
        <p:spPr>
          <a:xfrm>
            <a:off x="11568608" y="6488668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3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F4EFD-1C8C-4E0B-A071-483AC4AE454B}"/>
                  </a:ext>
                </a:extLst>
              </p:cNvPr>
              <p:cNvSpPr txBox="1"/>
              <p:nvPr/>
            </p:nvSpPr>
            <p:spPr>
              <a:xfrm>
                <a:off x="348536" y="1371327"/>
                <a:ext cx="2231109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𝐸𝐼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2F4EFD-1C8C-4E0B-A071-483AC4AE4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6" y="1371327"/>
                <a:ext cx="2231109" cy="6481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05C41-419B-412E-B561-E45EDCE2097E}"/>
                  </a:ext>
                </a:extLst>
              </p:cNvPr>
              <p:cNvSpPr txBox="1"/>
              <p:nvPr/>
            </p:nvSpPr>
            <p:spPr>
              <a:xfrm>
                <a:off x="111908" y="3028129"/>
                <a:ext cx="4822966" cy="951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𝜎𝜀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𝐸𝐼</m:t>
                              </m:r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′′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𝐿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D05C41-419B-412E-B561-E45EDCE20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8" y="3028129"/>
                <a:ext cx="4822966" cy="951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E9EADC-3CAE-4E83-9804-CE7AA2E0D5FE}"/>
                  </a:ext>
                </a:extLst>
              </p:cNvPr>
              <p:cNvSpPr txBox="1"/>
              <p:nvPr/>
            </p:nvSpPr>
            <p:spPr>
              <a:xfrm>
                <a:off x="2442093" y="1475644"/>
                <a:ext cx="2181639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E9EADC-3CAE-4E83-9804-CE7AA2E0D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93" y="1475644"/>
                <a:ext cx="2181639" cy="378245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1EDFAE-ECEA-4200-B4F1-47F28BC5F1A1}"/>
                  </a:ext>
                </a:extLst>
              </p:cNvPr>
              <p:cNvSpPr txBox="1"/>
              <p:nvPr/>
            </p:nvSpPr>
            <p:spPr>
              <a:xfrm>
                <a:off x="460924" y="4131571"/>
                <a:ext cx="36725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Г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>
                          <a:latin typeface="Cambria Math" panose="02040503050406030204" pitchFamily="18" charset="0"/>
                        </a:rPr>
                        <m:t>Г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(0)=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𝐸𝐼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𝐼𝐼𝐼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𝐸𝐼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1EDFAE-ECEA-4200-B4F1-47F28BC5F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" y="4131571"/>
                <a:ext cx="3672509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930F4-6D84-4B0A-9E45-562820D35D5E}"/>
                  </a:ext>
                </a:extLst>
              </p:cNvPr>
              <p:cNvSpPr txBox="1"/>
              <p:nvPr/>
            </p:nvSpPr>
            <p:spPr>
              <a:xfrm>
                <a:off x="1060103" y="4773890"/>
                <a:ext cx="2499691" cy="1575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>
                                            <m:f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0">
                                                      <a:latin typeface="Cambria Math" panose="02040503050406030204" pitchFamily="18" charset="0"/>
                                                    </a:rPr>
                                                    <m:t>Г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𝑏h</m:t>
                                              </m:r>
                                            </m:den>
                                          </m:f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 , для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0 , для  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  <m:r>
                                            <a:rPr lang="ru-RU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12930F4-6D84-4B0A-9E45-562820D35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03" y="4773890"/>
                <a:ext cx="2499691" cy="1575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A72177-FC76-4502-93DD-57FFBDA67B89}"/>
                  </a:ext>
                </a:extLst>
              </p:cNvPr>
              <p:cNvSpPr txBox="1"/>
              <p:nvPr/>
            </p:nvSpPr>
            <p:spPr>
              <a:xfrm>
                <a:off x="6136227" y="5069926"/>
                <a:ext cx="1443659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A72177-FC76-4502-93DD-57FFBDA67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227" y="5069926"/>
                <a:ext cx="1443659" cy="378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241B48-505C-4579-96BD-39EA4F8D02BC}"/>
                  </a:ext>
                </a:extLst>
              </p:cNvPr>
              <p:cNvSpPr txBox="1"/>
              <p:nvPr/>
            </p:nvSpPr>
            <p:spPr>
              <a:xfrm>
                <a:off x="7503367" y="5052037"/>
                <a:ext cx="1346752" cy="406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𝑣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241B48-505C-4579-96BD-39EA4F8D0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67" y="5052037"/>
                <a:ext cx="1346752" cy="406522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618249-7E01-457D-AB2F-5DB4BDF11AE2}"/>
                  </a:ext>
                </a:extLst>
              </p:cNvPr>
              <p:cNvSpPr txBox="1"/>
              <p:nvPr/>
            </p:nvSpPr>
            <p:spPr>
              <a:xfrm>
                <a:off x="8709730" y="4919130"/>
                <a:ext cx="1734379" cy="666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618249-7E01-457D-AB2F-5DB4BDF1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9730" y="4919130"/>
                <a:ext cx="1734379" cy="6663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B45DA5-A266-48CC-AF00-3EDB6C43A87E}"/>
                  </a:ext>
                </a:extLst>
              </p:cNvPr>
              <p:cNvSpPr txBox="1"/>
              <p:nvPr/>
            </p:nvSpPr>
            <p:spPr>
              <a:xfrm>
                <a:off x="10276500" y="4925880"/>
                <a:ext cx="1615937" cy="666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8B45DA5-A266-48CC-AF00-3EDB6C43A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00" y="4925880"/>
                <a:ext cx="1615937" cy="6663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DF6512-7AD5-409B-8EC6-0B9E13241E2F}"/>
                  </a:ext>
                </a:extLst>
              </p:cNvPr>
              <p:cNvSpPr txBox="1"/>
              <p:nvPr/>
            </p:nvSpPr>
            <p:spPr>
              <a:xfrm>
                <a:off x="6136227" y="5625736"/>
                <a:ext cx="257920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BDF6512-7AD5-409B-8EC6-0B9E1324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227" y="5625736"/>
                <a:ext cx="2579205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EB77E7-557F-46EE-8C7A-345EDF069467}"/>
                  </a:ext>
                </a:extLst>
              </p:cNvPr>
              <p:cNvSpPr txBox="1"/>
              <p:nvPr/>
            </p:nvSpPr>
            <p:spPr>
              <a:xfrm>
                <a:off x="9090418" y="5661270"/>
                <a:ext cx="2579205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𝜈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EB77E7-557F-46EE-8C7A-345EDF069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418" y="5661270"/>
                <a:ext cx="2579205" cy="7146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Таблица 52">
            <a:extLst>
              <a:ext uri="{FF2B5EF4-FFF2-40B4-BE49-F238E27FC236}">
                <a16:creationId xmlns:a16="http://schemas.microsoft.com/office/drawing/2014/main" id="{044858BF-14BE-4358-9C84-CC3FBF279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57688"/>
              </p:ext>
            </p:extLst>
          </p:nvPr>
        </p:nvGraphicFramePr>
        <p:xfrm>
          <a:off x="6046712" y="4913497"/>
          <a:ext cx="6006549" cy="6663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9063">
                  <a:extLst>
                    <a:ext uri="{9D8B030D-6E8A-4147-A177-3AD203B41FA5}">
                      <a16:colId xmlns:a16="http://schemas.microsoft.com/office/drawing/2014/main" val="855051621"/>
                    </a:ext>
                  </a:extLst>
                </a:gridCol>
                <a:gridCol w="1380996">
                  <a:extLst>
                    <a:ext uri="{9D8B030D-6E8A-4147-A177-3AD203B41FA5}">
                      <a16:colId xmlns:a16="http://schemas.microsoft.com/office/drawing/2014/main" val="4291866378"/>
                    </a:ext>
                  </a:extLst>
                </a:gridCol>
                <a:gridCol w="1375790">
                  <a:extLst>
                    <a:ext uri="{9D8B030D-6E8A-4147-A177-3AD203B41FA5}">
                      <a16:colId xmlns:a16="http://schemas.microsoft.com/office/drawing/2014/main" val="1996433966"/>
                    </a:ext>
                  </a:extLst>
                </a:gridCol>
                <a:gridCol w="1780700">
                  <a:extLst>
                    <a:ext uri="{9D8B030D-6E8A-4147-A177-3AD203B41FA5}">
                      <a16:colId xmlns:a16="http://schemas.microsoft.com/office/drawing/2014/main" val="3015230989"/>
                    </a:ext>
                  </a:extLst>
                </a:gridCol>
              </a:tblGrid>
              <a:tr h="6663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45626"/>
                  </a:ext>
                </a:extLst>
              </a:tr>
            </a:tbl>
          </a:graphicData>
        </a:graphic>
      </p:graphicFrame>
      <p:graphicFrame>
        <p:nvGraphicFramePr>
          <p:cNvPr id="53" name="Таблица 53">
            <a:extLst>
              <a:ext uri="{FF2B5EF4-FFF2-40B4-BE49-F238E27FC236}">
                <a16:creationId xmlns:a16="http://schemas.microsoft.com/office/drawing/2014/main" id="{F5BD18C3-231F-49D5-BD2E-029DEEC06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43387"/>
              </p:ext>
            </p:extLst>
          </p:nvPr>
        </p:nvGraphicFramePr>
        <p:xfrm>
          <a:off x="6038855" y="5594132"/>
          <a:ext cx="6022264" cy="824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961">
                  <a:extLst>
                    <a:ext uri="{9D8B030D-6E8A-4147-A177-3AD203B41FA5}">
                      <a16:colId xmlns:a16="http://schemas.microsoft.com/office/drawing/2014/main" val="2358541601"/>
                    </a:ext>
                  </a:extLst>
                </a:gridCol>
                <a:gridCol w="3164303">
                  <a:extLst>
                    <a:ext uri="{9D8B030D-6E8A-4147-A177-3AD203B41FA5}">
                      <a16:colId xmlns:a16="http://schemas.microsoft.com/office/drawing/2014/main" val="330239753"/>
                    </a:ext>
                  </a:extLst>
                </a:gridCol>
              </a:tblGrid>
              <a:tr h="824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34975"/>
                  </a:ext>
                </a:extLst>
              </a:tr>
            </a:tbl>
          </a:graphicData>
        </a:graphic>
      </p:graphicFrame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2768292-4FBF-4A4E-A219-FAD4A97CC9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1932" y="1143539"/>
            <a:ext cx="2347136" cy="2213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4BC469E2-5ABA-49DE-B89A-700FFA508C9B}"/>
              </a:ext>
            </a:extLst>
          </p:cNvPr>
          <p:cNvSpPr txBox="1"/>
          <p:nvPr/>
        </p:nvSpPr>
        <p:spPr>
          <a:xfrm>
            <a:off x="2279576" y="442303"/>
            <a:ext cx="7910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 модель анкерных потерь </a:t>
            </a:r>
            <a:endParaRPr lang="ru-RU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7A64FC-8240-48F2-A94C-81A65A41A1D9}"/>
                  </a:ext>
                </a:extLst>
              </p:cNvPr>
              <p:cNvSpPr txBox="1"/>
              <p:nvPr/>
            </p:nvSpPr>
            <p:spPr>
              <a:xfrm>
                <a:off x="6289628" y="3459695"/>
                <a:ext cx="5371102" cy="70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97A64FC-8240-48F2-A94C-81A65A41A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28" y="3459695"/>
                <a:ext cx="5371102" cy="7030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1B4A6BC-95E4-49BE-8CD3-6977A8532917}"/>
                  </a:ext>
                </a:extLst>
              </p:cNvPr>
              <p:cNvSpPr txBox="1"/>
              <p:nvPr/>
            </p:nvSpPr>
            <p:spPr>
              <a:xfrm>
                <a:off x="6289628" y="4143899"/>
                <a:ext cx="5371102" cy="70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1B4A6BC-95E4-49BE-8CD3-6977A8532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628" y="4143899"/>
                <a:ext cx="5371102" cy="7030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7ACCC87-D475-49A5-8189-AFDF7BCE2CE3}"/>
                  </a:ext>
                </a:extLst>
              </p:cNvPr>
              <p:cNvSpPr txBox="1"/>
              <p:nvPr/>
            </p:nvSpPr>
            <p:spPr>
              <a:xfrm>
                <a:off x="464859" y="2219307"/>
                <a:ext cx="35635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𝐼𝑉</m:t>
                          </m:r>
                        </m:sup>
                      </m:sSup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=0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7ACCC87-D475-49A5-8189-AFDF7BCE2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9" y="2219307"/>
                <a:ext cx="3563591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16EDD669-8D6F-40E0-81B2-391BB62FA4DE}"/>
              </a:ext>
            </a:extLst>
          </p:cNvPr>
          <p:cNvSpPr txBox="1"/>
          <p:nvPr/>
        </p:nvSpPr>
        <p:spPr>
          <a:xfrm>
            <a:off x="11135720" y="6485358"/>
            <a:ext cx="1513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1C608E-30CC-426D-974E-81A3B2DF75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889" y="1225636"/>
            <a:ext cx="4294876" cy="1998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22E2E8-C9CE-4FB8-B3C2-6FFCEAEA2C89}"/>
              </a:ext>
            </a:extLst>
          </p:cNvPr>
          <p:cNvSpPr txBox="1"/>
          <p:nvPr/>
        </p:nvSpPr>
        <p:spPr>
          <a:xfrm>
            <a:off x="7291327" y="1639367"/>
            <a:ext cx="731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Ширина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02EE8AA-7998-4181-839D-81BAECB0D132}"/>
              </a:ext>
            </a:extLst>
          </p:cNvPr>
          <p:cNvCxnSpPr/>
          <p:nvPr/>
        </p:nvCxnSpPr>
        <p:spPr bwMode="auto">
          <a:xfrm>
            <a:off x="7824192" y="1889104"/>
            <a:ext cx="216024" cy="3101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E1B9A-07AC-4AC7-9F0B-39495432E82E}"/>
                  </a:ext>
                </a:extLst>
              </p:cNvPr>
              <p:cNvSpPr txBox="1"/>
              <p:nvPr/>
            </p:nvSpPr>
            <p:spPr>
              <a:xfrm>
                <a:off x="-90917" y="577078"/>
                <a:ext cx="2810287" cy="538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BE1B9A-07AC-4AC7-9F0B-39495432E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917" y="577078"/>
                <a:ext cx="2810287" cy="538802"/>
              </a:xfrm>
              <a:prstGeom prst="rect">
                <a:avLst/>
              </a:prstGeom>
              <a:blipFill>
                <a:blip r:embed="rId2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59AB8-D7F3-49DC-A8CE-1BEDB7C757D8}"/>
                  </a:ext>
                </a:extLst>
              </p:cNvPr>
              <p:cNvSpPr txBox="1"/>
              <p:nvPr/>
            </p:nvSpPr>
            <p:spPr>
              <a:xfrm>
                <a:off x="-161516" y="1098231"/>
                <a:ext cx="2974283" cy="538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459AB8-D7F3-49DC-A8CE-1BEDB7C75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1516" y="1098231"/>
                <a:ext cx="2974283" cy="538802"/>
              </a:xfrm>
              <a:prstGeom prst="rect">
                <a:avLst/>
              </a:prstGeom>
              <a:blipFill>
                <a:blip r:embed="rId3"/>
                <a:stretch>
                  <a:fillRect b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F174D-EDD1-4148-9A83-0CCFFCD8092A}"/>
                  </a:ext>
                </a:extLst>
              </p:cNvPr>
              <p:cNvSpPr txBox="1"/>
              <p:nvPr/>
            </p:nvSpPr>
            <p:spPr>
              <a:xfrm>
                <a:off x="-182421" y="1624862"/>
                <a:ext cx="3381794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1400" i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0F174D-EDD1-4148-9A83-0CCFFCD8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2421" y="1624862"/>
                <a:ext cx="3381794" cy="5806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EEC0BE-ED43-440F-B6A4-C2ADD99F02C3}"/>
                  </a:ext>
                </a:extLst>
              </p:cNvPr>
              <p:cNvSpPr txBox="1"/>
              <p:nvPr/>
            </p:nvSpPr>
            <p:spPr>
              <a:xfrm>
                <a:off x="-224042" y="2233125"/>
                <a:ext cx="3465036" cy="58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14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14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ru-RU" sz="140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EEC0BE-ED43-440F-B6A4-C2ADD99F0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4042" y="2233125"/>
                <a:ext cx="3465036" cy="580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7C288F-D318-41DE-9FFF-F2580A6E9D28}"/>
                  </a:ext>
                </a:extLst>
              </p:cNvPr>
              <p:cNvSpPr txBox="1"/>
              <p:nvPr/>
            </p:nvSpPr>
            <p:spPr>
              <a:xfrm>
                <a:off x="-550169" y="3374481"/>
                <a:ext cx="4117290" cy="581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14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ru-RU" sz="1400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num>
                            <m:den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ru-RU" sz="1400" i="0"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7C288F-D318-41DE-9FFF-F2580A6E9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0169" y="3374481"/>
                <a:ext cx="4117290" cy="581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9B087-5758-4A3A-81F9-10EA5E79B5A7}"/>
                  </a:ext>
                </a:extLst>
              </p:cNvPr>
              <p:cNvSpPr txBox="1"/>
              <p:nvPr/>
            </p:nvSpPr>
            <p:spPr>
              <a:xfrm>
                <a:off x="-481782" y="2783501"/>
                <a:ext cx="4591876" cy="584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r>
                        <a:rPr lang="ru-RU" sz="1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sz="1400" i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ru-RU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ru-RU" sz="1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f>
                        <m:fPr>
                          <m:ctrlPr>
                            <a:rPr lang="ru-RU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ru-RU" sz="1400" i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B9B087-5758-4A3A-81F9-10EA5E79B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1782" y="2783501"/>
                <a:ext cx="4591876" cy="5841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71D701-52D8-4503-917D-A3B9DFDB4A27}"/>
                  </a:ext>
                </a:extLst>
              </p:cNvPr>
              <p:cNvSpPr txBox="1"/>
              <p:nvPr/>
            </p:nvSpPr>
            <p:spPr>
              <a:xfrm>
                <a:off x="4359090" y="515522"/>
                <a:ext cx="2727463" cy="901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71D701-52D8-4503-917D-A3B9DFDB4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090" y="515522"/>
                <a:ext cx="2727463" cy="901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Таблица 18">
                <a:extLst>
                  <a:ext uri="{FF2B5EF4-FFF2-40B4-BE49-F238E27FC236}">
                    <a16:creationId xmlns:a16="http://schemas.microsoft.com/office/drawing/2014/main" id="{6B931A8E-D6ED-40E1-85D0-963535B47D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4315"/>
                  </p:ext>
                </p:extLst>
              </p:nvPr>
            </p:nvGraphicFramePr>
            <p:xfrm>
              <a:off x="7348848" y="333168"/>
              <a:ext cx="4782238" cy="53755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82238">
                      <a:extLst>
                        <a:ext uri="{9D8B030D-6E8A-4147-A177-3AD203B41FA5}">
                          <a16:colId xmlns:a16="http://schemas.microsoft.com/office/drawing/2014/main" val="4145995382"/>
                        </a:ext>
                      </a:extLst>
                    </a:gridCol>
                  </a:tblGrid>
                  <a:tr h="612012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sSubSup>
                                  <m:sSub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06281591"/>
                      </a:ext>
                    </a:extLst>
                  </a:tr>
                  <a:tr h="612012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60018510"/>
                      </a:ext>
                    </a:extLst>
                  </a:tr>
                  <a:tr h="73075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4281857"/>
                      </a:ext>
                    </a:extLst>
                  </a:tr>
                  <a:tr h="1697985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ru-RU" sz="1600" dirty="0">
                            <a:effectLst/>
                          </a:endParaRPr>
                        </a:p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𝐹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+2</m:t>
                                </m:r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𝜉</m:t>
                                </m:r>
                                <m:f>
                                  <m:f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f>
                                  <m:f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i="1" dirty="0">
                            <a:latin typeface="Cambria Math" panose="020405030504060302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12348802"/>
                      </a:ext>
                    </a:extLst>
                  </a:tr>
                  <a:tr h="1459294">
                    <a:tc>
                      <a:txBody>
                        <a:bodyPr/>
                        <a:lstStyle/>
                        <a:p>
                          <a:pPr indent="450215" algn="just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𝜌</m:t>
                                    </m:r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den>
                                </m:f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=2</m:t>
                                </m:r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𝑖</m:t>
                                </m:r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𝜉</m:t>
                                </m:r>
                                <m:f>
                                  <m:f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ru-RU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Ω</m:t>
                                    </m:r>
                                  </m:num>
                                  <m:den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𝑑𝑥</m:t>
                                    </m:r>
                                  </m:den>
                                </m:f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𝑇</m:t>
                                        </m:r>
                                      </m:sub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sup>
                                    </m:sSubSup>
                                  </m:den>
                                </m:f>
                                <m:f>
                                  <m:f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600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  <m:f>
                                      <m:f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𝐿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𝑇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ru-RU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+mn-lt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𝐿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𝑇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6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+mn-lt"/>
                                                <a:ea typeface="+mn-ea"/>
                                                <a:cs typeface="+mn-cs"/>
                                              </a:rPr>
                                              <m:t>4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+mn-lt"/>
                                    <a:ea typeface="+mn-ea"/>
                                    <a:cs typeface="+mn-cs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1600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ru-RU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+mn-lt"/>
                                        <a:ea typeface="+mn-ea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16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76638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9" name="Таблица 18">
                <a:extLst>
                  <a:ext uri="{FF2B5EF4-FFF2-40B4-BE49-F238E27FC236}">
                    <a16:creationId xmlns:a16="http://schemas.microsoft.com/office/drawing/2014/main" id="{6B931A8E-D6ED-40E1-85D0-963535B47D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24315"/>
                  </p:ext>
                </p:extLst>
              </p:nvPr>
            </p:nvGraphicFramePr>
            <p:xfrm>
              <a:off x="7348848" y="333168"/>
              <a:ext cx="4782238" cy="537552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4782238">
                      <a:extLst>
                        <a:ext uri="{9D8B030D-6E8A-4147-A177-3AD203B41FA5}">
                          <a16:colId xmlns:a16="http://schemas.microsoft.com/office/drawing/2014/main" val="4145995382"/>
                        </a:ext>
                      </a:extLst>
                    </a:gridCol>
                  </a:tblGrid>
                  <a:tr h="6945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b="-67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6281591"/>
                      </a:ext>
                    </a:extLst>
                  </a:tr>
                  <a:tr h="6945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100000" b="-5745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0018510"/>
                      </a:ext>
                    </a:extLst>
                  </a:tr>
                  <a:tr h="82924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167647" b="-3816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281857"/>
                      </a:ext>
                    </a:extLst>
                  </a:tr>
                  <a:tr h="16979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130466" b="-860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2348802"/>
                      </a:ext>
                    </a:extLst>
                  </a:tr>
                  <a:tr h="14592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9"/>
                          <a:stretch>
                            <a:fillRect t="-267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766384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0" name="Таблица 20">
            <a:extLst>
              <a:ext uri="{FF2B5EF4-FFF2-40B4-BE49-F238E27FC236}">
                <a16:creationId xmlns:a16="http://schemas.microsoft.com/office/drawing/2014/main" id="{EB0B8EC1-5893-4C27-9FC5-002A1BCB2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732692"/>
              </p:ext>
            </p:extLst>
          </p:nvPr>
        </p:nvGraphicFramePr>
        <p:xfrm>
          <a:off x="7619269" y="506881"/>
          <a:ext cx="4573240" cy="59521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3240">
                  <a:extLst>
                    <a:ext uri="{9D8B030D-6E8A-4147-A177-3AD203B41FA5}">
                      <a16:colId xmlns:a16="http://schemas.microsoft.com/office/drawing/2014/main" val="3730632790"/>
                    </a:ext>
                  </a:extLst>
                </a:gridCol>
              </a:tblGrid>
              <a:tr h="5952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93901"/>
                  </a:ext>
                </a:extLst>
              </a:tr>
            </a:tbl>
          </a:graphicData>
        </a:graphic>
      </p:graphicFrame>
      <p:graphicFrame>
        <p:nvGraphicFramePr>
          <p:cNvPr id="21" name="Таблица 21">
            <a:extLst>
              <a:ext uri="{FF2B5EF4-FFF2-40B4-BE49-F238E27FC236}">
                <a16:creationId xmlns:a16="http://schemas.microsoft.com/office/drawing/2014/main" id="{1379EE8E-984E-4100-8E3B-CD6411030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76048"/>
              </p:ext>
            </p:extLst>
          </p:nvPr>
        </p:nvGraphicFramePr>
        <p:xfrm>
          <a:off x="4176108" y="521940"/>
          <a:ext cx="3068926" cy="90841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68926">
                  <a:extLst>
                    <a:ext uri="{9D8B030D-6E8A-4147-A177-3AD203B41FA5}">
                      <a16:colId xmlns:a16="http://schemas.microsoft.com/office/drawing/2014/main" val="2779669188"/>
                    </a:ext>
                  </a:extLst>
                </a:gridCol>
              </a:tblGrid>
              <a:tr h="9084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15001"/>
                  </a:ext>
                </a:extLst>
              </a:tr>
            </a:tbl>
          </a:graphicData>
        </a:graphic>
      </p:graphicFrame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C1C76D58-AE24-4339-A90C-2135FD93E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89057"/>
              </p:ext>
            </p:extLst>
          </p:nvPr>
        </p:nvGraphicFramePr>
        <p:xfrm>
          <a:off x="-8870" y="514588"/>
          <a:ext cx="3784047" cy="358379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84047">
                  <a:extLst>
                    <a:ext uri="{9D8B030D-6E8A-4147-A177-3AD203B41FA5}">
                      <a16:colId xmlns:a16="http://schemas.microsoft.com/office/drawing/2014/main" val="1411079145"/>
                    </a:ext>
                  </a:extLst>
                </a:gridCol>
              </a:tblGrid>
              <a:tr h="35837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43320"/>
                  </a:ext>
                </a:extLst>
              </a:tr>
            </a:tbl>
          </a:graphicData>
        </a:graphic>
      </p:graphicFrame>
      <p:pic>
        <p:nvPicPr>
          <p:cNvPr id="26" name="Рисунок 25" descr="Стрелка вправо со сплошной заливкой">
            <a:extLst>
              <a:ext uri="{FF2B5EF4-FFF2-40B4-BE49-F238E27FC236}">
                <a16:creationId xmlns:a16="http://schemas.microsoft.com/office/drawing/2014/main" id="{26DE1738-1107-4566-88F4-4FA0BB597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5809" y="1357640"/>
            <a:ext cx="3026887" cy="5587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672413-DB88-430D-8A8C-83AE7D38B8BD}"/>
                  </a:ext>
                </a:extLst>
              </p:cNvPr>
              <p:cNvSpPr txBox="1"/>
              <p:nvPr/>
            </p:nvSpPr>
            <p:spPr>
              <a:xfrm>
                <a:off x="8240074" y="5288078"/>
                <a:ext cx="3190461" cy="102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ru-RU" sz="16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d>
                                      <m:dPr>
                                        <m:endChr m:val=""/>
                                        <m:ctrlP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6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ru-RU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endChr m:val=""/>
                                                <m:ctrlPr>
                                                  <a:rPr lang="ru-RU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ru-RU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d>
                                              <m:dPr>
                                                <m:begChr m:val=""/>
                                                <m:ctrlPr>
                                                  <a:rPr lang="ru-RU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d>
                                                  <m:dPr>
                                                    <m:begChr m:val=""/>
                                                    <m:ctrlPr>
                                                      <a:rPr lang="ru-RU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ru-RU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d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den>
                                </m:f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ru-RU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=0,                                   </m:t>
                                </m:r>
                                <m:r>
                                  <a:rPr lang="ru-RU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1600" i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672413-DB88-430D-8A8C-83AE7D38B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074" y="5288078"/>
                <a:ext cx="3190461" cy="1028487"/>
              </a:xfrm>
              <a:prstGeom prst="rect">
                <a:avLst/>
              </a:prstGeom>
              <a:blipFill>
                <a:blip r:embed="rId12"/>
                <a:stretch>
                  <a:fillRect r="-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AA1BE8-A484-47E5-99DC-90C7174FC673}"/>
                  </a:ext>
                </a:extLst>
              </p:cNvPr>
              <p:cNvSpPr txBox="1"/>
              <p:nvPr/>
            </p:nvSpPr>
            <p:spPr>
              <a:xfrm>
                <a:off x="-604665" y="4510145"/>
                <a:ext cx="5603117" cy="1076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i="1"/>
                          </m:ctrlPr>
                        </m:naryPr>
                        <m:sub>
                          <m:r>
                            <a:rPr lang="ru-RU" i="1"/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ru-RU" i="1"/>
                              </m:ctrlPr>
                            </m:fPr>
                            <m:num>
                              <m:r>
                                <a:rPr lang="ru-RU" i="1"/>
                                <m:t>2</m:t>
                              </m:r>
                              <m:r>
                                <a:rPr lang="ru-RU" i="1"/>
                                <m:t>𝜋</m:t>
                              </m:r>
                            </m:num>
                            <m:den>
                              <m:r>
                                <a:rPr lang="ru-RU" i="1"/>
                                <m:t>𝜔</m:t>
                              </m:r>
                            </m:den>
                          </m:f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ru-RU" i="1"/>
                              </m:ctrlPr>
                            </m:naryPr>
                            <m:sub>
                              <m:r>
                                <a:rPr lang="ru-RU" i="1"/>
                                <m:t>𝑆</m:t>
                              </m:r>
                            </m:sub>
                            <m:sup/>
                            <m:e>
                              <m:r>
                                <a:rPr lang="en-US" i="1"/>
                                <m:t>𝑅𝑒</m:t>
                              </m:r>
                              <m:d>
                                <m:dPr>
                                  <m:ctrlPr>
                                    <a:rPr lang="ru-RU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/>
                                      </m:ctrlPr>
                                    </m:sSubPr>
                                    <m:e>
                                      <m:r>
                                        <a:rPr lang="ru-RU" i="1"/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ru-RU" i="1"/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i="1"/>
                                <m:t>𝑅𝑒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i="1"/>
                                      </m:ctrlPr>
                                    </m:fPr>
                                    <m:num>
                                      <m:r>
                                        <a:rPr lang="ru-RU" i="1"/>
                                        <m:t>𝜕</m:t>
                                      </m:r>
                                      <m:r>
                                        <a:rPr lang="ru-RU" i="1"/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ru-RU" i="1"/>
                                        <m:t>𝜕</m:t>
                                      </m:r>
                                      <m:r>
                                        <a:rPr lang="ru-RU" i="1"/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ru-RU" i="1"/>
                                <m:t>𝑑𝑠𝑑𝑡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Г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AA1BE8-A484-47E5-99DC-90C7174FC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4665" y="4510145"/>
                <a:ext cx="5603117" cy="10766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 descr="Стрелка вниз со сплошной заливкой">
            <a:extLst>
              <a:ext uri="{FF2B5EF4-FFF2-40B4-BE49-F238E27FC236}">
                <a16:creationId xmlns:a16="http://schemas.microsoft.com/office/drawing/2014/main" id="{6504F045-044A-461F-8B52-11F8765B22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6301214" y="3344208"/>
            <a:ext cx="670206" cy="20887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Таблица 35">
                <a:extLst>
                  <a:ext uri="{FF2B5EF4-FFF2-40B4-BE49-F238E27FC236}">
                    <a16:creationId xmlns:a16="http://schemas.microsoft.com/office/drawing/2014/main" id="{85B969C5-29A2-4CBB-820B-3920BBD83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279317"/>
                  </p:ext>
                </p:extLst>
              </p:nvPr>
            </p:nvGraphicFramePr>
            <p:xfrm>
              <a:off x="3130711" y="4150346"/>
              <a:ext cx="2552816" cy="67020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52816">
                      <a:extLst>
                        <a:ext uri="{9D8B030D-6E8A-4147-A177-3AD203B41FA5}">
                          <a16:colId xmlns:a16="http://schemas.microsoft.com/office/drawing/2014/main" val="3160191643"/>
                        </a:ext>
                      </a:extLst>
                    </a:gridCol>
                  </a:tblGrid>
                  <a:tr h="6702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</m:sSub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num>
                                  <m:den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num>
                                  <m:den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den>
                                </m:f>
                                <m:r>
                                  <a:rPr lang="ru-RU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261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Таблица 35">
                <a:extLst>
                  <a:ext uri="{FF2B5EF4-FFF2-40B4-BE49-F238E27FC236}">
                    <a16:creationId xmlns:a16="http://schemas.microsoft.com/office/drawing/2014/main" id="{85B969C5-29A2-4CBB-820B-3920BBD835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279317"/>
                  </p:ext>
                </p:extLst>
              </p:nvPr>
            </p:nvGraphicFramePr>
            <p:xfrm>
              <a:off x="3130711" y="4150346"/>
              <a:ext cx="2552816" cy="67020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2552816">
                      <a:extLst>
                        <a:ext uri="{9D8B030D-6E8A-4147-A177-3AD203B41FA5}">
                          <a16:colId xmlns:a16="http://schemas.microsoft.com/office/drawing/2014/main" val="3160191643"/>
                        </a:ext>
                      </a:extLst>
                    </a:gridCol>
                  </a:tblGrid>
                  <a:tr h="6702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16"/>
                          <a:stretch>
                            <a:fillRect l="-238" t="-901" r="-476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6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F1BC90-7223-4E49-B4D3-FFBD0ED93AA2}"/>
                  </a:ext>
                </a:extLst>
              </p:cNvPr>
              <p:cNvSpPr txBox="1"/>
              <p:nvPr/>
            </p:nvSpPr>
            <p:spPr>
              <a:xfrm>
                <a:off x="4229055" y="3209954"/>
                <a:ext cx="2912165" cy="901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,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8F1BC90-7223-4E49-B4D3-FFBD0ED93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55" y="3209954"/>
                <a:ext cx="2912165" cy="90191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Таблица 38">
            <a:extLst>
              <a:ext uri="{FF2B5EF4-FFF2-40B4-BE49-F238E27FC236}">
                <a16:creationId xmlns:a16="http://schemas.microsoft.com/office/drawing/2014/main" id="{6C55F574-49D1-4465-8F3E-0F2A35B5B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476939"/>
              </p:ext>
            </p:extLst>
          </p:nvPr>
        </p:nvGraphicFramePr>
        <p:xfrm>
          <a:off x="3791012" y="3206263"/>
          <a:ext cx="3856483" cy="90191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856483">
                  <a:extLst>
                    <a:ext uri="{9D8B030D-6E8A-4147-A177-3AD203B41FA5}">
                      <a16:colId xmlns:a16="http://schemas.microsoft.com/office/drawing/2014/main" val="2342730252"/>
                    </a:ext>
                  </a:extLst>
                </a:gridCol>
              </a:tblGrid>
              <a:tr h="901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085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EAE349-602F-4490-9092-4B8694C7107E}"/>
                  </a:ext>
                </a:extLst>
              </p:cNvPr>
              <p:cNvSpPr txBox="1"/>
              <p:nvPr/>
            </p:nvSpPr>
            <p:spPr>
              <a:xfrm>
                <a:off x="1879742" y="5636934"/>
                <a:ext cx="1600200" cy="610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3EAE349-602F-4490-9092-4B8694C71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742" y="5636934"/>
                <a:ext cx="1600200" cy="6105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6D28F0-134F-4E02-A6EA-8A6E6234E3D3}"/>
                  </a:ext>
                </a:extLst>
              </p:cNvPr>
              <p:cNvSpPr txBox="1"/>
              <p:nvPr/>
            </p:nvSpPr>
            <p:spPr>
              <a:xfrm>
                <a:off x="-38100" y="5998544"/>
                <a:ext cx="1918253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𝐿</m:t>
                      </m:r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6D28F0-134F-4E02-A6EA-8A6E6234E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" y="5998544"/>
                <a:ext cx="1918253" cy="6109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Рисунок 49" descr="Стрелка вниз со сплошной заливкой">
            <a:extLst>
              <a:ext uri="{FF2B5EF4-FFF2-40B4-BE49-F238E27FC236}">
                <a16:creationId xmlns:a16="http://schemas.microsoft.com/office/drawing/2014/main" id="{B14A56AC-3321-4927-B62F-21A1998FF6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266894" y="5430519"/>
            <a:ext cx="483164" cy="1023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Таблица 51">
                <a:extLst>
                  <a:ext uri="{FF2B5EF4-FFF2-40B4-BE49-F238E27FC236}">
                    <a16:creationId xmlns:a16="http://schemas.microsoft.com/office/drawing/2014/main" id="{886C62A8-D61B-4532-8AC4-3088AFF3B4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9942" y="5587045"/>
              <a:ext cx="4059582" cy="87198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059582">
                      <a:extLst>
                        <a:ext uri="{9D8B030D-6E8A-4147-A177-3AD203B41FA5}">
                          <a16:colId xmlns:a16="http://schemas.microsoft.com/office/drawing/2014/main" val="1774056948"/>
                        </a:ext>
                      </a:extLst>
                    </a:gridCol>
                  </a:tblGrid>
                  <a:tr h="87198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С−</m:t>
                                    </m:r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  <m:d>
                                          <m:dPr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𝜈</m:t>
                                            </m:r>
                                          </m:e>
                                        </m:d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den>
                                    </m:f>
                                  </m:e>
                                </m:d>
                                <m:f>
                                  <m:f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ru-RU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1010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Таблица 51">
                <a:extLst>
                  <a:ext uri="{FF2B5EF4-FFF2-40B4-BE49-F238E27FC236}">
                    <a16:creationId xmlns:a16="http://schemas.microsoft.com/office/drawing/2014/main" id="{886C62A8-D61B-4532-8AC4-3088AFF3B4A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479942" y="5587045"/>
              <a:ext cx="4059582" cy="87198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4059582">
                      <a:extLst>
                        <a:ext uri="{9D8B030D-6E8A-4147-A177-3AD203B41FA5}">
                          <a16:colId xmlns:a16="http://schemas.microsoft.com/office/drawing/2014/main" val="1774056948"/>
                        </a:ext>
                      </a:extLst>
                    </a:gridCol>
                  </a:tblGrid>
                  <a:tr h="8719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0"/>
                          <a:stretch>
                            <a:fillRect l="-150" t="-694" r="-300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101078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15133C5-0E72-4ADC-81FA-DB3336039DFB}"/>
              </a:ext>
            </a:extLst>
          </p:cNvPr>
          <p:cNvSpPr txBox="1"/>
          <p:nvPr/>
        </p:nvSpPr>
        <p:spPr>
          <a:xfrm>
            <a:off x="11640616" y="6488668"/>
            <a:ext cx="668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endParaRPr lang="ru-RU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482BC3A-7DCA-4B99-8EFC-0E980BB790C0}"/>
              </a:ext>
            </a:extLst>
          </p:cNvPr>
          <p:cNvCxnSpPr>
            <a:cxnSpLocks/>
          </p:cNvCxnSpPr>
          <p:nvPr/>
        </p:nvCxnSpPr>
        <p:spPr bwMode="auto">
          <a:xfrm flipH="1">
            <a:off x="7680691" y="1556792"/>
            <a:ext cx="1007598" cy="164947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8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9F20E-4423-4506-A205-8ED2744D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620688"/>
            <a:ext cx="10800523" cy="99105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3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анкерной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добротности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собственной частоты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колебаний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</a:t>
            </a:r>
            <a:r>
              <a:rPr lang="ru-RU" sz="3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sz="3000" b="1" kern="120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резонатор</a:t>
            </a:r>
            <a:r>
              <a:rPr lang="ru-RU" sz="3000" b="1" kern="120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endParaRPr lang="en-US" sz="3000" b="1" kern="12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F0F01-958B-4040-B6F9-2435995D1293}"/>
              </a:ext>
            </a:extLst>
          </p:cNvPr>
          <p:cNvSpPr txBox="1"/>
          <p:nvPr/>
        </p:nvSpPr>
        <p:spPr>
          <a:xfrm>
            <a:off x="6619394" y="1850112"/>
            <a:ext cx="5453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Анкерная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добротность уменьшается с увеличением номера собственной частоты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8395CB-9254-4D65-A70B-5B134B644B00}"/>
                  </a:ext>
                </a:extLst>
              </p:cNvPr>
              <p:cNvSpPr txBox="1"/>
              <p:nvPr/>
            </p:nvSpPr>
            <p:spPr>
              <a:xfrm>
                <a:off x="7170058" y="2494545"/>
                <a:ext cx="490260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П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ри одинаковых геометрических параметрах добротность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-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резонатора значительно больше добротности С-С резонатора при колебании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на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своей первой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собственной частоте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При колебаниях на частотах с номерами </a:t>
                </a:r>
                <a14:m>
                  <m:oMath xmlns:m="http://schemas.openxmlformats.org/officeDocument/2006/math">
                    <m:r>
                      <a:rPr lang="ru-RU" sz="1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добротность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C-F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резонатора меньше                          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добротности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C-C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резонатора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8395CB-9254-4D65-A70B-5B134B644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058" y="2494545"/>
                <a:ext cx="4902606" cy="2308324"/>
              </a:xfrm>
              <a:prstGeom prst="rect">
                <a:avLst/>
              </a:prstGeom>
              <a:blipFill>
                <a:blip r:embed="rId2"/>
                <a:stretch>
                  <a:fillRect l="-746" t="-1319" r="-14925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88568EE2-3F7E-488C-ABAF-1348F4A1040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" t="5192" r="7714"/>
          <a:stretch/>
        </p:blipFill>
        <p:spPr bwMode="auto">
          <a:xfrm>
            <a:off x="263352" y="1795400"/>
            <a:ext cx="6906706" cy="3793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1C9475-B938-42D6-8040-A56A82E605D2}"/>
                  </a:ext>
                </a:extLst>
              </p:cNvPr>
              <p:cNvSpPr txBox="1"/>
              <p:nvPr/>
            </p:nvSpPr>
            <p:spPr>
              <a:xfrm>
                <a:off x="7169085" y="4462874"/>
                <a:ext cx="5071679" cy="1158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Анкерная добротность пропорциональна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ru-RU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1C9475-B938-42D6-8040-A56A82E60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085" y="4462874"/>
                <a:ext cx="5071679" cy="1158843"/>
              </a:xfrm>
              <a:prstGeom prst="rect">
                <a:avLst/>
              </a:prstGeom>
              <a:blipFill>
                <a:blip r:embed="rId4"/>
                <a:stretch>
                  <a:fillRect l="-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AF2D88-58A6-4B43-A2B0-0CCB4986B29A}"/>
                  </a:ext>
                </a:extLst>
              </p:cNvPr>
              <p:cNvSpPr txBox="1"/>
              <p:nvPr/>
            </p:nvSpPr>
            <p:spPr>
              <a:xfrm>
                <a:off x="575980" y="5661248"/>
                <a:ext cx="5376930" cy="766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С−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ru-RU" dirty="0"/>
                        <m:t>=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AF2D88-58A6-4B43-A2B0-0CCB4986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80" y="5661248"/>
                <a:ext cx="5376930" cy="766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C9D24-61B9-41E7-9049-1E9E328739FB}"/>
                  </a:ext>
                </a:extLst>
              </p:cNvPr>
              <p:cNvSpPr txBox="1"/>
              <p:nvPr/>
            </p:nvSpPr>
            <p:spPr>
              <a:xfrm>
                <a:off x="6208412" y="5654195"/>
                <a:ext cx="5453271" cy="773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800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ru-RU" sz="1800" i="0">
                              <a:latin typeface="Cambria Math" panose="02040503050406030204" pitchFamily="18" charset="0"/>
                            </a:rPr>
                            <m:t>С−</m:t>
                          </m:r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r>
                        <a:rPr lang="ru-RU" sz="1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4.86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3−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den>
                          </m:f>
                        </m:e>
                      </m:d>
                      <m:f>
                        <m:f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1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sz="1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6C9D24-61B9-41E7-9049-1E9E32873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12" y="5654195"/>
                <a:ext cx="5453271" cy="773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C94CE7-A7FC-4A01-872E-F080E89C05DF}"/>
              </a:ext>
            </a:extLst>
          </p:cNvPr>
          <p:cNvSpPr txBox="1"/>
          <p:nvPr/>
        </p:nvSpPr>
        <p:spPr>
          <a:xfrm>
            <a:off x="11540320" y="6488668"/>
            <a:ext cx="690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6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46D6D4-4602-4188-978C-02BA28DC3AF2}"/>
              </a:ext>
            </a:extLst>
          </p:cNvPr>
          <p:cNvSpPr txBox="1"/>
          <p:nvPr/>
        </p:nvSpPr>
        <p:spPr>
          <a:xfrm>
            <a:off x="2178610" y="500472"/>
            <a:ext cx="7895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PML. </a:t>
            </a:r>
            <a:r>
              <a:rPr lang="ru-RU" sz="2800" b="1" dirty="0">
                <a:solidFill>
                  <a:srgbClr val="0070C0"/>
                </a:solidFill>
              </a:rPr>
              <a:t>Преобразование уравнения Гельмгольца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AF25D-A705-40D1-AC57-EA02BAC6C4C1}"/>
                  </a:ext>
                </a:extLst>
              </p:cNvPr>
              <p:cNvSpPr txBox="1"/>
              <p:nvPr/>
            </p:nvSpPr>
            <p:spPr>
              <a:xfrm>
                <a:off x="4369898" y="966499"/>
                <a:ext cx="2551340" cy="64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6AF25D-A705-40D1-AC57-EA02BAC6C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98" y="966499"/>
                <a:ext cx="255134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39120B-EE26-4F05-84F8-4C5F91AA35FD}"/>
                  </a:ext>
                </a:extLst>
              </p:cNvPr>
              <p:cNvSpPr txBox="1"/>
              <p:nvPr/>
            </p:nvSpPr>
            <p:spPr>
              <a:xfrm>
                <a:off x="7809164" y="1095818"/>
                <a:ext cx="3084203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𝑖𝑘𝑥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39120B-EE26-4F05-84F8-4C5F91AA3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164" y="1095818"/>
                <a:ext cx="3084203" cy="378245"/>
              </a:xfrm>
              <a:prstGeom prst="rect">
                <a:avLst/>
              </a:prstGeom>
              <a:blipFill>
                <a:blip r:embed="rId4"/>
                <a:stretch>
                  <a:fillRect t="-1613" b="-32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682E3-DDA4-41D4-8494-713D419A5DEB}"/>
                  </a:ext>
                </a:extLst>
              </p:cNvPr>
              <p:cNvSpPr txBox="1"/>
              <p:nvPr/>
            </p:nvSpPr>
            <p:spPr>
              <a:xfrm>
                <a:off x="4090143" y="1907656"/>
                <a:ext cx="1975276" cy="657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D682E3-DDA4-41D4-8494-713D419A5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43" y="1907656"/>
                <a:ext cx="1975276" cy="657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301-C684-4203-BB31-01F919148F2E}"/>
                  </a:ext>
                </a:extLst>
              </p:cNvPr>
              <p:cNvSpPr txBox="1"/>
              <p:nvPr/>
            </p:nvSpPr>
            <p:spPr>
              <a:xfrm>
                <a:off x="761743" y="2758425"/>
                <a:ext cx="2767364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den>
                          </m:f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08A301-C684-4203-BB31-01F91914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43" y="2758425"/>
                <a:ext cx="2767364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1C3C3E-DFE3-44AD-ABFB-648E307F0024}"/>
                  </a:ext>
                </a:extLst>
              </p:cNvPr>
              <p:cNvSpPr txBox="1"/>
              <p:nvPr/>
            </p:nvSpPr>
            <p:spPr>
              <a:xfrm>
                <a:off x="5857596" y="1908108"/>
                <a:ext cx="1903268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1C3C3E-DFE3-44AD-ABFB-648E307F0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6" y="1908108"/>
                <a:ext cx="1903268" cy="629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6644AD-D9D7-4A60-971E-D9AE2669E3AB}"/>
                  </a:ext>
                </a:extLst>
              </p:cNvPr>
              <p:cNvSpPr txBox="1"/>
              <p:nvPr/>
            </p:nvSpPr>
            <p:spPr>
              <a:xfrm>
                <a:off x="3562641" y="2741630"/>
                <a:ext cx="7438042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</m:e>
                          </m:d>
                        </m:e>
                      </m:func>
                      <m:r>
                        <a:rPr lang="ru-RU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subSup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e>
                              </m:nary>
                            </m:e>
                          </m:d>
                        </m:e>
                      </m:func>
                      <m:func>
                        <m:func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6644AD-D9D7-4A60-971E-D9AE2669E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641" y="2741630"/>
                <a:ext cx="7438042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94287E-4FB3-454E-BB06-A918D423DE30}"/>
                  </a:ext>
                </a:extLst>
              </p:cNvPr>
              <p:cNvSpPr txBox="1"/>
              <p:nvPr/>
            </p:nvSpPr>
            <p:spPr>
              <a:xfrm>
                <a:off x="2897857" y="5155333"/>
                <a:ext cx="5919478" cy="63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̂"/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𝑃𝑀𝐿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num>
                                          <m:den>
                                            <m:r>
                                              <a:rPr lang="ru-RU" i="0">
                                                <a:latin typeface="Cambria Math" panose="02040503050406030204" pitchFamily="18" charset="0"/>
                                              </a:rPr>
                                              <m:t>2+</m:t>
                                            </m:r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𝑖𝑘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i="1">
                                                    <a:latin typeface="Cambria Math" panose="02040503050406030204" pitchFamily="18" charset="0"/>
                                                  </a:rPr>
                                                  <m:t>𝑃𝑀𝐿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num>
                                      <m:den>
                                        <m:r>
                                          <a:rPr lang="ru-RU" i="0">
                                            <a:latin typeface="Cambria Math" panose="02040503050406030204" pitchFamily="18" charset="0"/>
                                          </a:rPr>
                                          <m:t>2+</m:t>
                                        </m:r>
                                        <m:r>
                                          <a:rPr lang="ru-RU" i="1">
                                            <a:latin typeface="Cambria Math" panose="02040503050406030204" pitchFamily="18" charset="0"/>
                                          </a:rPr>
                                          <m:t>𝑖𝑘</m:t>
                                        </m:r>
                                        <m:sSub>
                                          <m:sSubPr>
                                            <m:ctrlPr>
                                              <a:rPr lang="ru-RU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e>
                                          <m:sub>
                                            <m:r>
                                              <a:rPr lang="ru-RU" i="1">
                                                <a:latin typeface="Cambria Math" panose="02040503050406030204" pitchFamily="18" charset="0"/>
                                              </a:rPr>
                                              <m:t>𝑃𝑀𝐿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94287E-4FB3-454E-BB06-A918D423D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57" y="5155333"/>
                <a:ext cx="5919478" cy="6335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ADA0D7-CBE9-4401-BE36-B8D781DABE17}"/>
                  </a:ext>
                </a:extLst>
              </p:cNvPr>
              <p:cNvSpPr txBox="1"/>
              <p:nvPr/>
            </p:nvSpPr>
            <p:spPr>
              <a:xfrm>
                <a:off x="6472466" y="1118019"/>
                <a:ext cx="13958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d>
                      <m:dPr>
                        <m:begChr m:val="[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1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0,∞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 </m:t>
                        </m:r>
                      </m:e>
                    </m:d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ADA0D7-CBE9-4401-BE36-B8D781DA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466" y="1118019"/>
                <a:ext cx="1395867" cy="369332"/>
              </a:xfrm>
              <a:prstGeom prst="rect">
                <a:avLst/>
              </a:prstGeom>
              <a:blipFill>
                <a:blip r:embed="rId10"/>
                <a:stretch>
                  <a:fillRect t="-124590" r="-24017" b="-190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A70B78-C17F-46F0-A430-546BC5710102}"/>
                  </a:ext>
                </a:extLst>
              </p:cNvPr>
              <p:cNvSpPr txBox="1"/>
              <p:nvPr/>
            </p:nvSpPr>
            <p:spPr>
              <a:xfrm>
                <a:off x="2567608" y="1779785"/>
                <a:ext cx="1922998" cy="90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𝑑𝑠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 ,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1A70B78-C17F-46F0-A430-546BC571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608" y="1779785"/>
                <a:ext cx="1922998" cy="904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DA2982-DB9C-4E97-93FF-497A211F2C77}"/>
                  </a:ext>
                </a:extLst>
              </p:cNvPr>
              <p:cNvSpPr txBox="1"/>
              <p:nvPr/>
            </p:nvSpPr>
            <p:spPr>
              <a:xfrm>
                <a:off x="1271464" y="6017722"/>
                <a:ext cx="4223792" cy="623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𝑃𝑀𝐿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DA2982-DB9C-4E97-93FF-497A211F2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64" y="6017722"/>
                <a:ext cx="4223792" cy="6230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331632-9AF2-4DDD-804A-38706A46D1BB}"/>
                  </a:ext>
                </a:extLst>
              </p:cNvPr>
              <p:cNvSpPr txBox="1"/>
              <p:nvPr/>
            </p:nvSpPr>
            <p:spPr>
              <a:xfrm>
                <a:off x="7032104" y="5964374"/>
                <a:ext cx="3612128" cy="67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𝑃𝑀𝐿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𝑃𝑀𝐿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2331632-9AF2-4DDD-804A-38706A46D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5964374"/>
                <a:ext cx="3612128" cy="6764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5F15E0D-C744-4EF2-A110-1A2120FB33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7608" y="3466401"/>
            <a:ext cx="6409363" cy="1606804"/>
          </a:xfrm>
          <a:prstGeom prst="rect">
            <a:avLst/>
          </a:prstGeom>
        </p:spPr>
      </p:pic>
      <p:graphicFrame>
        <p:nvGraphicFramePr>
          <p:cNvPr id="34" name="Таблица 34">
            <a:extLst>
              <a:ext uri="{FF2B5EF4-FFF2-40B4-BE49-F238E27FC236}">
                <a16:creationId xmlns:a16="http://schemas.microsoft.com/office/drawing/2014/main" id="{15CB6938-C26C-4EED-AFA1-66DCDED36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43056"/>
              </p:ext>
            </p:extLst>
          </p:nvPr>
        </p:nvGraphicFramePr>
        <p:xfrm>
          <a:off x="2613717" y="1790159"/>
          <a:ext cx="5328592" cy="8650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1697282086"/>
                    </a:ext>
                  </a:extLst>
                </a:gridCol>
              </a:tblGrid>
              <a:tr h="8650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130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DD43F518-BF72-4049-946B-84C3704E4064}"/>
              </a:ext>
            </a:extLst>
          </p:cNvPr>
          <p:cNvSpPr txBox="1"/>
          <p:nvPr/>
        </p:nvSpPr>
        <p:spPr>
          <a:xfrm>
            <a:off x="11641062" y="6484229"/>
            <a:ext cx="55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7</a:t>
            </a:r>
            <a:endParaRPr lang="ru-RU" dirty="0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9C23FBD-E344-41C5-9B6A-C79F8A578CB2}"/>
              </a:ext>
            </a:extLst>
          </p:cNvPr>
          <p:cNvCxnSpPr/>
          <p:nvPr/>
        </p:nvCxnSpPr>
        <p:spPr bwMode="auto">
          <a:xfrm>
            <a:off x="9826699" y="1108727"/>
            <a:ext cx="288032" cy="4320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BA0BF19-1B2B-4B5C-A085-FC0A7AC63DB9}"/>
              </a:ext>
            </a:extLst>
          </p:cNvPr>
          <p:cNvSpPr txBox="1"/>
          <p:nvPr/>
        </p:nvSpPr>
        <p:spPr>
          <a:xfrm>
            <a:off x="10074554" y="144744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D2D4B-F40C-4312-A296-D4CA0E3DC9AE}"/>
                  </a:ext>
                </a:extLst>
              </p:cNvPr>
              <p:cNvSpPr txBox="1"/>
              <p:nvPr/>
            </p:nvSpPr>
            <p:spPr>
              <a:xfrm>
                <a:off x="23491" y="1005110"/>
                <a:ext cx="2551340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5AD2D4B-F40C-4312-A296-D4CA0E3DC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1" y="1005110"/>
                <a:ext cx="2551340" cy="6481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D47CD7-6429-4769-8251-56C80F013BD6}"/>
                  </a:ext>
                </a:extLst>
              </p:cNvPr>
              <p:cNvSpPr txBox="1"/>
              <p:nvPr/>
            </p:nvSpPr>
            <p:spPr>
              <a:xfrm>
                <a:off x="2178610" y="1162530"/>
                <a:ext cx="2119292" cy="378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0D47CD7-6429-4769-8251-56C80F013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10" y="1162530"/>
                <a:ext cx="2119292" cy="378245"/>
              </a:xfrm>
              <a:prstGeom prst="rect">
                <a:avLst/>
              </a:prstGeom>
              <a:blipFill>
                <a:blip r:embed="rId16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45AB027F-BC47-42B5-ACC2-D819F5C333B7}"/>
              </a:ext>
            </a:extLst>
          </p:cNvPr>
          <p:cNvCxnSpPr>
            <a:stCxn id="46" idx="3"/>
          </p:cNvCxnSpPr>
          <p:nvPr/>
        </p:nvCxnSpPr>
        <p:spPr bwMode="auto">
          <a:xfrm flipV="1">
            <a:off x="4297902" y="1351652"/>
            <a:ext cx="35793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5A1D8F-5263-4006-9C86-B24E7D2DBCDC}"/>
                  </a:ext>
                </a:extLst>
              </p:cNvPr>
              <p:cNvSpPr txBox="1"/>
              <p:nvPr/>
            </p:nvSpPr>
            <p:spPr>
              <a:xfrm>
                <a:off x="8014717" y="2047390"/>
                <a:ext cx="17557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endParaRPr lang="ru-RU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15A1D8F-5263-4006-9C86-B24E7D2D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717" y="2047390"/>
                <a:ext cx="1755763" cy="369332"/>
              </a:xfrm>
              <a:prstGeom prst="rect">
                <a:avLst/>
              </a:prstGeom>
              <a:blipFill>
                <a:blip r:embed="rId17"/>
                <a:stretch>
                  <a:fillRect l="-1042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FE4844-1D78-4568-BC41-8AB95CAE8094}"/>
                  </a:ext>
                </a:extLst>
              </p:cNvPr>
              <p:cNvSpPr txBox="1"/>
              <p:nvPr/>
            </p:nvSpPr>
            <p:spPr>
              <a:xfrm>
                <a:off x="9418735" y="2035994"/>
                <a:ext cx="22633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𝑃𝑀𝐿</m:t>
                                  </m:r>
                                </m:sub>
                              </m:s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FE4844-1D78-4568-BC41-8AB95CAE8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735" y="2035994"/>
                <a:ext cx="2263307" cy="369332"/>
              </a:xfrm>
              <a:prstGeom prst="rect">
                <a:avLst/>
              </a:prstGeom>
              <a:blipFill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0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4C8B2-4C72-4425-B80C-B8CD5440DDA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8546"/>
          <a:stretch/>
        </p:blipFill>
        <p:spPr bwMode="auto">
          <a:xfrm>
            <a:off x="918826" y="611068"/>
            <a:ext cx="4536504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69465C-E731-4CCC-A09A-E0A92005237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8497"/>
          <a:stretch/>
        </p:blipFill>
        <p:spPr bwMode="auto">
          <a:xfrm>
            <a:off x="6736672" y="608352"/>
            <a:ext cx="4536504" cy="289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46D176-6591-4A10-B688-2A5115447C7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8240"/>
          <a:stretch/>
        </p:blipFill>
        <p:spPr bwMode="auto">
          <a:xfrm>
            <a:off x="839416" y="3721357"/>
            <a:ext cx="4695325" cy="2736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CA2FB2-D48A-4F9D-9E20-183CD5D33A1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8552"/>
          <a:stretch/>
        </p:blipFill>
        <p:spPr bwMode="auto">
          <a:xfrm>
            <a:off x="6657261" y="3708785"/>
            <a:ext cx="4536504" cy="2736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83AFC1-F955-4721-9D97-55A059B86DE7}"/>
              </a:ext>
            </a:extLst>
          </p:cNvPr>
          <p:cNvSpPr txBox="1"/>
          <p:nvPr/>
        </p:nvSpPr>
        <p:spPr>
          <a:xfrm>
            <a:off x="11568608" y="6488668"/>
            <a:ext cx="729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47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10173-7F62-4691-A059-DC077FC6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911273"/>
            <a:ext cx="11665296" cy="12026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Конечно-элементное моделирование анкерных потерь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D6A9124-C0EF-453E-92EC-3A2112E95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5B7AE8-D2BA-43C2-8D37-E5E818417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70" y="1655839"/>
            <a:ext cx="5858783" cy="36868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09686F-A562-4D4F-AAF2-845F2C7B1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27051" r="36397" b="27637"/>
          <a:stretch/>
        </p:blipFill>
        <p:spPr>
          <a:xfrm>
            <a:off x="179776" y="1585567"/>
            <a:ext cx="5211428" cy="3686866"/>
          </a:xfrm>
          <a:prstGeom prst="rect">
            <a:avLst/>
          </a:prstGeom>
        </p:spPr>
      </p:pic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F5B04D0A-1CC1-464D-9E65-76B2507C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1968" y="5350796"/>
            <a:ext cx="4358971" cy="36512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Конечно-элементное разбиение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2FB0D5-7E8E-4604-B81B-AF73F1A8BEAE}"/>
              </a:ext>
            </a:extLst>
          </p:cNvPr>
          <p:cNvSpPr txBox="1"/>
          <p:nvPr/>
        </p:nvSpPr>
        <p:spPr>
          <a:xfrm>
            <a:off x="6312024" y="362357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PML</a:t>
            </a:r>
            <a:endParaRPr lang="ru-RU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C9056-82A2-4F81-B80E-0F79E7F02E0E}"/>
              </a:ext>
            </a:extLst>
          </p:cNvPr>
          <p:cNvSpPr txBox="1"/>
          <p:nvPr/>
        </p:nvSpPr>
        <p:spPr>
          <a:xfrm>
            <a:off x="8851262" y="260259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PML</a:t>
            </a:r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27727-8A0E-4B55-8C8C-FD1470997C09}"/>
              </a:ext>
            </a:extLst>
          </p:cNvPr>
          <p:cNvSpPr txBox="1"/>
          <p:nvPr/>
        </p:nvSpPr>
        <p:spPr>
          <a:xfrm>
            <a:off x="10562668" y="3062165"/>
            <a:ext cx="1629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Резонатор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09C0C-84D5-4037-A21F-87682693C55E}"/>
              </a:ext>
            </a:extLst>
          </p:cNvPr>
          <p:cNvSpPr txBox="1"/>
          <p:nvPr/>
        </p:nvSpPr>
        <p:spPr>
          <a:xfrm>
            <a:off x="10848528" y="4611527"/>
            <a:ext cx="1682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Ограниченная область подложки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0141-E994-47C2-AECE-D9D9EA5EB437}"/>
                  </a:ext>
                </a:extLst>
              </p:cNvPr>
              <p:cNvSpPr txBox="1"/>
              <p:nvPr/>
            </p:nvSpPr>
            <p:spPr>
              <a:xfrm>
                <a:off x="186036" y="6041153"/>
                <a:ext cx="12369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𝑃𝑀𝐿</m:t>
                        </m:r>
                      </m:sub>
                    </m:sSub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</a:t>
                </a:r>
                <a:endParaRPr lang="ru-RU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210141-E994-47C2-AECE-D9D9EA5E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36" y="6041153"/>
                <a:ext cx="1236954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D7AF73-772C-4F3E-97EE-B5BE06BDB382}"/>
                  </a:ext>
                </a:extLst>
              </p:cNvPr>
              <p:cNvSpPr txBox="1"/>
              <p:nvPr/>
            </p:nvSpPr>
            <p:spPr>
              <a:xfrm>
                <a:off x="1083135" y="5853769"/>
                <a:ext cx="1592205" cy="66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=0.1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D7AF73-772C-4F3E-97EE-B5BE06BDB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35" y="5853769"/>
                <a:ext cx="1592205" cy="665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96F267-FF1C-4FDA-89E7-2A2A5B01AC91}"/>
                  </a:ext>
                </a:extLst>
              </p:cNvPr>
              <p:cNvSpPr txBox="1"/>
              <p:nvPr/>
            </p:nvSpPr>
            <p:spPr>
              <a:xfrm>
                <a:off x="2423592" y="5901025"/>
                <a:ext cx="2160240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эл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𝑃𝑀𝐿</m:t>
                              </m:r>
                            </m:sub>
                          </m:sSub>
                        </m:num>
                        <m:den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[1]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196F267-FF1C-4FDA-89E7-2A2A5B01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5901025"/>
                <a:ext cx="2160240" cy="618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4D51C27-95BD-4604-830E-104E1768A37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658854" y="4038678"/>
            <a:ext cx="878409" cy="6205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DF34B3D-8B1A-4CDC-847A-E9562F7E48A8}"/>
              </a:ext>
            </a:extLst>
          </p:cNvPr>
          <p:cNvSpPr txBox="1"/>
          <p:nvPr/>
        </p:nvSpPr>
        <p:spPr>
          <a:xfrm>
            <a:off x="11537263" y="6468666"/>
            <a:ext cx="833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ED7A2E-3D20-418A-B73C-FD6FF7EB289A}"/>
              </a:ext>
            </a:extLst>
          </p:cNvPr>
          <p:cNvSpPr txBox="1"/>
          <p:nvPr/>
        </p:nvSpPr>
        <p:spPr>
          <a:xfrm>
            <a:off x="500413" y="5198349"/>
            <a:ext cx="35007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Модель резонатора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B164E7-AAA3-4CC6-BF1E-DFECC91295F4}"/>
              </a:ext>
            </a:extLst>
          </p:cNvPr>
          <p:cNvSpPr txBox="1"/>
          <p:nvPr/>
        </p:nvSpPr>
        <p:spPr>
          <a:xfrm>
            <a:off x="5586692" y="6045681"/>
            <a:ext cx="6419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[1] S. Y. Chen, J. Z. Liu, and F. L.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Guo,J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Evaluation of support loss in micro-beam resonators. Sound Vib.411, 148, 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474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18231</TotalTime>
  <Words>1263</Words>
  <Application>Microsoft Office PowerPoint</Application>
  <PresentationFormat>Широкоэкранный</PresentationFormat>
  <Paragraphs>195</Paragraphs>
  <Slides>25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Зависимость анкерной добротности от номера собственной частоты колебаний для двух типов закреплений резонаторов</vt:lpstr>
      <vt:lpstr>Презентация PowerPoint</vt:lpstr>
      <vt:lpstr>Презентация PowerPoint</vt:lpstr>
      <vt:lpstr>Конечно-элементное моделирование анкерных потерь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Lobachev</dc:creator>
  <cp:lastModifiedBy>Шестаков Александр Дмитриевич</cp:lastModifiedBy>
  <cp:revision>441</cp:revision>
  <dcterms:created xsi:type="dcterms:W3CDTF">2016-02-05T10:58:30Z</dcterms:created>
  <dcterms:modified xsi:type="dcterms:W3CDTF">2021-06-27T19:14:01Z</dcterms:modified>
</cp:coreProperties>
</file>