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729EE-DC7C-436F-B6E6-C2AB06EDD1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DD50-E26D-4DF0-888A-498FD051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5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FBB3-C0FE-4286-8BD9-FA5AD9AA30C4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1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2586-63F4-4D27-8574-69C80F81A3A9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A679-666B-4FFC-8C11-D9DE62C880FF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2BF8-760F-4242-86CF-89E5A7D1ACED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38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5745-80A6-4C2C-A69E-5C47903D6D2E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5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A41D-828A-4CD7-A1F7-A8D924D0F290}" type="datetime1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3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95E-7AE2-4114-BBC8-D76040AA3EE2}" type="datetime1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1B2D-7C94-4A0C-9701-20A43F86067D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77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25AD-A230-4046-B5E7-92DFC0FBB0EE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5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49D5-0B35-41E9-8EBD-AB03FE1694E8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9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32AE-308B-454B-A0B2-58036BA18423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9A57-17DB-4454-811A-C06B6C1A11EC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1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9D87-7CB0-46D0-9640-485F8C4CA1C2}" type="datetime1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0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A644-EF7B-46F4-A16E-701C2852A9E6}" type="datetime1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8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9C87-763F-4DC0-86C9-0A4C0F9BB751}" type="datetime1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1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CBD0-26F7-4924-95DF-A33FE4369E69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2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5AD-86A3-45DE-A0FA-0D8EE15B3187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F31CFF-B6C7-4D1F-8331-CB15090F7E60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382349-3D6D-45C9-8C8F-A2D271AD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ПОЛУЧЕНИЕ И ИССЛЕДОВАНИЕ СВОЙСТВ НАНОКОМПОЗИТОВ НА ОСНОВЕ ЭПОКСИДНОЙ СМОЛЫ ЭДП И УГЛЕРОДНЫХ НАНОМАТЕРИАЛОВ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10283687" cy="2865023"/>
          </a:xfrm>
        </p:spPr>
        <p:txBody>
          <a:bodyPr>
            <a:normAutofit/>
          </a:bodyPr>
          <a:lstStyle/>
          <a:p>
            <a:pPr algn="r" fontAlgn="base" hangingPunct="0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 студент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3641503/90601</a:t>
            </a:r>
          </a:p>
          <a:p>
            <a:pPr algn="r" fontAlgn="base" hangingPunct="0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К. Селиванов</a:t>
            </a:r>
          </a:p>
          <a:p>
            <a:pPr algn="r" fontAlgn="base" hangingPunct="0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Руководитель, доцент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к.т.н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r" fontAlgn="base" hangingPunct="0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И. Герасимов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9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52758"/>
            <a:ext cx="10364451" cy="583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ёмкость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10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95154" y="62484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Рис.12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Сравнительный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графики ёмкости от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частоты для различных модификаторов при одной массовой концентрации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2" y="1102272"/>
            <a:ext cx="4258356" cy="2464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259" y="3574892"/>
            <a:ext cx="4210863" cy="2477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3" y="3574891"/>
            <a:ext cx="4258356" cy="24775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258" y="1093947"/>
            <a:ext cx="4210863" cy="24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310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57644"/>
              </p:ext>
            </p:extLst>
          </p:nvPr>
        </p:nvGraphicFramePr>
        <p:xfrm>
          <a:off x="575418" y="2040937"/>
          <a:ext cx="4875496" cy="3607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132">
                  <a:extLst>
                    <a:ext uri="{9D8B030D-6E8A-4147-A177-3AD203B41FA5}">
                      <a16:colId xmlns:a16="http://schemas.microsoft.com/office/drawing/2014/main" val="2063566808"/>
                    </a:ext>
                  </a:extLst>
                </a:gridCol>
                <a:gridCol w="1663132">
                  <a:extLst>
                    <a:ext uri="{9D8B030D-6E8A-4147-A177-3AD203B41FA5}">
                      <a16:colId xmlns:a16="http://schemas.microsoft.com/office/drawing/2014/main" val="3340252808"/>
                    </a:ext>
                  </a:extLst>
                </a:gridCol>
                <a:gridCol w="1549232">
                  <a:extLst>
                    <a:ext uri="{9D8B030D-6E8A-4147-A177-3AD203B41FA5}">
                      <a16:colId xmlns:a16="http://schemas.microsoft.com/office/drawing/2014/main" val="696169736"/>
                    </a:ext>
                  </a:extLst>
                </a:gridCol>
              </a:tblGrid>
              <a:tr h="585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Модификатор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Массовая концентрация модификатора,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Предел прочности при сжатии, кгс/см</a:t>
                      </a:r>
                      <a:r>
                        <a:rPr lang="ru-RU" sz="1100" baseline="30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93530"/>
                  </a:ext>
                </a:extLst>
              </a:tr>
              <a:tr h="3363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Чистый продукт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1223,13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41819"/>
                  </a:ext>
                </a:extLst>
              </a:tr>
              <a:tr h="208495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Фуллерен-содержащая сажа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1193,66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1158524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884,19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extLst>
                  <a:ext uri="{0D108BD9-81ED-4DB2-BD59-A6C34878D82A}">
                    <a16:rowId xmlns:a16="http://schemas.microsoft.com/office/drawing/2014/main" val="2905898959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0.07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1170,08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extLst>
                  <a:ext uri="{0D108BD9-81ED-4DB2-BD59-A6C34878D82A}">
                    <a16:rowId xmlns:a16="http://schemas.microsoft.com/office/drawing/2014/main" val="1679765409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677,87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55598"/>
                  </a:ext>
                </a:extLst>
              </a:tr>
              <a:tr h="208495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Фуллерен С60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0.004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1246,71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5387248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1125,87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extLst>
                  <a:ext uri="{0D108BD9-81ED-4DB2-BD59-A6C34878D82A}">
                    <a16:rowId xmlns:a16="http://schemas.microsoft.com/office/drawing/2014/main" val="3390755689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887,14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extLst>
                  <a:ext uri="{0D108BD9-81ED-4DB2-BD59-A6C34878D82A}">
                    <a16:rowId xmlns:a16="http://schemas.microsoft.com/office/drawing/2014/main" val="1151117393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1114,08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510774"/>
                  </a:ext>
                </a:extLst>
              </a:tr>
              <a:tr h="208495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Смесь фуллеренов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0.004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1178,92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7599839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1149,45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extLst>
                  <a:ext uri="{0D108BD9-81ED-4DB2-BD59-A6C34878D82A}">
                    <a16:rowId xmlns:a16="http://schemas.microsoft.com/office/drawing/2014/main" val="1398308421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1193,66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extLst>
                  <a:ext uri="{0D108BD9-81ED-4DB2-BD59-A6C34878D82A}">
                    <a16:rowId xmlns:a16="http://schemas.microsoft.com/office/drawing/2014/main" val="55029467"/>
                  </a:ext>
                </a:extLst>
              </a:tr>
              <a:tr h="208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1223,13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4" marR="52124" marT="0" marB="0" anchor="ctr"/>
                </a:tc>
                <a:extLst>
                  <a:ext uri="{0D108BD9-81ED-4DB2-BD59-A6C34878D82A}">
                    <a16:rowId xmlns:a16="http://schemas.microsoft.com/office/drawing/2014/main" val="205600867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41918" y="56216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график массовых концентраций модификаторов с соответствующими пределами прочности при сжатии.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54082" y="1272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r"/>
            <a:r>
              <a:rPr lang="ru-RU" sz="12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</a:t>
            </a:r>
            <a:r>
              <a:rPr lang="ru-RU" sz="12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r"/>
            <a:r>
              <a:rPr lang="ru-RU" sz="12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массовых концентраций модификаторов с соответствующими       пределами прочности при сжатии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072" y="2040937"/>
            <a:ext cx="6005691" cy="35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05008"/>
            <a:ext cx="10364451" cy="5135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12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8642" y="1261104"/>
            <a:ext cx="10363826" cy="3424107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3200" dirty="0"/>
              <a:t>эпоксидная смола ЭДП с добавлением фуллерена С60 имеет почти 10% прибавку к ёмкости по сравнению с чистым образцом, что свидетельствует о необходимости проведения дополнительных исследований с меньшим шагом вблизи данной массовой концентрации.</a:t>
            </a:r>
          </a:p>
        </p:txBody>
      </p:sp>
    </p:spTree>
    <p:extLst>
      <p:ext uri="{BB962C8B-B14F-4D97-AF65-F5344CB8AC3E}">
        <p14:creationId xmlns:p14="http://schemas.microsoft.com/office/powerpoint/2010/main" val="29980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518" y="2151226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901148"/>
            <a:ext cx="10515600" cy="5275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Цель работы</a:t>
            </a:r>
          </a:p>
          <a:p>
            <a:pPr marL="0" indent="0">
              <a:buNone/>
            </a:pPr>
            <a:r>
              <a:rPr lang="ru-RU" dirty="0" smtClean="0"/>
              <a:t>Выявить влияние наноуглеродных добавок </a:t>
            </a:r>
            <a:r>
              <a:rPr lang="ru-RU" dirty="0"/>
              <a:t>на электрические и физико-механические свойства </a:t>
            </a:r>
            <a:r>
              <a:rPr lang="ru-RU" dirty="0" smtClean="0"/>
              <a:t>эпоксидной </a:t>
            </a:r>
            <a:r>
              <a:rPr lang="ru-RU" dirty="0"/>
              <a:t>смолы ЭДП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3600" dirty="0" smtClean="0"/>
              <a:t>Задачи</a:t>
            </a:r>
          </a:p>
          <a:p>
            <a:pPr lvl="0"/>
            <a:r>
              <a:rPr lang="ru-RU" dirty="0"/>
              <a:t>Изготовить образцы с добавлением наномодификаторов с разными массовыми концентрациями разных видов. </a:t>
            </a:r>
          </a:p>
          <a:p>
            <a:pPr lvl="0"/>
            <a:r>
              <a:rPr lang="ru-RU" dirty="0"/>
              <a:t>Изучить электро-физические свойства плоских образцов и прочностные характеристики образцов  цилиндрической формы.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pPr algn="ctr"/>
            <a:r>
              <a:rPr lang="ru-RU" dirty="0" smtClean="0"/>
              <a:t>Наномодификатор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rcRect l="-43" t="-43" r="-43" b="-43"/>
          <a:stretch>
            <a:fillRect/>
          </a:stretch>
        </p:blipFill>
        <p:spPr bwMode="auto">
          <a:xfrm>
            <a:off x="3816295" y="1306286"/>
            <a:ext cx="4558158" cy="4326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5721532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1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Структура фуллерена С60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39843"/>
            <a:ext cx="10364451" cy="687769"/>
          </a:xfrm>
        </p:spPr>
        <p:txBody>
          <a:bodyPr/>
          <a:lstStyle/>
          <a:p>
            <a:r>
              <a:rPr lang="ru-RU" dirty="0"/>
              <a:t>Образцы и приборы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34547" r="-154" b="17503"/>
          <a:stretch>
            <a:fillRect/>
          </a:stretch>
        </p:blipFill>
        <p:spPr bwMode="auto">
          <a:xfrm>
            <a:off x="684667" y="1027613"/>
            <a:ext cx="4070214" cy="232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60818" y="3226630"/>
            <a:ext cx="3504100" cy="45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Рис.4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Алюминиевая пластина с 4 бусинами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2" r="9041" b="17886"/>
          <a:stretch>
            <a:fillRect/>
          </a:stretch>
        </p:blipFill>
        <p:spPr bwMode="auto">
          <a:xfrm>
            <a:off x="739776" y="3688080"/>
            <a:ext cx="4015105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2484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Рис.5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Плоский конденсатор с эпоксидным композитом с добавлением фуллерен-содержащей сажи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36" y="1180374"/>
            <a:ext cx="5939790" cy="334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714647" y="4660463"/>
            <a:ext cx="2914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Рис.6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Измеритель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иммитанса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Е7-20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8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900" y="205570"/>
            <a:ext cx="10364451" cy="644226"/>
          </a:xfrm>
        </p:spPr>
        <p:txBody>
          <a:bodyPr/>
          <a:lstStyle/>
          <a:p>
            <a:r>
              <a:rPr lang="ru-RU" dirty="0" smtClean="0"/>
              <a:t>Образцы и приборы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5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051" y="7143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2" y="983831"/>
            <a:ext cx="4998720" cy="2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0900" y="3846120"/>
            <a:ext cx="47548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Рис.2 Эпоксидные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нанокомпозиты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 — без добавлений;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Б — с фуллереном С60; В — со смесью фуллеренов;                     Г — с фуллерен-содержащей сажей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/>
          <a:srcRect l="-44" t="-44" r="-44" b="-44"/>
          <a:stretch>
            <a:fillRect/>
          </a:stretch>
        </p:blipFill>
        <p:spPr bwMode="auto">
          <a:xfrm>
            <a:off x="6453051" y="1000357"/>
            <a:ext cx="4152900" cy="4152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46815" y="5329849"/>
            <a:ext cx="4791632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50000"/>
              </a:lnSpc>
              <a:spcAft>
                <a:spcPts val="0"/>
              </a:spcAft>
              <a:buSzPts val="1400"/>
              <a:tabLst>
                <a:tab pos="2095500" algn="l"/>
              </a:tabLst>
            </a:pPr>
            <a:r>
              <a:rPr lang="ru-RU" sz="14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Универсальная разрывная машина </a:t>
            </a:r>
            <a:r>
              <a:rPr lang="en-US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Shimadzu AGS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1400" kern="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72" y="139546"/>
            <a:ext cx="10364451" cy="609392"/>
          </a:xfrm>
        </p:spPr>
        <p:txBody>
          <a:bodyPr/>
          <a:lstStyle/>
          <a:p>
            <a:r>
              <a:rPr lang="ru-RU" dirty="0" smtClean="0"/>
              <a:t>Тангенс </a:t>
            </a:r>
            <a:r>
              <a:rPr lang="ru-RU" dirty="0"/>
              <a:t>диэлектрических потерь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48854" y="4492545"/>
            <a:ext cx="5324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Рис.7 Сравнительные графики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диэлектрических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потерь композитов от частоты.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39" y="806549"/>
            <a:ext cx="5372644" cy="30339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6" y="3915175"/>
            <a:ext cx="5372644" cy="2835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6" y="806549"/>
            <a:ext cx="5372644" cy="30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0951"/>
            <a:ext cx="10364451" cy="600683"/>
          </a:xfrm>
        </p:spPr>
        <p:txBody>
          <a:bodyPr/>
          <a:lstStyle/>
          <a:p>
            <a:r>
              <a:rPr lang="ru-RU" dirty="0"/>
              <a:t>Тангенс диэлектрических потерь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0880" y="60536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Рис.8 Сравнительные графики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диэлектрических потерь от частоты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различных модификаторов при одной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массовой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концентрации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97" y="833835"/>
            <a:ext cx="4440103" cy="2645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833835"/>
            <a:ext cx="4579868" cy="2645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896" y="3479042"/>
            <a:ext cx="4440103" cy="2574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79043"/>
            <a:ext cx="4579870" cy="25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78883"/>
            <a:ext cx="10364451" cy="539723"/>
          </a:xfrm>
        </p:spPr>
        <p:txBody>
          <a:bodyPr>
            <a:normAutofit fontScale="90000"/>
          </a:bodyPr>
          <a:lstStyle/>
          <a:p>
            <a:r>
              <a:rPr lang="ru-RU" dirty="0"/>
              <a:t>Тангенс диэлектрических потерь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69874" y="1741577"/>
            <a:ext cx="5838100" cy="34922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894" y="5418158"/>
            <a:ext cx="53906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Рис.9</a:t>
            </a:r>
            <a:r>
              <a:rPr lang="ru-RU" sz="1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график диэлектрических потерь композита с добавлением фуллерен-содержащей сажей с массовой концентрацией 0.07%.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1794" y="5327173"/>
            <a:ext cx="5164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Рис.10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Дополнительный</a:t>
            </a:r>
            <a:r>
              <a:rPr lang="ru-RU" sz="1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график диэлектрических потерь композита с добавлением фуллерен-содержащей сажей с массовой концентрацией 0.07%.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95" y="1741577"/>
            <a:ext cx="5581060" cy="34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39843"/>
            <a:ext cx="10364451" cy="5397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Ёмкость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2349-3D6D-45C9-8C8F-A2D271AD3301}" type="slidenum">
              <a:rPr lang="ru-RU" smtClean="0"/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9905" y="4472242"/>
            <a:ext cx="4196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Рис.11 Сравнительные графики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ёмкости от частоты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716" y="927333"/>
            <a:ext cx="5374590" cy="2944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1" y="3932651"/>
            <a:ext cx="5191424" cy="2694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41" y="831797"/>
            <a:ext cx="5191424" cy="30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353</TotalTime>
  <Words>352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Капля</vt:lpstr>
      <vt:lpstr>ПОЛУЧЕНИЕ И ИССЛЕДОВАНИЕ СВОЙСТВ НАНОКОМПОЗИТОВ НА ОСНОВЕ ЭПОКСИДНОЙ СМОЛЫ ЭДП И УГЛЕРОДНЫХ НАНОМАТЕРИАЛОВ </vt:lpstr>
      <vt:lpstr>Презентация PowerPoint</vt:lpstr>
      <vt:lpstr>Наномодификатор</vt:lpstr>
      <vt:lpstr>Образцы и приборы</vt:lpstr>
      <vt:lpstr>Образцы и приборы</vt:lpstr>
      <vt:lpstr>Тангенс диэлектрических потерь</vt:lpstr>
      <vt:lpstr>Тангенс диэлектрических потерь</vt:lpstr>
      <vt:lpstr>Тангенс диэлектрических потерь</vt:lpstr>
      <vt:lpstr>Ёмкость</vt:lpstr>
      <vt:lpstr>ёмкость</vt:lpstr>
      <vt:lpstr>Прочность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2021-06-17T08:18:21Z</dcterms:created>
  <dcterms:modified xsi:type="dcterms:W3CDTF">2021-06-25T16:11:01Z</dcterms:modified>
</cp:coreProperties>
</file>