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5" r:id="rId4"/>
    <p:sldId id="286" r:id="rId5"/>
    <p:sldId id="284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4" r:id="rId15"/>
    <p:sldId id="296" r:id="rId16"/>
    <p:sldId id="297" r:id="rId17"/>
    <p:sldId id="298" r:id="rId18"/>
    <p:sldId id="299" r:id="rId19"/>
    <p:sldId id="267" r:id="rId20"/>
    <p:sldId id="300" r:id="rId21"/>
    <p:sldId id="280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DA36D65-FF75-4445-9452-F30616491839}">
          <p14:sldIdLst>
            <p14:sldId id="256"/>
            <p14:sldId id="257"/>
            <p14:sldId id="285"/>
            <p14:sldId id="286"/>
            <p14:sldId id="284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4"/>
            <p14:sldId id="296"/>
            <p14:sldId id="297"/>
            <p14:sldId id="298"/>
            <p14:sldId id="299"/>
            <p14:sldId id="267"/>
            <p14:sldId id="300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EC1"/>
    <a:srgbClr val="00CC99"/>
    <a:srgbClr val="0026C8"/>
    <a:srgbClr val="0000B0"/>
    <a:srgbClr val="000099"/>
    <a:srgbClr val="0084DE"/>
    <a:srgbClr val="005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48337-9491-4A43-AC4C-00D030D30E3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C8708-8F73-43B2-8FBB-2AD14452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0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C8708-8F73-43B2-8FBB-2AD1445293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4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C8708-8F73-43B2-8FBB-2AD1445293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7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C8708-8F73-43B2-8FBB-2AD1445293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7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C8708-8F73-43B2-8FBB-2AD1445293C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7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70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19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09A67-1C68-4D8D-8014-2B13FA3DA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1DBECB-2EC0-4144-A31E-44314BEDF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94621-8A4D-4B38-8BCA-A1038E0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7C2-9FAA-4D7C-8DB0-8E7E319BC3BC}" type="datetime1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91336-CA63-47FD-AA7E-60F20AE9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DC25D-E259-484D-A8BE-912948FE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70C-208B-4E20-B103-63746D6A0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8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1FB06-F1AE-4459-B012-121F45C1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FEF96-D195-4322-AC6A-117F42155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B8680-16D7-491A-A984-467DBBC5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FE42-6670-4137-97AE-88835E4CF740}" type="datetime1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7F2501-5987-4FEA-8245-DA2238CA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342B2-2D36-440A-83C4-6D13EDA2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70C-208B-4E20-B103-63746D6A0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C2373A-8898-44AD-9290-410C0B67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1291370"/>
            <a:ext cx="11180324" cy="87661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бакалаврской работы по направлению 15.03.03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«Прикладная механика»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B0FD8BD-F22E-4E2A-A3B5-088231544481}"/>
              </a:ext>
            </a:extLst>
          </p:cNvPr>
          <p:cNvSpPr txBox="1">
            <a:spLocks/>
          </p:cNvSpPr>
          <p:nvPr/>
        </p:nvSpPr>
        <p:spPr>
          <a:xfrm>
            <a:off x="505838" y="2442019"/>
            <a:ext cx="11180324" cy="876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Конечно-элементное исследование нестационарных физико-механических процессов в импульсном магните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C6523C1-562B-48F4-AE55-BB66ACC71BD9}"/>
              </a:ext>
            </a:extLst>
          </p:cNvPr>
          <p:cNvSpPr txBox="1">
            <a:spLocks/>
          </p:cNvSpPr>
          <p:nvPr/>
        </p:nvSpPr>
        <p:spPr>
          <a:xfrm>
            <a:off x="505839" y="4132874"/>
            <a:ext cx="5590162" cy="693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группы 3631503/70301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доцент, к.т.н.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40BE159-7896-468A-BA09-203C076C8159}"/>
              </a:ext>
            </a:extLst>
          </p:cNvPr>
          <p:cNvSpPr txBox="1">
            <a:spLocks/>
          </p:cNvSpPr>
          <p:nvPr/>
        </p:nvSpPr>
        <p:spPr>
          <a:xfrm>
            <a:off x="9983820" y="4132874"/>
            <a:ext cx="1702342" cy="693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Скутин Н.В.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Немов А.С.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8EF96E-8321-43F8-8A44-5425A6803242}"/>
              </a:ext>
            </a:extLst>
          </p:cNvPr>
          <p:cNvSpPr txBox="1">
            <a:spLocks/>
          </p:cNvSpPr>
          <p:nvPr/>
        </p:nvSpPr>
        <p:spPr>
          <a:xfrm>
            <a:off x="5244829" y="5495178"/>
            <a:ext cx="2092950" cy="693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210500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77951-AE54-4E59-BF76-DF6EEB7F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7" y="1218532"/>
            <a:ext cx="4930010" cy="46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9C56B6-B919-465D-A989-A72BE8E6A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852" y="1218532"/>
            <a:ext cx="4930992" cy="4680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94766B9-8282-411E-986D-A4C675EA17CE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7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75472FD-F792-4F9C-B74F-F54B2BCA5D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2197" y="697076"/>
              <a:ext cx="5363844" cy="14661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6932">
                      <a:extLst>
                        <a:ext uri="{9D8B030D-6E8A-4147-A177-3AD203B41FA5}">
                          <a16:colId xmlns:a16="http://schemas.microsoft.com/office/drawing/2014/main" val="2435157290"/>
                        </a:ext>
                      </a:extLst>
                    </a:gridCol>
                    <a:gridCol w="1481503">
                      <a:extLst>
                        <a:ext uri="{9D8B030D-6E8A-4147-A177-3AD203B41FA5}">
                          <a16:colId xmlns:a16="http://schemas.microsoft.com/office/drawing/2014/main" val="157279714"/>
                        </a:ext>
                      </a:extLst>
                    </a:gridCol>
                    <a:gridCol w="1342722">
                      <a:extLst>
                        <a:ext uri="{9D8B030D-6E8A-4147-A177-3AD203B41FA5}">
                          <a16:colId xmlns:a16="http://schemas.microsoft.com/office/drawing/2014/main" val="2357558091"/>
                        </a:ext>
                      </a:extLst>
                    </a:gridCol>
                    <a:gridCol w="1242687">
                      <a:extLst>
                        <a:ext uri="{9D8B030D-6E8A-4147-A177-3AD203B41FA5}">
                          <a16:colId xmlns:a16="http://schemas.microsoft.com/office/drawing/2014/main" val="1681893568"/>
                        </a:ext>
                      </a:extLst>
                    </a:gridCol>
                  </a:tblGrid>
                  <a:tr h="6471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Аналитическое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Численное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Относительная погрешность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3267043"/>
                      </a:ext>
                    </a:extLst>
                  </a:tr>
                  <a:tr h="3162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22.17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21.8</a:t>
                          </a:r>
                          <a:r>
                            <a:rPr lang="en-US" sz="1200" dirty="0">
                              <a:effectLst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r>
                            <a:rPr lang="ru-RU" sz="1200" dirty="0">
                              <a:effectLst/>
                            </a:rPr>
                            <a:t>6</a:t>
                          </a:r>
                          <a:r>
                            <a:rPr lang="en-US" sz="1200" dirty="0">
                              <a:effectLst/>
                            </a:rPr>
                            <a:t>7%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9087967"/>
                      </a:ext>
                    </a:extLst>
                  </a:tr>
                  <a:tr h="5026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2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324.17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316.4</a:t>
                          </a:r>
                          <a:r>
                            <a:rPr lang="en-US" sz="1200" dirty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r>
                            <a:rPr lang="ru-RU" sz="1200" dirty="0">
                              <a:effectLst/>
                            </a:rPr>
                            <a:t>44</a:t>
                          </a:r>
                          <a:r>
                            <a:rPr lang="en-US" sz="1200" dirty="0">
                              <a:effectLst/>
                            </a:rPr>
                            <a:t>%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2405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75472FD-F792-4F9C-B74F-F54B2BCA5D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2197" y="697076"/>
              <a:ext cx="5363844" cy="14661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6932">
                      <a:extLst>
                        <a:ext uri="{9D8B030D-6E8A-4147-A177-3AD203B41FA5}">
                          <a16:colId xmlns:a16="http://schemas.microsoft.com/office/drawing/2014/main" val="2435157290"/>
                        </a:ext>
                      </a:extLst>
                    </a:gridCol>
                    <a:gridCol w="1481503">
                      <a:extLst>
                        <a:ext uri="{9D8B030D-6E8A-4147-A177-3AD203B41FA5}">
                          <a16:colId xmlns:a16="http://schemas.microsoft.com/office/drawing/2014/main" val="157279714"/>
                        </a:ext>
                      </a:extLst>
                    </a:gridCol>
                    <a:gridCol w="1342722">
                      <a:extLst>
                        <a:ext uri="{9D8B030D-6E8A-4147-A177-3AD203B41FA5}">
                          <a16:colId xmlns:a16="http://schemas.microsoft.com/office/drawing/2014/main" val="2357558091"/>
                        </a:ext>
                      </a:extLst>
                    </a:gridCol>
                    <a:gridCol w="1242687">
                      <a:extLst>
                        <a:ext uri="{9D8B030D-6E8A-4147-A177-3AD203B41FA5}">
                          <a16:colId xmlns:a16="http://schemas.microsoft.com/office/drawing/2014/main" val="1681893568"/>
                        </a:ext>
                      </a:extLst>
                    </a:gridCol>
                  </a:tblGrid>
                  <a:tr h="6471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Аналитическое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Численное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Относительная погрешность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3267043"/>
                      </a:ext>
                    </a:extLst>
                  </a:tr>
                  <a:tr h="3162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69" t="-205769" r="-315493" b="-16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22.17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21.8</a:t>
                          </a:r>
                          <a:r>
                            <a:rPr lang="en-US" sz="1200" dirty="0">
                              <a:effectLst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r>
                            <a:rPr lang="ru-RU" sz="1200" dirty="0">
                              <a:effectLst/>
                            </a:rPr>
                            <a:t>6</a:t>
                          </a:r>
                          <a:r>
                            <a:rPr lang="en-US" sz="1200" dirty="0">
                              <a:effectLst/>
                            </a:rPr>
                            <a:t>7%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9087967"/>
                      </a:ext>
                    </a:extLst>
                  </a:tr>
                  <a:tr h="5026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69" t="-191566" r="-315493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324.17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316.4</a:t>
                          </a:r>
                          <a:r>
                            <a:rPr lang="en-US" sz="1200" dirty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r>
                            <a:rPr lang="ru-RU" sz="1200" dirty="0">
                              <a:effectLst/>
                            </a:rPr>
                            <a:t>44</a:t>
                          </a:r>
                          <a:r>
                            <a:rPr lang="en-US" sz="1200" dirty="0">
                              <a:effectLst/>
                            </a:rPr>
                            <a:t>%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24055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74D06-749B-479D-8A2B-E9F5274E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13" y="2428041"/>
            <a:ext cx="4399411" cy="41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99781920-352A-420C-AAA1-0C6C27E47C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45961" y="698052"/>
              <a:ext cx="5363999" cy="1465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6969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1481546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342761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242723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6467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Аналитическое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Численное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Относительная погрешность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31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19.5</a:t>
                          </a:r>
                          <a:r>
                            <a:rPr lang="en-US" sz="1200" dirty="0">
                              <a:effectLst/>
                            </a:rPr>
                            <a:t>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17.91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9.21%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5023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2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</a:t>
                          </a:r>
                          <a:r>
                            <a:rPr lang="ru-RU" sz="1200">
                              <a:effectLst/>
                            </a:rPr>
                            <a:t>.</a:t>
                          </a:r>
                          <a:r>
                            <a:rPr lang="en-US" sz="1200">
                              <a:effectLst/>
                            </a:rPr>
                            <a:t>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259.9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18.58%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99781920-352A-420C-AAA1-0C6C27E47C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45961" y="698052"/>
              <a:ext cx="5363999" cy="1465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6969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1481546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342761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242723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6467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Аналитическое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Численное решение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Относительная погрешность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3160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69" t="-205769" r="-315493" b="-16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19.5</a:t>
                          </a:r>
                          <a:r>
                            <a:rPr lang="en-US" sz="1200" dirty="0">
                              <a:effectLst/>
                            </a:rPr>
                            <a:t>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17.91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9.21%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5023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69" t="-191566" r="-315493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</a:t>
                          </a:r>
                          <a:r>
                            <a:rPr lang="ru-RU" sz="1200">
                              <a:effectLst/>
                            </a:rPr>
                            <a:t>.</a:t>
                          </a:r>
                          <a:r>
                            <a:rPr lang="en-US" sz="1200">
                              <a:effectLst/>
                            </a:rPr>
                            <a:t>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259.9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18.58%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A7DB1B-CF2C-48AF-9938-B89CA9D6D4C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28178" y="2428041"/>
            <a:ext cx="4399200" cy="417600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1E462ED-73F3-49D5-97B9-4D87E226B015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9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49C0F-4A81-4D67-B13A-848B8E27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92" y="470148"/>
            <a:ext cx="11169816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74EC1"/>
                </a:solidFill>
              </a:rPr>
              <a:t>Стационарные задачи</a:t>
            </a:r>
            <a:br>
              <a:rPr lang="ru-RU" sz="3600" b="1" dirty="0">
                <a:solidFill>
                  <a:srgbClr val="074EC1"/>
                </a:solidFill>
              </a:rPr>
            </a:br>
            <a:r>
              <a:rPr lang="ru-RU" sz="3600" b="1" dirty="0">
                <a:solidFill>
                  <a:srgbClr val="074EC1"/>
                </a:solidFill>
              </a:rPr>
              <a:t>Варьирование распределения плотности тока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B0AA3546-6F2B-4E94-82E0-750E253011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238" y="1882060"/>
                <a:ext cx="1828799" cy="562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1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ru-RU" sz="1800" i="1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=9500 </m:t>
                      </m:r>
                      <m:r>
                        <a:rPr lang="ru-RU" sz="1800" i="1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/>
              </a:p>
              <a:p>
                <a:pPr marL="450000"/>
                <a:endParaRPr lang="en-US" sz="1800" dirty="0"/>
              </a:p>
            </p:txBody>
          </p:sp>
        </mc:Choice>
        <mc:Fallback xmlns=""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B0AA3546-6F2B-4E94-82E0-750E2530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38" y="1882060"/>
                <a:ext cx="1828799" cy="5628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FE35D1-B25D-4C9C-8B1D-4A77C980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46" y="2981076"/>
            <a:ext cx="4491315" cy="306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49374-C33E-42DA-80A2-FD19899E0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048" y="2981076"/>
            <a:ext cx="4491485" cy="306000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C2489B5-19EE-4066-9703-E60913C5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1C96ED-31AC-4E94-BCC9-6D7B6F023CDE}"/>
                  </a:ext>
                </a:extLst>
              </p:cNvPr>
              <p:cNvSpPr txBox="1"/>
              <p:nvPr/>
            </p:nvSpPr>
            <p:spPr>
              <a:xfrm>
                <a:off x="2603037" y="1655513"/>
                <a:ext cx="4812358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1800" i="1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sz="1800" i="1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8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1C96ED-31AC-4E94-BCC9-6D7B6F023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37" y="1655513"/>
                <a:ext cx="4812358" cy="1015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CB4439-5C33-426B-A39E-96C6F092B5E8}"/>
                  </a:ext>
                </a:extLst>
              </p:cNvPr>
              <p:cNvSpPr txBox="1"/>
              <p:nvPr/>
            </p:nvSpPr>
            <p:spPr>
              <a:xfrm>
                <a:off x="7791020" y="1655513"/>
                <a:ext cx="4265513" cy="1070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1800" i="1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sz="1800" i="1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ru-RU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CB4439-5C33-426B-A39E-96C6F092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020" y="1655513"/>
                <a:ext cx="4265513" cy="1070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01C1A3D-3FC4-4FBC-AC08-3CCFDCB6C72A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5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B1639-0D0D-40E7-AE04-ED6CABF7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33" y="1819978"/>
            <a:ext cx="4491354" cy="338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256BC1-5287-45FE-8590-86314B76CDF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89" y="1819978"/>
            <a:ext cx="3606411" cy="338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A84811-3CD2-4FCD-AEB2-619A30DD0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4" y="1819978"/>
            <a:ext cx="3604321" cy="338400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0A76156-C40F-48E5-B2C8-62B9B18FC46A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4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B0A3FD-F70A-4E1D-A943-64E42F98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502" y="1799867"/>
            <a:ext cx="4539450" cy="342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D1491-2236-44A3-9214-6CEF9710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57" y="1799867"/>
            <a:ext cx="3602643" cy="342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94CF7B-88CE-4E1A-A081-70C4BB712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88" y="1799867"/>
            <a:ext cx="3602705" cy="342000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4492F64-67CA-40B5-B07C-BF6C8E85A749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3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99781920-352A-420C-AAA1-0C6C27E47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242431"/>
                  </p:ext>
                </p:extLst>
              </p:nvPr>
            </p:nvGraphicFramePr>
            <p:xfrm>
              <a:off x="8184445" y="751054"/>
              <a:ext cx="4007555" cy="118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6221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982133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174045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025156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5390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Аналитическое решение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Численное решение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Относительная погрешность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250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0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0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000">
                              <a:effectLst/>
                            </a:rPr>
                            <a:t> 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22.17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1.74%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3983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0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0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0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0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0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313.51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304.47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2.97%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99781920-352A-420C-AAA1-0C6C27E47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242431"/>
                  </p:ext>
                </p:extLst>
              </p:nvPr>
            </p:nvGraphicFramePr>
            <p:xfrm>
              <a:off x="8184445" y="751054"/>
              <a:ext cx="4007555" cy="118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6221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982133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174045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025156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5390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Аналитическое решение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Численное решение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Относительная погрешность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2506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379" marR="54379" marT="0" marB="0" anchor="ctr">
                        <a:blipFill>
                          <a:blip r:embed="rId2"/>
                          <a:stretch>
                            <a:fillRect l="-735" t="-219512" r="-387500" b="-1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22.17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1.74%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3983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379" marR="54379" marT="0" marB="0" anchor="ctr">
                        <a:blipFill>
                          <a:blip r:embed="rId2"/>
                          <a:stretch>
                            <a:fillRect l="-735" t="-198485" r="-387500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313.51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304.47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2.97%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88068B-D31E-4A38-9D3D-8D6BCC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86" y="2370675"/>
            <a:ext cx="3602796" cy="34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D03510-7D50-403A-8DB4-A54FFC797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911" y="2370675"/>
            <a:ext cx="3602796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2C4F0E4A-9718-4476-8FDB-39FDC7F85D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828781"/>
                  </p:ext>
                </p:extLst>
              </p:nvPr>
            </p:nvGraphicFramePr>
            <p:xfrm>
              <a:off x="4092222" y="751054"/>
              <a:ext cx="4007555" cy="118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6221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982133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174045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025156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5390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Аналитическое решение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Численное решение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Относительная погрешность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250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0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0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000">
                              <a:effectLst/>
                            </a:rPr>
                            <a:t> 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22.17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1.88%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3983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0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0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0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0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0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318.12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3.10%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2C4F0E4A-9718-4476-8FDB-39FDC7F85D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828781"/>
                  </p:ext>
                </p:extLst>
              </p:nvPr>
            </p:nvGraphicFramePr>
            <p:xfrm>
              <a:off x="4092222" y="751054"/>
              <a:ext cx="4007555" cy="118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6221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982133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174045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025156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5390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Аналитическое решение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Численное решение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Относительная погрешность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2506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379" marR="54379" marT="0" marB="0" anchor="ctr">
                        <a:blipFill>
                          <a:blip r:embed="rId5"/>
                          <a:stretch>
                            <a:fillRect l="-735" t="-219512" r="-386765" b="-1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22.17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1.88%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3983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379" marR="54379" marT="0" marB="0" anchor="ctr">
                        <a:blipFill>
                          <a:blip r:embed="rId5"/>
                          <a:stretch>
                            <a:fillRect l="-735" t="-198485" r="-386765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318.12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3.10%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CA2D8738-DBE2-40D4-A87C-2FA1F60EE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946280"/>
                  </p:ext>
                </p:extLst>
              </p:nvPr>
            </p:nvGraphicFramePr>
            <p:xfrm>
              <a:off x="-1" y="751054"/>
              <a:ext cx="4007555" cy="118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6221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982133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174045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025156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5390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Аналитическое решение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Численное решение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Относительная погрешность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250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0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0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000">
                              <a:effectLst/>
                            </a:rPr>
                            <a:t> 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22.17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.81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1.64%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3983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0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0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0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0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0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324.17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2.44%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CA2D8738-DBE2-40D4-A87C-2FA1F60EE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946280"/>
                  </p:ext>
                </p:extLst>
              </p:nvPr>
            </p:nvGraphicFramePr>
            <p:xfrm>
              <a:off x="-1" y="751054"/>
              <a:ext cx="4007555" cy="118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6221">
                      <a:extLst>
                        <a:ext uri="{9D8B030D-6E8A-4147-A177-3AD203B41FA5}">
                          <a16:colId xmlns:a16="http://schemas.microsoft.com/office/drawing/2014/main" val="3857415255"/>
                        </a:ext>
                      </a:extLst>
                    </a:gridCol>
                    <a:gridCol w="982133">
                      <a:extLst>
                        <a:ext uri="{9D8B030D-6E8A-4147-A177-3AD203B41FA5}">
                          <a16:colId xmlns:a16="http://schemas.microsoft.com/office/drawing/2014/main" val="780780278"/>
                        </a:ext>
                      </a:extLst>
                    </a:gridCol>
                    <a:gridCol w="1174045">
                      <a:extLst>
                        <a:ext uri="{9D8B030D-6E8A-4147-A177-3AD203B41FA5}">
                          <a16:colId xmlns:a16="http://schemas.microsoft.com/office/drawing/2014/main" val="2832418362"/>
                        </a:ext>
                      </a:extLst>
                    </a:gridCol>
                    <a:gridCol w="1025156">
                      <a:extLst>
                        <a:ext uri="{9D8B030D-6E8A-4147-A177-3AD203B41FA5}">
                          <a16:colId xmlns:a16="http://schemas.microsoft.com/office/drawing/2014/main" val="281713694"/>
                        </a:ext>
                      </a:extLst>
                    </a:gridCol>
                  </a:tblGrid>
                  <a:tr h="5390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Аналитическое решение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Численное решение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Относительная погрешность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79455241"/>
                      </a:ext>
                    </a:extLst>
                  </a:tr>
                  <a:tr h="2506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379" marR="54379" marT="0" marB="0" anchor="ctr">
                        <a:blipFill>
                          <a:blip r:embed="rId6"/>
                          <a:stretch>
                            <a:fillRect l="-735" t="-219512" r="-387500" b="-1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22.17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.81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1.64%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762695898"/>
                      </a:ext>
                    </a:extLst>
                  </a:tr>
                  <a:tr h="3983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379" marR="54379" marT="0" marB="0" anchor="ctr">
                        <a:blipFill>
                          <a:blip r:embed="rId6"/>
                          <a:stretch>
                            <a:fillRect l="-735" t="-198485" r="-387500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324.17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2.44%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379" marR="54379" marT="0" marB="0" anchor="ctr"/>
                    </a:tc>
                    <a:extLst>
                      <a:ext uri="{0D108BD9-81ED-4DB2-BD59-A6C34878D82A}">
                        <a16:rowId xmlns:a16="http://schemas.microsoft.com/office/drawing/2014/main" val="382260592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8F09AE-ABF1-41A7-95C0-7EE2ECBA1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93" y="2370675"/>
            <a:ext cx="3602965" cy="3420000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F19C4B6E-DC13-4D18-8B3F-771475A52E50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2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49C0F-4A81-4D67-B13A-848B8E27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92" y="570357"/>
            <a:ext cx="11169816" cy="88540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74EC1"/>
                </a:solidFill>
              </a:rPr>
              <a:t>Нестационарные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B0AA3546-6F2B-4E94-82E0-750E253011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4764" y="2188317"/>
                <a:ext cx="4776144" cy="2481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0000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=9500 </m:t>
                    </m:r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1800" dirty="0"/>
              </a:p>
              <a:p>
                <a:pPr marL="450000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ru-RU" sz="1800" i="1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func>
                          <m:func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180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1800" dirty="0"/>
              </a:p>
              <a:p>
                <a:pPr marL="450000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ru-RU" sz="1800" i="1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u-RU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ru-RU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u-RU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ru-RU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ru-RU" sz="1800" dirty="0"/>
              </a:p>
              <a:p>
                <a:pPr marL="450000"/>
                <a14:m>
                  <m:oMath xmlns:m="http://schemas.openxmlformats.org/officeDocument/2006/math"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800" b="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b="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50000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b="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B0AA3546-6F2B-4E94-82E0-750E2530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764" y="2188317"/>
                <a:ext cx="4776144" cy="2481365"/>
              </a:xfrm>
              <a:prstGeom prst="rect">
                <a:avLst/>
              </a:prstGeom>
              <a:blipFill>
                <a:blip r:embed="rId2"/>
                <a:stretch>
                  <a:fillRect t="-1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85142-5AAC-4586-9A54-C84024F73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2" y="1547800"/>
            <a:ext cx="5465157" cy="432000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E1EB767B-6483-4C9A-B867-9C0CA1F8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A70C1E2-A948-444C-ADC8-18AE9C16AF58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9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CFE8E0DC-0FCA-43CA-8973-DE677F1982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11" y="682150"/>
              <a:ext cx="5885180" cy="30258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7657">
                      <a:extLst>
                        <a:ext uri="{9D8B030D-6E8A-4147-A177-3AD203B41FA5}">
                          <a16:colId xmlns:a16="http://schemas.microsoft.com/office/drawing/2014/main" val="921893964"/>
                        </a:ext>
                      </a:extLst>
                    </a:gridCol>
                    <a:gridCol w="1180784">
                      <a:extLst>
                        <a:ext uri="{9D8B030D-6E8A-4147-A177-3AD203B41FA5}">
                          <a16:colId xmlns:a16="http://schemas.microsoft.com/office/drawing/2014/main" val="515707602"/>
                        </a:ext>
                      </a:extLst>
                    </a:gridCol>
                    <a:gridCol w="1231393">
                      <a:extLst>
                        <a:ext uri="{9D8B030D-6E8A-4147-A177-3AD203B41FA5}">
                          <a16:colId xmlns:a16="http://schemas.microsoft.com/office/drawing/2014/main" val="113577895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1271574781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45406407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Длительность импульса, </a:t>
                          </a:r>
                          <a:r>
                            <a:rPr lang="ru-RU" sz="1200" dirty="0" err="1">
                              <a:effectLst/>
                            </a:rPr>
                            <a:t>мс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стационарной задачи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нестационарной задачи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Отличие численного решения нестационарной задачи от стационарной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8750774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21.806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80</a:t>
                          </a:r>
                          <a:r>
                            <a:rPr lang="en-US" sz="1200">
                              <a:effectLst/>
                            </a:rPr>
                            <a:t>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0.0003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251903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16</a:t>
                          </a:r>
                          <a:r>
                            <a:rPr lang="en-US" sz="1200" dirty="0">
                              <a:effectLst/>
                            </a:rPr>
                            <a:t>.0000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2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316.4</a:t>
                          </a: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316.45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726608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316.49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078530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316.62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0.18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9546469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317.21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554938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320.96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43763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</a:t>
                          </a:r>
                          <a:r>
                            <a:rPr lang="en-US" sz="1200">
                              <a:effectLst/>
                            </a:rPr>
                            <a:t>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33</a:t>
                          </a: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40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21.96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859123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0.25</a:t>
                          </a:r>
                          <a:r>
                            <a:rPr lang="en-US" sz="1200">
                              <a:effectLst/>
                            </a:rPr>
                            <a:t>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397.50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81.06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86638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517.76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201.32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614589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584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81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268.37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9330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CFE8E0DC-0FCA-43CA-8973-DE677F1982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11" y="682150"/>
              <a:ext cx="5885180" cy="30258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7657">
                      <a:extLst>
                        <a:ext uri="{9D8B030D-6E8A-4147-A177-3AD203B41FA5}">
                          <a16:colId xmlns:a16="http://schemas.microsoft.com/office/drawing/2014/main" val="921893964"/>
                        </a:ext>
                      </a:extLst>
                    </a:gridCol>
                    <a:gridCol w="1180784">
                      <a:extLst>
                        <a:ext uri="{9D8B030D-6E8A-4147-A177-3AD203B41FA5}">
                          <a16:colId xmlns:a16="http://schemas.microsoft.com/office/drawing/2014/main" val="515707602"/>
                        </a:ext>
                      </a:extLst>
                    </a:gridCol>
                    <a:gridCol w="1231393">
                      <a:extLst>
                        <a:ext uri="{9D8B030D-6E8A-4147-A177-3AD203B41FA5}">
                          <a16:colId xmlns:a16="http://schemas.microsoft.com/office/drawing/2014/main" val="113577895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1271574781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45406407"/>
                        </a:ext>
                      </a:extLst>
                    </a:gridCol>
                  </a:tblGrid>
                  <a:tr h="116465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Длительность импульса, </a:t>
                          </a:r>
                          <a:r>
                            <a:rPr lang="ru-RU" sz="1200" dirty="0" err="1">
                              <a:effectLst/>
                            </a:rPr>
                            <a:t>мс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стационарной задачи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нестационарной задачи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Отличие численного решения нестационарной задачи от стационарной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87507740"/>
                      </a:ext>
                    </a:extLst>
                  </a:tr>
                  <a:tr h="18611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7938" t="-663333" r="-303093" b="-9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21.806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80</a:t>
                          </a:r>
                          <a:r>
                            <a:rPr lang="en-US" sz="1200">
                              <a:effectLst/>
                            </a:rPr>
                            <a:t>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0.0003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25190338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16</a:t>
                          </a:r>
                          <a:r>
                            <a:rPr lang="en-US" sz="1200" dirty="0">
                              <a:effectLst/>
                            </a:rPr>
                            <a:t>.0000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7938" t="-82971" r="-303093" b="-5072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316.4</a:t>
                          </a: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316.45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72660828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316.49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07853077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316.62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0.18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95464695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317.21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55493858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320.96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4.52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4376383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</a:t>
                          </a:r>
                          <a:r>
                            <a:rPr lang="en-US" sz="1200">
                              <a:effectLst/>
                            </a:rPr>
                            <a:t>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33</a:t>
                          </a: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40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21.96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85912387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0.25</a:t>
                          </a:r>
                          <a:r>
                            <a:rPr lang="en-US" sz="1200">
                              <a:effectLst/>
                            </a:rPr>
                            <a:t>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397.50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81.06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8663868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517.76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201.32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61458952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584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81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268.37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933007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BBC2595-BDF2-4D3E-9461-9EA9BC4425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6509" y="682150"/>
              <a:ext cx="5885180" cy="30258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7657">
                      <a:extLst>
                        <a:ext uri="{9D8B030D-6E8A-4147-A177-3AD203B41FA5}">
                          <a16:colId xmlns:a16="http://schemas.microsoft.com/office/drawing/2014/main" val="2964153706"/>
                        </a:ext>
                      </a:extLst>
                    </a:gridCol>
                    <a:gridCol w="1180784">
                      <a:extLst>
                        <a:ext uri="{9D8B030D-6E8A-4147-A177-3AD203B41FA5}">
                          <a16:colId xmlns:a16="http://schemas.microsoft.com/office/drawing/2014/main" val="879830511"/>
                        </a:ext>
                      </a:extLst>
                    </a:gridCol>
                    <a:gridCol w="1231393">
                      <a:extLst>
                        <a:ext uri="{9D8B030D-6E8A-4147-A177-3AD203B41FA5}">
                          <a16:colId xmlns:a16="http://schemas.microsoft.com/office/drawing/2014/main" val="3203727523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3689722557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1049932310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Длительность импульса, </a:t>
                          </a:r>
                          <a:r>
                            <a:rPr lang="ru-RU" sz="1200" dirty="0" err="1">
                              <a:effectLst/>
                            </a:rPr>
                            <a:t>мс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стационарной задачи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нестационарной задачи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Отличие численного решения нестационарной задачи от стационарной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591239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21.7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161906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2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08</a:t>
                          </a:r>
                          <a:r>
                            <a:rPr lang="ru-RU" sz="1200">
                              <a:effectLst/>
                            </a:rPr>
                            <a:t>.</a:t>
                          </a:r>
                          <a:r>
                            <a:rPr lang="en-US" sz="1200">
                              <a:effectLst/>
                            </a:rPr>
                            <a:t>56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308</a:t>
                          </a:r>
                          <a:r>
                            <a:rPr lang="en-US" sz="1200">
                              <a:effectLst/>
                            </a:rPr>
                            <a:t>.57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43572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308.61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247535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308.72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637372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309.25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32691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312.64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542789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</a:t>
                          </a:r>
                          <a:r>
                            <a:rPr lang="en-US" sz="1200">
                              <a:effectLst/>
                            </a:rPr>
                            <a:t>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328</a:t>
                          </a:r>
                          <a:r>
                            <a:rPr lang="en-US" sz="1200">
                              <a:effectLst/>
                            </a:rPr>
                            <a:t>.38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19.82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716909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0.25</a:t>
                          </a:r>
                          <a:r>
                            <a:rPr lang="en-US" sz="1200">
                              <a:effectLst/>
                            </a:rPr>
                            <a:t>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384.51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75.95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09472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502.92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194.36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88273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568.55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259.99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02595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BBC2595-BDF2-4D3E-9461-9EA9BC4425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6509" y="682150"/>
              <a:ext cx="5885180" cy="30258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7657">
                      <a:extLst>
                        <a:ext uri="{9D8B030D-6E8A-4147-A177-3AD203B41FA5}">
                          <a16:colId xmlns:a16="http://schemas.microsoft.com/office/drawing/2014/main" val="2964153706"/>
                        </a:ext>
                      </a:extLst>
                    </a:gridCol>
                    <a:gridCol w="1180784">
                      <a:extLst>
                        <a:ext uri="{9D8B030D-6E8A-4147-A177-3AD203B41FA5}">
                          <a16:colId xmlns:a16="http://schemas.microsoft.com/office/drawing/2014/main" val="879830511"/>
                        </a:ext>
                      </a:extLst>
                    </a:gridCol>
                    <a:gridCol w="1231393">
                      <a:extLst>
                        <a:ext uri="{9D8B030D-6E8A-4147-A177-3AD203B41FA5}">
                          <a16:colId xmlns:a16="http://schemas.microsoft.com/office/drawing/2014/main" val="3203727523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3689722557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1049932310"/>
                        </a:ext>
                      </a:extLst>
                    </a:gridCol>
                  </a:tblGrid>
                  <a:tr h="116465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Длительность импульса, </a:t>
                          </a:r>
                          <a:r>
                            <a:rPr lang="ru-RU" sz="1200" dirty="0" err="1">
                              <a:effectLst/>
                            </a:rPr>
                            <a:t>мс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стационарной задачи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нестационарной задачи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Отличие численного решения нестационарной задачи от стационарной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5912393"/>
                      </a:ext>
                    </a:extLst>
                  </a:tr>
                  <a:tr h="18611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97938" t="-663333" r="-303093" b="-9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21.7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16190620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97938" t="-82971" r="-303093" b="-5072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08</a:t>
                          </a:r>
                          <a:r>
                            <a:rPr lang="ru-RU" sz="1200">
                              <a:effectLst/>
                            </a:rPr>
                            <a:t>.</a:t>
                          </a:r>
                          <a:r>
                            <a:rPr lang="en-US" sz="1200">
                              <a:effectLst/>
                            </a:rPr>
                            <a:t>56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308</a:t>
                          </a:r>
                          <a:r>
                            <a:rPr lang="en-US" sz="1200">
                              <a:effectLst/>
                            </a:rPr>
                            <a:t>.57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4357232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308.61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24753546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308.72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63737292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309.25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3269130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312.64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54278902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</a:t>
                          </a:r>
                          <a:r>
                            <a:rPr lang="en-US" sz="1200">
                              <a:effectLst/>
                            </a:rPr>
                            <a:t>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328</a:t>
                          </a:r>
                          <a:r>
                            <a:rPr lang="en-US" sz="1200">
                              <a:effectLst/>
                            </a:rPr>
                            <a:t>.38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19.82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71690937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0.25</a:t>
                          </a:r>
                          <a:r>
                            <a:rPr lang="en-US" sz="1200">
                              <a:effectLst/>
                            </a:rPr>
                            <a:t>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384.51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75.95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0947243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502.92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194.36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8827391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568.55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259.99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025955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9983368-4208-4DF8-9827-0383FF8762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11" y="3832156"/>
              <a:ext cx="5885180" cy="30258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6368">
                      <a:extLst>
                        <a:ext uri="{9D8B030D-6E8A-4147-A177-3AD203B41FA5}">
                          <a16:colId xmlns:a16="http://schemas.microsoft.com/office/drawing/2014/main" val="2725838287"/>
                        </a:ext>
                      </a:extLst>
                    </a:gridCol>
                    <a:gridCol w="1192073">
                      <a:extLst>
                        <a:ext uri="{9D8B030D-6E8A-4147-A177-3AD203B41FA5}">
                          <a16:colId xmlns:a16="http://schemas.microsoft.com/office/drawing/2014/main" val="956063131"/>
                        </a:ext>
                      </a:extLst>
                    </a:gridCol>
                    <a:gridCol w="1231393">
                      <a:extLst>
                        <a:ext uri="{9D8B030D-6E8A-4147-A177-3AD203B41FA5}">
                          <a16:colId xmlns:a16="http://schemas.microsoft.com/office/drawing/2014/main" val="1707730794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3709134744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3246416187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Длительность импульса, </a:t>
                          </a:r>
                          <a:r>
                            <a:rPr lang="ru-RU" sz="1200" dirty="0" err="1">
                              <a:effectLst/>
                            </a:rPr>
                            <a:t>мс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стационарной задачи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Численное решение нестационарной задачи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Отличие численного решения нестационарной задачи от стационарной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002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, Тл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21.7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994002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20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МПа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304.47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304.48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29814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304</a:t>
                          </a:r>
                          <a:r>
                            <a:rPr lang="en-US" sz="1200">
                              <a:effectLst/>
                            </a:rPr>
                            <a:t>.53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232942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304.55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392313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305.1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543087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308.21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3.74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707177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</a:t>
                          </a:r>
                          <a:r>
                            <a:rPr lang="en-US" sz="1200">
                              <a:effectLst/>
                            </a:rPr>
                            <a:t>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322.65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18.18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036799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0.25</a:t>
                          </a:r>
                          <a:r>
                            <a:rPr lang="en-US" sz="1200">
                              <a:effectLst/>
                            </a:rPr>
                            <a:t>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376.72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72.25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22812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492.75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188.28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797661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556.87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216.40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85429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9983368-4208-4DF8-9827-0383FF8762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11" y="3832156"/>
              <a:ext cx="5885180" cy="30258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6368">
                      <a:extLst>
                        <a:ext uri="{9D8B030D-6E8A-4147-A177-3AD203B41FA5}">
                          <a16:colId xmlns:a16="http://schemas.microsoft.com/office/drawing/2014/main" val="2725838287"/>
                        </a:ext>
                      </a:extLst>
                    </a:gridCol>
                    <a:gridCol w="1192073">
                      <a:extLst>
                        <a:ext uri="{9D8B030D-6E8A-4147-A177-3AD203B41FA5}">
                          <a16:colId xmlns:a16="http://schemas.microsoft.com/office/drawing/2014/main" val="956063131"/>
                        </a:ext>
                      </a:extLst>
                    </a:gridCol>
                    <a:gridCol w="1231393">
                      <a:extLst>
                        <a:ext uri="{9D8B030D-6E8A-4147-A177-3AD203B41FA5}">
                          <a16:colId xmlns:a16="http://schemas.microsoft.com/office/drawing/2014/main" val="1707730794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3709134744"/>
                        </a:ext>
                      </a:extLst>
                    </a:gridCol>
                    <a:gridCol w="1162673">
                      <a:extLst>
                        <a:ext uri="{9D8B030D-6E8A-4147-A177-3AD203B41FA5}">
                          <a16:colId xmlns:a16="http://schemas.microsoft.com/office/drawing/2014/main" val="3246416187"/>
                        </a:ext>
                      </a:extLst>
                    </a:gridCol>
                  </a:tblGrid>
                  <a:tr h="116465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Длительность импульса, </a:t>
                          </a:r>
                          <a:r>
                            <a:rPr lang="ru-RU" sz="1200" dirty="0" err="1">
                              <a:effectLst/>
                            </a:rPr>
                            <a:t>мс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Численное решение стационарной задачи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Численное решение нестационарной задачи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Отличие численного решения нестационарной задачи от стационарной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0026"/>
                      </a:ext>
                    </a:extLst>
                  </a:tr>
                  <a:tr h="18611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5918" t="-638710" r="-300000" b="-9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21.7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21</a:t>
                          </a:r>
                          <a:r>
                            <a:rPr lang="en-US" sz="1200">
                              <a:effectLst/>
                            </a:rPr>
                            <a:t>.</a:t>
                          </a:r>
                          <a:r>
                            <a:rPr lang="ru-RU" sz="1200">
                              <a:effectLst/>
                            </a:rPr>
                            <a:t>7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99400244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5918" t="-83273" r="-300000" b="-5455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304.47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304.48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2981431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304</a:t>
                          </a:r>
                          <a:r>
                            <a:rPr lang="en-US" sz="1200">
                              <a:effectLst/>
                            </a:rPr>
                            <a:t>.53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23294204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304.55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39231359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305.1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54308703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r>
                            <a:rPr lang="en-US" sz="1200">
                              <a:effectLst/>
                            </a:rPr>
                            <a:t>.0000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308.21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3.74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70717706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</a:t>
                          </a:r>
                          <a:r>
                            <a:rPr lang="en-US" sz="1200">
                              <a:effectLst/>
                            </a:rPr>
                            <a:t>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322.65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18.18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0367997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0.25</a:t>
                          </a:r>
                          <a:r>
                            <a:rPr lang="en-US" sz="1200">
                              <a:effectLst/>
                            </a:rPr>
                            <a:t>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376.72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72.25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2281242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492.75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188.28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79766132"/>
                      </a:ext>
                    </a:extLst>
                  </a:tr>
                  <a:tr h="186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556.87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216.40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854290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6EC8F9-74E0-4CBC-9EE0-6BE385964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617" y="3798000"/>
            <a:ext cx="3870964" cy="3060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3FEF39F-6C0F-46F1-A058-0ED0588F0E06}"/>
              </a:ext>
            </a:extLst>
          </p:cNvPr>
          <p:cNvSpPr txBox="1">
            <a:spLocks/>
          </p:cNvSpPr>
          <p:nvPr/>
        </p:nvSpPr>
        <p:spPr>
          <a:xfrm>
            <a:off x="5975491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2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B3A4D6-8A96-4E1A-9B9D-8052729BD6F5}"/>
              </a:ext>
            </a:extLst>
          </p:cNvPr>
          <p:cNvSpPr txBox="1">
            <a:spLocks/>
          </p:cNvSpPr>
          <p:nvPr/>
        </p:nvSpPr>
        <p:spPr>
          <a:xfrm>
            <a:off x="838200" y="630659"/>
            <a:ext cx="10515600" cy="8624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600" b="1" kern="0" dirty="0">
                <a:solidFill>
                  <a:srgbClr val="074EC1"/>
                </a:solidFill>
              </a:rPr>
              <a:t>Температурная задача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A9728C1-1241-4F59-B6DA-77E6AA663BED}"/>
              </a:ext>
            </a:extLst>
          </p:cNvPr>
          <p:cNvSpPr txBox="1">
            <a:spLocks/>
          </p:cNvSpPr>
          <p:nvPr/>
        </p:nvSpPr>
        <p:spPr>
          <a:xfrm>
            <a:off x="838200" y="1493134"/>
            <a:ext cx="6070600" cy="1167793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800" dirty="0"/>
              <a:t>Граничные условия: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­грани катушки теплоизолированы;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­внутри катушки происходит объемное тепловыделение.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8AAD4C8-9C2C-4DC7-A06B-15EB0C8894A2}"/>
              </a:ext>
            </a:extLst>
          </p:cNvPr>
          <p:cNvSpPr txBox="1">
            <a:spLocks/>
          </p:cNvSpPr>
          <p:nvPr/>
        </p:nvSpPr>
        <p:spPr>
          <a:xfrm>
            <a:off x="7743994" y="3953246"/>
            <a:ext cx="4776144" cy="1048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элементов – 7504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степеней свободы – 30609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8A713E-C7B2-4EBE-AB76-C55325E84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42" y="2497492"/>
            <a:ext cx="5848332" cy="3960000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86D5B874-E964-4821-A1ED-9A0D213724DF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9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8DD40659-AF75-4083-927D-1F2CA2ECC9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2560" y="1517965"/>
              <a:ext cx="5933440" cy="38220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53210">
                      <a:extLst>
                        <a:ext uri="{9D8B030D-6E8A-4147-A177-3AD203B41FA5}">
                          <a16:colId xmlns:a16="http://schemas.microsoft.com/office/drawing/2014/main" val="3943052688"/>
                        </a:ext>
                      </a:extLst>
                    </a:gridCol>
                    <a:gridCol w="1616075">
                      <a:extLst>
                        <a:ext uri="{9D8B030D-6E8A-4147-A177-3AD203B41FA5}">
                          <a16:colId xmlns:a16="http://schemas.microsoft.com/office/drawing/2014/main" val="571763856"/>
                        </a:ext>
                      </a:extLst>
                    </a:gridCol>
                    <a:gridCol w="1616075">
                      <a:extLst>
                        <a:ext uri="{9D8B030D-6E8A-4147-A177-3AD203B41FA5}">
                          <a16:colId xmlns:a16="http://schemas.microsoft.com/office/drawing/2014/main" val="2175160402"/>
                        </a:ext>
                      </a:extLst>
                    </a:gridCol>
                    <a:gridCol w="1148080">
                      <a:extLst>
                        <a:ext uri="{9D8B030D-6E8A-4147-A177-3AD203B41FA5}">
                          <a16:colId xmlns:a16="http://schemas.microsoft.com/office/drawing/2014/main" val="38534891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Длительность импульса, мс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Максимальное значение напряжения без учета напряжений от температурного расширения, МПа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Максимальное значение напряжения с учетом напряжений от температурного расширения, МПа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Температура,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226953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40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304.474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279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.186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50.57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603512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80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258.278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80.18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43290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249.401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94.47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89319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241.549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109.01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49765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240.150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111.92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67187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239.792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112.65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997027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240.631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113.37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638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160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299.251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138.11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077589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163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304.272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ln>
                                <a:noFill/>
                              </a:ln>
                              <a:effectLst/>
                            </a:rPr>
                            <a:t>140.29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8000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8DD40659-AF75-4083-927D-1F2CA2ECC9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2560" y="1517965"/>
              <a:ext cx="5933440" cy="38220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53210">
                      <a:extLst>
                        <a:ext uri="{9D8B030D-6E8A-4147-A177-3AD203B41FA5}">
                          <a16:colId xmlns:a16="http://schemas.microsoft.com/office/drawing/2014/main" val="3943052688"/>
                        </a:ext>
                      </a:extLst>
                    </a:gridCol>
                    <a:gridCol w="1616075">
                      <a:extLst>
                        <a:ext uri="{9D8B030D-6E8A-4147-A177-3AD203B41FA5}">
                          <a16:colId xmlns:a16="http://schemas.microsoft.com/office/drawing/2014/main" val="571763856"/>
                        </a:ext>
                      </a:extLst>
                    </a:gridCol>
                    <a:gridCol w="1616075">
                      <a:extLst>
                        <a:ext uri="{9D8B030D-6E8A-4147-A177-3AD203B41FA5}">
                          <a16:colId xmlns:a16="http://schemas.microsoft.com/office/drawing/2014/main" val="2175160402"/>
                        </a:ext>
                      </a:extLst>
                    </a:gridCol>
                    <a:gridCol w="1148080">
                      <a:extLst>
                        <a:ext uri="{9D8B030D-6E8A-4147-A177-3AD203B41FA5}">
                          <a16:colId xmlns:a16="http://schemas.microsoft.com/office/drawing/2014/main" val="385348918"/>
                        </a:ext>
                      </a:extLst>
                    </a:gridCol>
                  </a:tblGrid>
                  <a:tr h="16166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Длительность импульса, мс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Максимальное значение напряжения без учета напряжений от температурного расширения, МПа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Максимальное значение напряжения с учетом напряжений от температурного расширения, МПа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18617" t="-755" r="-2660" b="-1422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695342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40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304.474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279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.186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50.57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60351261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80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258.278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80.18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4329019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249.401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94.47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8931904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241.549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109.01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49765246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240.150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111.92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67187011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239.792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112.65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99702746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12</a:t>
                          </a: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240.631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113.37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63815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160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299.251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138.11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07758969"/>
                      </a:ext>
                    </a:extLst>
                  </a:tr>
                  <a:tr h="245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ln>
                                <a:noFill/>
                              </a:ln>
                              <a:effectLst/>
                            </a:rPr>
                            <a:t>163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ln>
                                <a:noFill/>
                              </a:ln>
                              <a:effectLst/>
                            </a:rPr>
                            <a:t>304.272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ln>
                                <a:noFill/>
                              </a:ln>
                              <a:effectLst/>
                            </a:rPr>
                            <a:t>140.29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8000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71639E-5E1B-4CA2-92A7-7C45B0FF2C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26018" y="1390650"/>
            <a:ext cx="4287520" cy="407670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372CDEB-5E88-4DD3-8A36-3AEE782D1E7C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099F5-F84F-4F03-9276-BB2455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474"/>
            <a:ext cx="10515600" cy="11740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74EC1"/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E6423-DB28-40C6-9D48-F527010D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603"/>
            <a:ext cx="10515600" cy="1174044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1800" dirty="0"/>
              <a:t>Изучение максимальных значений напряжений, возникающих в катушке вследствие действия электромагнитных сил, в зависимости от длительности приложения импульсной нагрузки, при различных распределениях плотности тока, а также в результате действия </a:t>
            </a:r>
            <a:r>
              <a:rPr lang="ru-RU" sz="1800" dirty="0" err="1"/>
              <a:t>Джоулева</a:t>
            </a:r>
            <a:r>
              <a:rPr lang="ru-RU" sz="1800" dirty="0"/>
              <a:t> нагрева.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7FFF86-8ADE-4DA5-BDBE-F759E68EB28F}"/>
              </a:ext>
            </a:extLst>
          </p:cNvPr>
          <p:cNvSpPr txBox="1">
            <a:spLocks/>
          </p:cNvSpPr>
          <p:nvPr/>
        </p:nvSpPr>
        <p:spPr>
          <a:xfrm>
            <a:off x="838200" y="2101495"/>
            <a:ext cx="10515600" cy="1174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74EC1"/>
                </a:solidFill>
              </a:rPr>
              <a:t>Задачи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4E3AA32-38EB-4AB7-BC04-CBA5E2170D18}"/>
              </a:ext>
            </a:extLst>
          </p:cNvPr>
          <p:cNvSpPr txBox="1">
            <a:spLocks/>
          </p:cNvSpPr>
          <p:nvPr/>
        </p:nvSpPr>
        <p:spPr>
          <a:xfrm>
            <a:off x="838200" y="3008134"/>
            <a:ext cx="10515600" cy="384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buFont typeface="Wingdings" panose="05000000000000000000" pitchFamily="2" charset="2"/>
              <a:buChar char="§"/>
            </a:pPr>
            <a:r>
              <a:rPr lang="ru-RU" sz="1800" dirty="0"/>
              <a:t>Исследовать зависимости распределений плотностей магнитных потоков и напряжений по </a:t>
            </a:r>
            <a:r>
              <a:rPr lang="ru-RU" sz="1800" dirty="0" err="1"/>
              <a:t>Мизесу</a:t>
            </a:r>
            <a:r>
              <a:rPr lang="ru-RU" sz="1800" dirty="0"/>
              <a:t> в стационарных задачах от:</a:t>
            </a:r>
          </a:p>
          <a:p>
            <a:pPr marL="564300" indent="-342900" algn="just"/>
            <a:r>
              <a:rPr lang="ru-RU" sz="1800" dirty="0"/>
              <a:t>Геометрических параметров системы</a:t>
            </a:r>
          </a:p>
          <a:p>
            <a:pPr marL="564300" indent="-342900" algn="just"/>
            <a:r>
              <a:rPr lang="ru-RU" sz="1800" dirty="0"/>
              <a:t>Вида распределения плотности тока по сечению</a:t>
            </a:r>
          </a:p>
          <a:p>
            <a:pPr marL="0" indent="450000" algn="just">
              <a:buFont typeface="Wingdings" panose="05000000000000000000" pitchFamily="2" charset="2"/>
              <a:buChar char="§"/>
            </a:pPr>
            <a:r>
              <a:rPr lang="ru-RU" sz="1800" dirty="0"/>
              <a:t>Исследовать зависимости распределений плотностей магнитных потоков и напряжений по </a:t>
            </a:r>
            <a:r>
              <a:rPr lang="ru-RU" sz="1800" dirty="0" err="1"/>
              <a:t>Мизесу</a:t>
            </a:r>
            <a:r>
              <a:rPr lang="ru-RU" sz="1800" dirty="0"/>
              <a:t> в нестационарных задачах от:</a:t>
            </a:r>
          </a:p>
          <a:p>
            <a:pPr marL="564300" indent="-342900" algn="just"/>
            <a:r>
              <a:rPr lang="ru-RU" sz="1800" dirty="0"/>
              <a:t>Длительности приложения импульсной нагрузки</a:t>
            </a:r>
          </a:p>
          <a:p>
            <a:pPr marL="564300" indent="-342900" algn="just"/>
            <a:r>
              <a:rPr lang="ru-RU" sz="1800" dirty="0"/>
              <a:t>Вида распределения плотности тока по сечению</a:t>
            </a:r>
          </a:p>
          <a:p>
            <a:pPr marL="0" indent="450000" algn="just">
              <a:buFont typeface="Wingdings" panose="05000000000000000000" pitchFamily="2" charset="2"/>
              <a:buChar char="§"/>
            </a:pPr>
            <a:r>
              <a:rPr lang="ru-RU" sz="1800" dirty="0"/>
              <a:t>Исследовать зависимость распределения напряжений по </a:t>
            </a:r>
            <a:r>
              <a:rPr lang="ru-RU" sz="1800" dirty="0" err="1"/>
              <a:t>Мизесу</a:t>
            </a:r>
            <a:r>
              <a:rPr lang="ru-RU" sz="1800" dirty="0"/>
              <a:t> от длительности приложения импульсной нагрузки при плотности тока, убывающей по радиусу квадратично в нестационарной задаче, с учетом </a:t>
            </a:r>
            <a:r>
              <a:rPr lang="ru-RU" sz="1800" dirty="0" err="1"/>
              <a:t>Джоулева</a:t>
            </a:r>
            <a:r>
              <a:rPr lang="ru-RU" sz="1800" dirty="0"/>
              <a:t> нагрева.</a:t>
            </a:r>
          </a:p>
          <a:p>
            <a:pPr marL="230400" algn="just"/>
            <a:endParaRPr lang="ru-RU" sz="2000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5AB7E4EB-2D69-47D7-B52E-C3C3B89653A7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9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501974-807C-49EF-93E7-275E163E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260" y="625579"/>
            <a:ext cx="3936053" cy="30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BC1E3F-F240-4E21-8CD3-80EA45B5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88" y="625579"/>
            <a:ext cx="3936053" cy="30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78A89A-5C38-49DC-9ABB-465823F6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88" y="3798000"/>
            <a:ext cx="3936053" cy="30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09E3F2-6D02-491A-9A06-C8C79F59D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260" y="3787179"/>
            <a:ext cx="3936053" cy="3060000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FFB0E216-FCA2-4C4E-9B94-AA3131612793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6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099F5-F84F-4F03-9276-BB2455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370"/>
            <a:ext cx="10515600" cy="11740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74EC1"/>
                </a:solidFill>
              </a:rPr>
              <a:t>Выводы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4E3AA32-38EB-4AB7-BC04-CBA5E2170D18}"/>
              </a:ext>
            </a:extLst>
          </p:cNvPr>
          <p:cNvSpPr txBox="1">
            <a:spLocks/>
          </p:cNvSpPr>
          <p:nvPr/>
        </p:nvSpPr>
        <p:spPr>
          <a:xfrm>
            <a:off x="838200" y="2666300"/>
            <a:ext cx="10515600" cy="259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buFont typeface="Wingdings" panose="05000000000000000000" pitchFamily="2" charset="2"/>
              <a:buChar char="§"/>
            </a:pPr>
            <a:r>
              <a:rPr lang="ru-RU" sz="2000" dirty="0"/>
              <a:t>Для снижения напряжений в обмотке катушки можно задать плотность тока, уменьшающуюся по радиусу линейно, квадратично, или с большей степенью, но с увеличением степени, увеличивается и прикладываемая сила тока.</a:t>
            </a:r>
          </a:p>
          <a:p>
            <a:pPr marL="0" indent="450000" algn="just">
              <a:buFont typeface="Wingdings" panose="05000000000000000000" pitchFamily="2" charset="2"/>
              <a:buChar char="§"/>
            </a:pPr>
            <a:r>
              <a:rPr lang="ru-RU" sz="2000" dirty="0"/>
              <a:t>Решая нестационарную задачу, с учетом </a:t>
            </a:r>
            <a:r>
              <a:rPr lang="ru-RU" sz="2000" dirty="0" err="1"/>
              <a:t>Джоулева</a:t>
            </a:r>
            <a:r>
              <a:rPr lang="ru-RU" sz="2000" dirty="0"/>
              <a:t> нагрева, можно подобрать длительность импульса, при которой напряжения будут минимальны.</a:t>
            </a:r>
          </a:p>
          <a:p>
            <a:pPr marL="230400" algn="just"/>
            <a:endParaRPr lang="ru-RU" sz="20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4ABA638-A71D-426D-B8C1-9976490B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014040A-187E-4ECA-8FB0-ED2097FB6E33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1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099F5-F84F-4F03-9276-BB2455CDC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841625"/>
            <a:ext cx="10515600" cy="11747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74EC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2685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316754-2ACA-4EAB-B16D-D41A0348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94" y="575108"/>
            <a:ext cx="6079407" cy="57077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588A37-F826-4536-879D-7EEAFC8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29" y="670396"/>
            <a:ext cx="6079407" cy="5517205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6C5D4EC-B766-4D96-8869-DC04026BF821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6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49C0F-4A81-4D67-B13A-848B8E27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912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74EC1"/>
                </a:solidFill>
              </a:rPr>
              <a:t>Стационарные задачи</a:t>
            </a:r>
            <a:br>
              <a:rPr lang="ru-RU" sz="3600" b="1" dirty="0">
                <a:solidFill>
                  <a:srgbClr val="074EC1"/>
                </a:solidFill>
              </a:rPr>
            </a:br>
            <a:r>
              <a:rPr lang="ru-RU" sz="3600" b="1" dirty="0">
                <a:solidFill>
                  <a:srgbClr val="074EC1"/>
                </a:solidFill>
              </a:rPr>
              <a:t>Варьирование геометрических параметров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0C651341-DC9A-4E14-AF3D-BD6E35508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29" y="1886456"/>
            <a:ext cx="450285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бъект 2">
                <a:extLst>
                  <a:ext uri="{FF2B5EF4-FFF2-40B4-BE49-F238E27FC236}">
                    <a16:creationId xmlns:a16="http://schemas.microsoft.com/office/drawing/2014/main" id="{0A4956FD-0615-4188-9575-7990341A7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529" y="5488806"/>
                <a:ext cx="4776144" cy="1369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=0.8025 м,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=0.04 м,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=0.124 м</m:t>
                    </m:r>
                  </m:oMath>
                </a14:m>
                <a:endParaRPr lang="en-US" sz="18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/>
                  <a:t>14 </a:t>
                </a:r>
                <a:r>
                  <a:rPr lang="ru-RU" sz="1800" dirty="0"/>
                  <a:t>слоев, 107 витков в каждом слое</a:t>
                </a: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=0.006 м,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=0.0075 м</m:t>
                    </m:r>
                  </m:oMath>
                </a14:m>
                <a:endParaRPr lang="ru-RU" sz="1800" dirty="0"/>
              </a:p>
              <a:p>
                <a14:m>
                  <m:oMath xmlns:m="http://schemas.openxmlformats.org/officeDocument/2006/math"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=9500 </m:t>
                    </m:r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Объект 2">
                <a:extLst>
                  <a:ext uri="{FF2B5EF4-FFF2-40B4-BE49-F238E27FC236}">
                    <a16:creationId xmlns:a16="http://schemas.microsoft.com/office/drawing/2014/main" id="{0A4956FD-0615-4188-9575-7990341A7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29" y="5488806"/>
                <a:ext cx="4776144" cy="1369193"/>
              </a:xfrm>
              <a:prstGeom prst="rect">
                <a:avLst/>
              </a:prstGeom>
              <a:blipFill>
                <a:blip r:embed="rId3"/>
                <a:stretch>
                  <a:fillRect l="-638" t="-1778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B0AA3546-6F2B-4E94-82E0-750E253011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9327" y="5486456"/>
                <a:ext cx="4776144" cy="13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=0.2628 м,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м,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626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м</m:t>
                    </m:r>
                  </m:oMath>
                </a14:m>
                <a:endParaRPr lang="en-US" sz="18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/>
                  <a:t>14 </a:t>
                </a:r>
                <a:r>
                  <a:rPr lang="ru-RU" sz="1800" dirty="0"/>
                  <a:t>слоев, 36 витков в каждом слое</a:t>
                </a: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=0.00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59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м,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=0.0073 м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=9500 </m:t>
                    </m:r>
                    <m:r>
                      <a:rPr lang="ru-RU" sz="1800" i="1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ru-RU" sz="1800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B0AA3546-6F2B-4E94-82E0-750E2530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7" y="5486456"/>
                <a:ext cx="4776144" cy="1371544"/>
              </a:xfrm>
              <a:prstGeom prst="rect">
                <a:avLst/>
              </a:prstGeom>
              <a:blipFill>
                <a:blip r:embed="rId4"/>
                <a:stretch>
                  <a:fillRect l="-638" t="-2222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9F70744-EABF-4068-AE61-83762D310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327" y="1886456"/>
            <a:ext cx="4428839" cy="360000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809B3DF-8AAD-4DB6-8307-5DA178E52270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B3A4D6-8A96-4E1A-9B9D-8052729BD6F5}"/>
              </a:ext>
            </a:extLst>
          </p:cNvPr>
          <p:cNvSpPr txBox="1">
            <a:spLocks/>
          </p:cNvSpPr>
          <p:nvPr/>
        </p:nvSpPr>
        <p:spPr>
          <a:xfrm>
            <a:off x="838200" y="630659"/>
            <a:ext cx="10515600" cy="8624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600" b="1" kern="0" dirty="0">
                <a:solidFill>
                  <a:srgbClr val="074EC1"/>
                </a:solidFill>
              </a:rPr>
              <a:t>Магнитная задача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Заголовок 1">
                <a:extLst>
                  <a:ext uri="{FF2B5EF4-FFF2-40B4-BE49-F238E27FC236}">
                    <a16:creationId xmlns:a16="http://schemas.microsoft.com/office/drawing/2014/main" id="{FA9728C1-1241-4F59-B6DA-77E6AA663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42758"/>
                <a:ext cx="10515600" cy="1734919"/>
              </a:xfrm>
            </p:spPr>
            <p:txBody>
              <a:bodyPr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sz="1800" dirty="0"/>
                  <a:t>Граничное условие – </a:t>
                </a:r>
                <a14:m>
                  <m:oMath xmlns:m="http://schemas.openxmlformats.org/officeDocument/2006/math">
                    <m:r>
                      <a:rPr lang="ru-RU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1800" dirty="0"/>
                  <a:t> (параллельность магнитной индукции границам рассматриваемой области)</a:t>
                </a:r>
              </a:p>
              <a:p>
                <a:pPr algn="just"/>
                <a:endParaRPr lang="ru-RU" sz="1800" dirty="0"/>
              </a:p>
              <a:p>
                <a:pPr algn="just"/>
                <a:r>
                  <a:rPr lang="ru-RU" sz="1800" dirty="0"/>
                  <a:t>Рассматривается большая область, во избежание влияния граничного </a:t>
                </a:r>
                <a:r>
                  <a:rPr lang="ru-RU" sz="1800" dirty="0" err="1"/>
                  <a:t>условя</a:t>
                </a:r>
                <a:r>
                  <a:rPr lang="ru-RU" sz="1800" dirty="0"/>
                  <a:t> на результаты решения задачи</a:t>
                </a:r>
                <a:r>
                  <a:rPr lang="ru-RU" sz="1400" dirty="0"/>
                  <a:t>.</a:t>
                </a:r>
              </a:p>
            </p:txBody>
          </p:sp>
        </mc:Choice>
        <mc:Fallback>
          <p:sp>
            <p:nvSpPr>
              <p:cNvPr id="10" name="Заголовок 1">
                <a:extLst>
                  <a:ext uri="{FF2B5EF4-FFF2-40B4-BE49-F238E27FC236}">
                    <a16:creationId xmlns:a16="http://schemas.microsoft.com/office/drawing/2014/main" id="{FA9728C1-1241-4F59-B6DA-77E6AA663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42758"/>
                <a:ext cx="10515600" cy="17349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327710-9816-4163-9ECE-E0111B6223CB}"/>
                  </a:ext>
                </a:extLst>
              </p:cNvPr>
              <p:cNvSpPr txBox="1"/>
              <p:nvPr/>
            </p:nvSpPr>
            <p:spPr>
              <a:xfrm>
                <a:off x="0" y="3527301"/>
                <a:ext cx="6412088" cy="955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𝐼𝑁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327710-9816-4163-9ECE-E0111B622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7301"/>
                <a:ext cx="6412088" cy="955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9C136F-BD90-4383-9D77-0DD2B9B8206C}"/>
                  </a:ext>
                </a:extLst>
              </p:cNvPr>
              <p:cNvSpPr txBox="1"/>
              <p:nvPr/>
            </p:nvSpPr>
            <p:spPr>
              <a:xfrm>
                <a:off x="4907844" y="3676925"/>
                <a:ext cx="6762044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9C136F-BD90-4383-9D77-0DD2B9B82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4" y="3676925"/>
                <a:ext cx="676204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5E7A3C2D-E7B2-47E6-B4E6-B3034F284616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9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>
            <a:extLst>
              <a:ext uri="{FF2B5EF4-FFF2-40B4-BE49-F238E27FC236}">
                <a16:creationId xmlns:a16="http://schemas.microsoft.com/office/drawing/2014/main" id="{0A4956FD-0615-4188-9575-7990341A7A0B}"/>
              </a:ext>
            </a:extLst>
          </p:cNvPr>
          <p:cNvSpPr txBox="1">
            <a:spLocks/>
          </p:cNvSpPr>
          <p:nvPr/>
        </p:nvSpPr>
        <p:spPr>
          <a:xfrm>
            <a:off x="551759" y="4766156"/>
            <a:ext cx="4776144" cy="1318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элементов – 19428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степеней свободы –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54109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0AA3546-6F2B-4E94-82E0-750E25301140}"/>
              </a:ext>
            </a:extLst>
          </p:cNvPr>
          <p:cNvSpPr txBox="1">
            <a:spLocks/>
          </p:cNvSpPr>
          <p:nvPr/>
        </p:nvSpPr>
        <p:spPr>
          <a:xfrm>
            <a:off x="6864098" y="4766156"/>
            <a:ext cx="4776144" cy="1318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элементов – </a:t>
            </a:r>
            <a:r>
              <a:rPr lang="en-US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8904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степеней свободы –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22861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EA3E32-D989-4E7B-A073-A7A7ED01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" y="986156"/>
            <a:ext cx="4716132" cy="37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7EA1DE-A9CA-4DFA-A486-E28C19AD6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098" y="986156"/>
            <a:ext cx="4644833" cy="3780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8BCDEB2-F6E3-475C-A90E-587BB7EA4883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4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1FA671-70BD-484C-95B7-62BD5458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81" y="1089000"/>
            <a:ext cx="4929600" cy="468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27E89C-D4B7-484C-BFCA-3730A0702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84" y="1089000"/>
            <a:ext cx="4984705" cy="468000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90443B4-9FCA-4BAA-8807-8BACF4890397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7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B3A4D6-8A96-4E1A-9B9D-8052729BD6F5}"/>
              </a:ext>
            </a:extLst>
          </p:cNvPr>
          <p:cNvSpPr txBox="1">
            <a:spLocks/>
          </p:cNvSpPr>
          <p:nvPr/>
        </p:nvSpPr>
        <p:spPr>
          <a:xfrm>
            <a:off x="838200" y="630659"/>
            <a:ext cx="10515600" cy="8624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600" b="1" kern="0" dirty="0">
                <a:solidFill>
                  <a:srgbClr val="074EC1"/>
                </a:solidFill>
              </a:rPr>
              <a:t>Прочностная задача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>
                <a:extLst>
                  <a:ext uri="{FF2B5EF4-FFF2-40B4-BE49-F238E27FC236}">
                    <a16:creationId xmlns:a16="http://schemas.microsoft.com/office/drawing/2014/main" id="{FA9728C1-1241-4F59-B6DA-77E6AA663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39940"/>
                <a:ext cx="10515600" cy="1734919"/>
              </a:xfrm>
            </p:spPr>
            <p:txBody>
              <a:bodyPr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1800" dirty="0"/>
                  <a:t>Граничные условия: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на верхней и нижней гранях катушки запрещены перемещения по оси </a:t>
                </a:r>
                <a:r>
                  <a:rPr lang="en-US" sz="1800" dirty="0"/>
                  <a:t>z</a:t>
                </a:r>
                <a:r>
                  <a:rPr lang="ru-RU" sz="1800" dirty="0"/>
                  <a:t>: </a:t>
                </a:r>
                <a:br>
                  <a:rPr lang="ru-RU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ru-RU" sz="1800" dirty="0"/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внутренний и внешний радиусы катушки могут свободно перемещаться по всем направлениям.</a:t>
                </a:r>
              </a:p>
            </p:txBody>
          </p:sp>
        </mc:Choice>
        <mc:Fallback xmlns="">
          <p:sp>
            <p:nvSpPr>
              <p:cNvPr id="10" name="Заголовок 1">
                <a:extLst>
                  <a:ext uri="{FF2B5EF4-FFF2-40B4-BE49-F238E27FC236}">
                    <a16:creationId xmlns:a16="http://schemas.microsoft.com/office/drawing/2014/main" id="{FA9728C1-1241-4F59-B6DA-77E6AA663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9940"/>
                <a:ext cx="10515600" cy="173491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2C19B-03B8-4D2A-8B85-EE227A5A43B5}"/>
                  </a:ext>
                </a:extLst>
              </p:cNvPr>
              <p:cNvSpPr txBox="1"/>
              <p:nvPr/>
            </p:nvSpPr>
            <p:spPr>
              <a:xfrm>
                <a:off x="838200" y="2691571"/>
                <a:ext cx="10515600" cy="1129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катушку действует в радиальном направлении массовая сила Ампера, вычисляемая по формуле: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ru-RU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ru-RU" sz="1800" i="1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eqAr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2C19B-03B8-4D2A-8B85-EE227A5A4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1571"/>
                <a:ext cx="10515600" cy="1129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A42C38-2CD8-445C-9BEE-2B88CAE69509}"/>
                  </a:ext>
                </a:extLst>
              </p:cNvPr>
              <p:cNvSpPr txBox="1"/>
              <p:nvPr/>
            </p:nvSpPr>
            <p:spPr>
              <a:xfrm>
                <a:off x="2799645" y="3821560"/>
                <a:ext cx="6412088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A42C38-2CD8-445C-9BEE-2B88CAE69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45" y="3821560"/>
                <a:ext cx="6412088" cy="710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45977-D215-4701-B797-F9007F6E3610}"/>
                  </a:ext>
                </a:extLst>
              </p:cNvPr>
              <p:cNvSpPr txBox="1"/>
              <p:nvPr/>
            </p:nvSpPr>
            <p:spPr>
              <a:xfrm>
                <a:off x="0" y="4373296"/>
                <a:ext cx="12011378" cy="1670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𝛼𝜌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∓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𝛼𝜌</m:t>
                                  </m:r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1∓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45977-D215-4701-B797-F9007F6E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3296"/>
                <a:ext cx="12011378" cy="1670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640F45-87FA-4820-87FC-DB840EB61445}"/>
                  </a:ext>
                </a:extLst>
              </p:cNvPr>
              <p:cNvSpPr txBox="1"/>
              <p:nvPr/>
            </p:nvSpPr>
            <p:spPr>
              <a:xfrm>
                <a:off x="2889955" y="6044266"/>
                <a:ext cx="6412088" cy="413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640F45-87FA-4820-87FC-DB840EB61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55" y="6044266"/>
                <a:ext cx="6412088" cy="413768"/>
              </a:xfrm>
              <a:prstGeom prst="rect">
                <a:avLst/>
              </a:pr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36E8E63-4407-41C3-90D0-12F1E6B8BD1F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3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>
            <a:extLst>
              <a:ext uri="{FF2B5EF4-FFF2-40B4-BE49-F238E27FC236}">
                <a16:creationId xmlns:a16="http://schemas.microsoft.com/office/drawing/2014/main" id="{0A4956FD-0615-4188-9575-7990341A7A0B}"/>
              </a:ext>
            </a:extLst>
          </p:cNvPr>
          <p:cNvSpPr txBox="1">
            <a:spLocks/>
          </p:cNvSpPr>
          <p:nvPr/>
        </p:nvSpPr>
        <p:spPr>
          <a:xfrm>
            <a:off x="857240" y="4766156"/>
            <a:ext cx="4776144" cy="1318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элементов – 7504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степеней свободы –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46210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0AA3546-6F2B-4E94-82E0-750E25301140}"/>
              </a:ext>
            </a:extLst>
          </p:cNvPr>
          <p:cNvSpPr txBox="1">
            <a:spLocks/>
          </p:cNvSpPr>
          <p:nvPr/>
        </p:nvSpPr>
        <p:spPr>
          <a:xfrm>
            <a:off x="6864098" y="4766155"/>
            <a:ext cx="4776144" cy="1318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элементов – 2520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степеней свободы –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15594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28A2D-FB79-4B44-B152-ED1223DE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0" y="986156"/>
            <a:ext cx="4165181" cy="37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AA7495-B268-4AAF-A119-2474C4B70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098" y="986156"/>
            <a:ext cx="4165181" cy="378000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6739B08-F1FB-4532-97C4-0B86DFB2630C}"/>
              </a:ext>
            </a:extLst>
          </p:cNvPr>
          <p:cNvSpPr txBox="1">
            <a:spLocks/>
          </p:cNvSpPr>
          <p:nvPr/>
        </p:nvSpPr>
        <p:spPr>
          <a:xfrm>
            <a:off x="5572762" y="6521455"/>
            <a:ext cx="1046475" cy="3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1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8341AEDD-FC2C-4445-A716-2DC23AA01640}" vid="{7A9E23DC-ACA9-4D18-899F-BDAD3D4D794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1002</TotalTime>
  <Words>1002</Words>
  <Application>Microsoft Office PowerPoint</Application>
  <PresentationFormat>Широкоэкранный</PresentationFormat>
  <Paragraphs>302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Тема1</vt:lpstr>
      <vt:lpstr>Презентация PowerPoint</vt:lpstr>
      <vt:lpstr>Цель</vt:lpstr>
      <vt:lpstr>Презентация PowerPoint</vt:lpstr>
      <vt:lpstr>Стационарные задачи Варьирование геометрических параметров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Стационарные задачи Варьирование распределения плотности тока</vt:lpstr>
      <vt:lpstr>Презентация PowerPoint</vt:lpstr>
      <vt:lpstr>Презентация PowerPoint</vt:lpstr>
      <vt:lpstr>Презентация PowerPoint</vt:lpstr>
      <vt:lpstr>Нестационарные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Институт прикладной математики и механики Высшая школа механики и процессов управления</dc:title>
  <dc:creator>Никита Скутин</dc:creator>
  <cp:lastModifiedBy>Никита Скутин</cp:lastModifiedBy>
  <cp:revision>62</cp:revision>
  <dcterms:created xsi:type="dcterms:W3CDTF">2021-06-17T09:33:47Z</dcterms:created>
  <dcterms:modified xsi:type="dcterms:W3CDTF">2021-06-18T09:26:14Z</dcterms:modified>
</cp:coreProperties>
</file>