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60" r:id="rId2"/>
    <p:sldId id="262" r:id="rId3"/>
    <p:sldId id="266" r:id="rId4"/>
    <p:sldId id="274" r:id="rId5"/>
    <p:sldId id="273" r:id="rId6"/>
    <p:sldId id="276" r:id="rId7"/>
    <p:sldId id="277" r:id="rId8"/>
    <p:sldId id="278" r:id="rId9"/>
    <p:sldId id="285" r:id="rId10"/>
    <p:sldId id="279" r:id="rId11"/>
    <p:sldId id="269" r:id="rId12"/>
    <p:sldId id="280" r:id="rId13"/>
    <p:sldId id="281" r:id="rId14"/>
    <p:sldId id="286" r:id="rId15"/>
    <p:sldId id="288" r:id="rId16"/>
    <p:sldId id="283" r:id="rId17"/>
    <p:sldId id="284" r:id="rId18"/>
    <p:sldId id="290" r:id="rId19"/>
    <p:sldId id="289" r:id="rId20"/>
    <p:sldId id="263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89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4" autoAdjust="0"/>
    <p:restoredTop sz="90400" autoAdjust="0"/>
  </p:normalViewPr>
  <p:slideViewPr>
    <p:cSldViewPr>
      <p:cViewPr varScale="1">
        <p:scale>
          <a:sx n="74" d="100"/>
          <a:sy n="74" d="100"/>
        </p:scale>
        <p:origin x="378" y="54"/>
      </p:cViewPr>
      <p:guideLst>
        <p:guide orient="horz" pos="2160"/>
        <p:guide pos="3840"/>
        <p:guide orient="horz" pos="8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6" Type="http://schemas.openxmlformats.org/officeDocument/2006/relationships/image" Target="../media/image56.wmf"/><Relationship Id="rId5" Type="http://schemas.openxmlformats.org/officeDocument/2006/relationships/image" Target="../media/image55.wmf"/><Relationship Id="rId4" Type="http://schemas.openxmlformats.org/officeDocument/2006/relationships/image" Target="../media/image5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C528E-6EEA-4B24-801F-77969FE7D216}" type="datetimeFigureOut">
              <a:rPr lang="ru-RU" smtClean="0"/>
              <a:t>23.06.2021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91A615-9B01-47C3-BE11-4F7D748DC7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554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1C37F-2166-426A-A1C4-DF1E9DE0B19F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804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642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189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-26925" y="9862"/>
            <a:ext cx="12819669" cy="515206"/>
            <a:chOff x="-20194" y="9886"/>
            <a:chExt cx="9614752" cy="515206"/>
          </a:xfrm>
        </p:grpSpPr>
        <p:cxnSp>
          <p:nvCxnSpPr>
            <p:cNvPr id="19" name="Прямая соединительная линия 18"/>
            <p:cNvCxnSpPr/>
            <p:nvPr userDrawn="1"/>
          </p:nvCxnSpPr>
          <p:spPr bwMode="auto">
            <a:xfrm flipV="1">
              <a:off x="-20194" y="496154"/>
              <a:ext cx="9161092" cy="3888"/>
            </a:xfrm>
            <a:prstGeom prst="line">
              <a:avLst/>
            </a:prstGeom>
            <a:solidFill>
              <a:schemeClr val="accent1"/>
            </a:solidFill>
            <a:ln w="38100" cap="rnd" cmpd="sng" algn="ctr">
              <a:solidFill>
                <a:srgbClr val="000099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pic>
          <p:nvPicPr>
            <p:cNvPr id="20" name="Picture 13" descr="F:\!!CMLab\LOGO\знак СПбГПУ_n1_sm.tif"/>
            <p:cNvPicPr>
              <a:picLocks noChangeAspect="1" noChangeArrowheads="1"/>
            </p:cNvPicPr>
            <p:nvPr userDrawn="1"/>
          </p:nvPicPr>
          <p:blipFill>
            <a:blip r:embed="rId4" cstate="print">
              <a:lum bright="18000" contrast="15000"/>
            </a:blip>
            <a:srcRect/>
            <a:stretch>
              <a:fillRect/>
            </a:stretch>
          </p:blipFill>
          <p:spPr bwMode="auto">
            <a:xfrm>
              <a:off x="81063" y="17092"/>
              <a:ext cx="395022" cy="431800"/>
            </a:xfrm>
            <a:prstGeom prst="rect">
              <a:avLst/>
            </a:prstGeom>
            <a:noFill/>
          </p:spPr>
        </p:pic>
        <p:sp>
          <p:nvSpPr>
            <p:cNvPr id="21" name="Rectangle 4"/>
            <p:cNvSpPr>
              <a:spLocks noChangeArrowheads="1"/>
            </p:cNvSpPr>
            <p:nvPr userDrawn="1"/>
          </p:nvSpPr>
          <p:spPr bwMode="auto">
            <a:xfrm>
              <a:off x="899592" y="9886"/>
              <a:ext cx="4233863" cy="515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fontAlgn="base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ru-RU" sz="1200" b="1" dirty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>Санкт-Петербургский политехнический университет Петра Великого</a:t>
              </a:r>
              <a:r>
                <a:rPr lang="en-US" sz="1200" b="1" dirty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/>
              </a:r>
              <a:br>
                <a:rPr lang="en-US" sz="1200" b="1" dirty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ru-RU" sz="1200" b="1" dirty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>Институт прикладной математики и механики</a:t>
              </a:r>
            </a:p>
          </p:txBody>
        </p:sp>
        <p:sp>
          <p:nvSpPr>
            <p:cNvPr id="22" name="Rectangle 5"/>
            <p:cNvSpPr>
              <a:spLocks noChangeArrowheads="1"/>
            </p:cNvSpPr>
            <p:nvPr/>
          </p:nvSpPr>
          <p:spPr bwMode="auto">
            <a:xfrm>
              <a:off x="5382090" y="30678"/>
              <a:ext cx="4212468" cy="350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400" b="1" dirty="0">
                  <a:solidFill>
                    <a:srgbClr val="000099"/>
                  </a:solidFill>
                  <a:latin typeface="Arial" pitchFamily="34" charset="0"/>
                </a:rPr>
                <a:t>Высшая школа </a:t>
              </a:r>
              <a:r>
                <a:rPr lang="ru-RU" sz="1400" b="1" baseline="0" dirty="0" smtClean="0">
                  <a:solidFill>
                    <a:srgbClr val="000099"/>
                  </a:solidFill>
                  <a:latin typeface="Arial" pitchFamily="34" charset="0"/>
                </a:rPr>
                <a:t> </a:t>
              </a:r>
              <a:r>
                <a:rPr lang="ru-RU" sz="1400" b="1" dirty="0" smtClean="0">
                  <a:solidFill>
                    <a:srgbClr val="000099"/>
                  </a:solidFill>
                  <a:latin typeface="Arial" pitchFamily="34" charset="0"/>
                </a:rPr>
                <a:t>механики </a:t>
              </a:r>
              <a:r>
                <a:rPr lang="ru-RU" sz="1400" b="1" dirty="0">
                  <a:solidFill>
                    <a:srgbClr val="000099"/>
                  </a:solidFill>
                  <a:latin typeface="Arial" pitchFamily="34" charset="0"/>
                </a:rPr>
                <a:t>и </a:t>
              </a:r>
              <a:r>
                <a:rPr lang="ru-RU" sz="1400" b="1" dirty="0" smtClean="0">
                  <a:solidFill>
                    <a:srgbClr val="000099"/>
                  </a:solidFill>
                  <a:latin typeface="Arial" pitchFamily="34" charset="0"/>
                </a:rPr>
                <a:t>процессов управления</a:t>
              </a:r>
              <a:endParaRPr lang="en-US" sz="1400" b="1" dirty="0">
                <a:solidFill>
                  <a:srgbClr val="000099"/>
                </a:solidFill>
                <a:latin typeface="Arial" pitchFamily="34" charset="0"/>
              </a:endParaRPr>
            </a:p>
          </p:txBody>
        </p:sp>
      </p:grp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43" t="30107" r="39746" b="57249"/>
          <a:stretch/>
        </p:blipFill>
        <p:spPr bwMode="auto">
          <a:xfrm>
            <a:off x="19148" y="30654"/>
            <a:ext cx="1231263" cy="433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9033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3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27.png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26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9.wmf"/><Relationship Id="rId11" Type="http://schemas.openxmlformats.org/officeDocument/2006/relationships/image" Target="../media/image32.png"/><Relationship Id="rId5" Type="http://schemas.openxmlformats.org/officeDocument/2006/relationships/oleObject" Target="../embeddings/oleObject9.bin"/><Relationship Id="rId10" Type="http://schemas.openxmlformats.org/officeDocument/2006/relationships/image" Target="../media/image31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11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37.wmf"/><Relationship Id="rId3" Type="http://schemas.openxmlformats.org/officeDocument/2006/relationships/image" Target="../media/image38.png"/><Relationship Id="rId7" Type="http://schemas.openxmlformats.org/officeDocument/2006/relationships/image" Target="../media/image34.wmf"/><Relationship Id="rId12" Type="http://schemas.openxmlformats.org/officeDocument/2006/relationships/oleObject" Target="../embeddings/oleObject16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41.png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36.wmf"/><Relationship Id="rId5" Type="http://schemas.openxmlformats.org/officeDocument/2006/relationships/image" Target="../media/image33.wmf"/><Relationship Id="rId15" Type="http://schemas.openxmlformats.org/officeDocument/2006/relationships/image" Target="../media/image40.png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35.wmf"/><Relationship Id="rId1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oleObject" Target="../embeddings/oleObject17.bin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6.wmf"/><Relationship Id="rId9" Type="http://schemas.openxmlformats.org/officeDocument/2006/relationships/image" Target="../media/image47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13" Type="http://schemas.openxmlformats.org/officeDocument/2006/relationships/oleObject" Target="../embeddings/oleObject24.bin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55.wmf"/><Relationship Id="rId17" Type="http://schemas.openxmlformats.org/officeDocument/2006/relationships/image" Target="../media/image59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58.png"/><Relationship Id="rId1" Type="http://schemas.openxmlformats.org/officeDocument/2006/relationships/vmlDrawing" Target="../drawings/vmlDrawing8.vml"/><Relationship Id="rId6" Type="http://schemas.openxmlformats.org/officeDocument/2006/relationships/image" Target="../media/image52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5" Type="http://schemas.openxmlformats.org/officeDocument/2006/relationships/image" Target="../media/image57.png"/><Relationship Id="rId10" Type="http://schemas.openxmlformats.org/officeDocument/2006/relationships/image" Target="../media/image54.wmf"/><Relationship Id="rId4" Type="http://schemas.openxmlformats.org/officeDocument/2006/relationships/image" Target="../media/image51.wmf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56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5.png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9.wmf"/><Relationship Id="rId10" Type="http://schemas.openxmlformats.org/officeDocument/2006/relationships/image" Target="../media/image18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939090" y="1915837"/>
            <a:ext cx="8464216" cy="161881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/>
              <a:t>АДАПТИВНАЯ НАСТРОЙКА ТИПОВЫХ РЕГУЛЯТОРОВ С </a:t>
            </a:r>
            <a:r>
              <a:rPr lang="ru-RU" sz="3200" b="1" dirty="0" smtClean="0"/>
              <a:t>ПРИМЕНЕНИЕМ </a:t>
            </a:r>
            <a:r>
              <a:rPr lang="ru-RU" sz="3200" b="1" dirty="0"/>
              <a:t>НАСТРАИВАЕМОЙ МОДЕЛИ ОБЪЕКТА УПРАВЛЕНИЯ</a:t>
            </a:r>
            <a:endParaRPr lang="ru-RU" sz="32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4943872" y="4941168"/>
            <a:ext cx="7376864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hangingPunct="0">
              <a:lnSpc>
                <a:spcPct val="150000"/>
              </a:lnSpc>
              <a:buNone/>
            </a:pPr>
            <a:r>
              <a:rPr lang="ru-RU" sz="1800" b="1" i="1" dirty="0">
                <a:solidFill>
                  <a:srgbClr val="0D0D0D"/>
                </a:solidFill>
                <a:latin typeface="+mj-lt"/>
                <a:ea typeface="Calibri" pitchFamily="34" charset="0"/>
                <a:cs typeface="Times New Roman" pitchFamily="18" charset="0"/>
              </a:rPr>
              <a:t>Выполнил</a:t>
            </a:r>
            <a:r>
              <a:rPr lang="en-US" sz="1800" b="1" i="1" dirty="0">
                <a:solidFill>
                  <a:srgbClr val="0D0D0D"/>
                </a:solidFill>
                <a:latin typeface="+mj-lt"/>
                <a:ea typeface="Calibri" pitchFamily="34" charset="0"/>
                <a:cs typeface="Times New Roman" pitchFamily="18" charset="0"/>
              </a:rPr>
              <a:t>: </a:t>
            </a:r>
            <a:r>
              <a:rPr lang="ru-RU" sz="1800" b="1" i="1" dirty="0">
                <a:solidFill>
                  <a:srgbClr val="0D0D0D"/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rgbClr val="0D0D0D"/>
                </a:solidFill>
                <a:latin typeface="+mj-lt"/>
                <a:ea typeface="Calibri" pitchFamily="34" charset="0"/>
                <a:cs typeface="Times New Roman" pitchFamily="18" charset="0"/>
              </a:rPr>
              <a:t>студент гр. </a:t>
            </a:r>
            <a:r>
              <a:rPr lang="ru-RU" sz="1800" dirty="0" smtClean="0">
                <a:solidFill>
                  <a:srgbClr val="0D0D0D"/>
                </a:solidFill>
                <a:latin typeface="+mj-lt"/>
                <a:ea typeface="Calibri" pitchFamily="34" charset="0"/>
                <a:cs typeface="Times New Roman" pitchFamily="18" charset="0"/>
              </a:rPr>
              <a:t>3641503</a:t>
            </a:r>
            <a:r>
              <a:rPr lang="en-US" sz="1800" dirty="0" smtClean="0">
                <a:solidFill>
                  <a:srgbClr val="0D0D0D"/>
                </a:solidFill>
                <a:latin typeface="+mj-lt"/>
                <a:ea typeface="Calibri" pitchFamily="34" charset="0"/>
                <a:cs typeface="Times New Roman" pitchFamily="18" charset="0"/>
              </a:rPr>
              <a:t>/</a:t>
            </a:r>
            <a:r>
              <a:rPr lang="ru-RU" sz="1800" dirty="0" smtClean="0">
                <a:solidFill>
                  <a:srgbClr val="0D0D0D"/>
                </a:solidFill>
                <a:latin typeface="+mj-lt"/>
                <a:ea typeface="Calibri" pitchFamily="34" charset="0"/>
                <a:cs typeface="Times New Roman" pitchFamily="18" charset="0"/>
              </a:rPr>
              <a:t>90101 </a:t>
            </a:r>
            <a:r>
              <a:rPr lang="ru-RU" sz="1800" dirty="0">
                <a:solidFill>
                  <a:srgbClr val="0D0D0D"/>
                </a:solidFill>
                <a:latin typeface="+mj-lt"/>
                <a:ea typeface="Calibri" pitchFamily="34" charset="0"/>
                <a:cs typeface="Times New Roman" pitchFamily="18" charset="0"/>
              </a:rPr>
              <a:t>Стронгин П.Я.</a:t>
            </a:r>
            <a:endParaRPr lang="ru-RU" sz="1800" dirty="0">
              <a:latin typeface="+mj-lt"/>
              <a:ea typeface="Calibri" pitchFamily="34" charset="0"/>
              <a:cs typeface="Calibri" pitchFamily="34" charset="0"/>
            </a:endParaRPr>
          </a:p>
          <a:p>
            <a:pPr marL="0" indent="0" eaLnBrk="0" hangingPunct="0">
              <a:lnSpc>
                <a:spcPct val="150000"/>
              </a:lnSpc>
              <a:buNone/>
            </a:pPr>
            <a:r>
              <a:rPr lang="ru-RU" sz="1800" b="1" i="1" dirty="0">
                <a:solidFill>
                  <a:srgbClr val="0D0D0D"/>
                </a:solidFill>
                <a:latin typeface="+mj-lt"/>
                <a:ea typeface="Calibri" pitchFamily="34" charset="0"/>
                <a:cs typeface="Times New Roman" pitchFamily="18" charset="0"/>
              </a:rPr>
              <a:t>Руководитель:</a:t>
            </a:r>
            <a:r>
              <a:rPr lang="en-US" sz="1800" b="1" i="1" dirty="0">
                <a:solidFill>
                  <a:srgbClr val="0D0D0D"/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rgbClr val="0D0D0D"/>
                </a:solidFill>
                <a:latin typeface="+mj-lt"/>
                <a:ea typeface="Calibri" pitchFamily="34" charset="0"/>
                <a:cs typeface="Times New Roman" pitchFamily="18" charset="0"/>
              </a:rPr>
              <a:t>д.т.н. профе</a:t>
            </a:r>
            <a:r>
              <a:rPr lang="en-US" sz="1800" dirty="0">
                <a:solidFill>
                  <a:srgbClr val="0D0D0D"/>
                </a:solidFill>
                <a:latin typeface="+mj-lt"/>
                <a:ea typeface="Calibri" pitchFamily="34" charset="0"/>
                <a:cs typeface="Times New Roman" pitchFamily="18" charset="0"/>
              </a:rPr>
              <a:t>cc</a:t>
            </a:r>
            <a:r>
              <a:rPr lang="ru-RU" sz="1800" dirty="0">
                <a:solidFill>
                  <a:srgbClr val="0D0D0D"/>
                </a:solidFill>
                <a:latin typeface="+mj-lt"/>
                <a:ea typeface="Calibri" pitchFamily="34" charset="0"/>
                <a:cs typeface="Times New Roman" pitchFamily="18" charset="0"/>
              </a:rPr>
              <a:t>ор Яковис Л.М</a:t>
            </a:r>
            <a:r>
              <a:rPr lang="ru-RU" sz="1800" dirty="0">
                <a:solidFill>
                  <a:srgbClr val="0D0D0D"/>
                </a:solidFill>
                <a:ea typeface="Calibri" pitchFamily="34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684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51384" y="620688"/>
            <a:ext cx="113052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Зависимость среднеквадратической погрешности идентификации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числа 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тестовых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воздействий</a:t>
            </a:r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/>
          <a:srcRect l="27398" t="67317" r="37957" b="25747"/>
          <a:stretch/>
        </p:blipFill>
        <p:spPr>
          <a:xfrm>
            <a:off x="-4038" y="5758407"/>
            <a:ext cx="3939798" cy="442936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 rotWithShape="1">
          <a:blip r:embed="rId2" cstate="print"/>
          <a:srcRect l="27398" t="49420" r="37957" b="43411"/>
          <a:stretch/>
        </p:blipFill>
        <p:spPr>
          <a:xfrm>
            <a:off x="4087113" y="5758407"/>
            <a:ext cx="4039965" cy="469565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 rotWithShape="1">
          <a:blip r:embed="rId2" cstate="print"/>
          <a:srcRect l="27398" t="32201" r="37957" b="60630"/>
          <a:stretch/>
        </p:blipFill>
        <p:spPr>
          <a:xfrm>
            <a:off x="8125695" y="5759116"/>
            <a:ext cx="4064922" cy="472466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0" y="1781746"/>
            <a:ext cx="4063539" cy="3909784"/>
            <a:chOff x="0" y="1781746"/>
            <a:chExt cx="4063539" cy="3909784"/>
          </a:xfrm>
        </p:grpSpPr>
        <p:pic>
          <p:nvPicPr>
            <p:cNvPr id="4" name="Рисунок 3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781746"/>
              <a:ext cx="4063539" cy="39097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" name="Прямоугольник 1"/>
            <p:cNvSpPr/>
            <p:nvPr/>
          </p:nvSpPr>
          <p:spPr bwMode="auto">
            <a:xfrm>
              <a:off x="3863752" y="4437112"/>
              <a:ext cx="199787" cy="1008112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063539" y="1772815"/>
            <a:ext cx="4063539" cy="3966965"/>
            <a:chOff x="4063539" y="1772815"/>
            <a:chExt cx="4063539" cy="3966965"/>
          </a:xfrm>
        </p:grpSpPr>
        <p:pic>
          <p:nvPicPr>
            <p:cNvPr id="5" name="Рисунок 4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3539" y="1772815"/>
              <a:ext cx="4063539" cy="39669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Прямоугольник 9"/>
            <p:cNvSpPr/>
            <p:nvPr/>
          </p:nvSpPr>
          <p:spPr bwMode="auto">
            <a:xfrm>
              <a:off x="7968208" y="4401108"/>
              <a:ext cx="126396" cy="108012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8060524" y="1791442"/>
            <a:ext cx="4130093" cy="3966965"/>
            <a:chOff x="8060524" y="1791442"/>
            <a:chExt cx="4130093" cy="3966965"/>
          </a:xfrm>
        </p:grpSpPr>
        <p:pic>
          <p:nvPicPr>
            <p:cNvPr id="6" name="Рисунок 5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0524" y="1791442"/>
              <a:ext cx="4130093" cy="39669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Прямоугольник 10"/>
            <p:cNvSpPr/>
            <p:nvPr/>
          </p:nvSpPr>
          <p:spPr bwMode="auto">
            <a:xfrm>
              <a:off x="12022222" y="4447111"/>
              <a:ext cx="126396" cy="108012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15" name="Номер слайда 8"/>
          <p:cNvSpPr txBox="1">
            <a:spLocks/>
          </p:cNvSpPr>
          <p:nvPr/>
        </p:nvSpPr>
        <p:spPr>
          <a:xfrm>
            <a:off x="11568608" y="6478668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Calibri" panose="020F0502020204030204" pitchFamily="34" charset="0"/>
              </a:rPr>
              <a:t>10</a:t>
            </a:r>
            <a:endParaRPr lang="ru-RU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41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print"/>
          <a:srcRect l="28262" t="20956" r="32051" b="13051"/>
          <a:stretch/>
        </p:blipFill>
        <p:spPr>
          <a:xfrm>
            <a:off x="1055440" y="1612101"/>
            <a:ext cx="4680520" cy="4374919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 rotWithShape="1">
          <a:blip r:embed="rId3" cstate="print"/>
          <a:srcRect l="46865" t="22242" r="12828" b="12316"/>
          <a:stretch/>
        </p:blipFill>
        <p:spPr>
          <a:xfrm>
            <a:off x="5735960" y="1612101"/>
            <a:ext cx="4752528" cy="433846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03512" y="6058724"/>
            <a:ext cx="813690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1000"/>
              </a:spcAft>
            </a:pP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Зависимости </a:t>
            </a:r>
            <a:r>
              <a:rPr lang="en-US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KmSdeed</a:t>
            </a:r>
            <a:r>
              <a:rPr lang="en-US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ru-RU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Nseed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и </a:t>
            </a:r>
            <a:r>
              <a:rPr lang="en-US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SKO</a:t>
            </a:r>
            <a:r>
              <a:rPr lang="ru-RU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_</a:t>
            </a:r>
            <a:r>
              <a:rPr lang="en-US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Km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ru-RU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Nseed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при </a:t>
            </a:r>
            <a:r>
              <a:rPr lang="en-US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2</a:t>
            </a:r>
            <a:endParaRPr lang="ru-RU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81362" y="670180"/>
            <a:ext cx="97930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Зависимость среднего значения и СКО от числа реализаций случайных возмущений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8"/>
          <p:cNvSpPr txBox="1">
            <a:spLocks/>
          </p:cNvSpPr>
          <p:nvPr/>
        </p:nvSpPr>
        <p:spPr>
          <a:xfrm>
            <a:off x="11568608" y="6478668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Calibri" panose="020F0502020204030204" pitchFamily="34" charset="0"/>
              </a:rPr>
              <a:t>11</a:t>
            </a:r>
            <a:endParaRPr lang="ru-RU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61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1055440" y="1628800"/>
            <a:ext cx="1008112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Перед началом идентификации в течение некоторого времени наблюдается поведение ОУ в системе управления с робастным регулятором и статистическим путем определяются не экстремальные, а реальные вероятностные характеристики остаточных возмущений. Это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позволяет увеличить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амплитуду «раскачивающих» воздействий, не выводя выходную переменную 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y(t)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за допустимые границы.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На начальной стадии производится грубая идентификация, когда параметры определяются по рассмотренной выше схеме при менее жестких требованиях к точности оценки параметров модели ОУ. Это дает возможность получить грубые оценки параметров ОУ за относительно короткое время путем подачи достаточно малого числа раскачивающих ОУ тестовых воздействий.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2711624" y="764704"/>
            <a:ext cx="65510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Адаптивная двухэтапная идентификация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8"/>
          <p:cNvSpPr txBox="1">
            <a:spLocks/>
          </p:cNvSpPr>
          <p:nvPr/>
        </p:nvSpPr>
        <p:spPr>
          <a:xfrm>
            <a:off x="11568608" y="6478668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Calibri" panose="020F0502020204030204" pitchFamily="34" charset="0"/>
              </a:rPr>
              <a:t>12</a:t>
            </a:r>
            <a:endParaRPr lang="ru-RU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46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1624" y="764704"/>
            <a:ext cx="65510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Адаптивная двухэтапная идентификация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105173" y="1597441"/>
            <a:ext cx="9577064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Получение грубых оценок позволяет уменьшить размеры исходной области неопределенности до меньшей величины. Это позволяет перед вторым (заключительным) этапом</a:t>
            </a:r>
            <a:r>
              <a:rPr kumimoji="0" lang="ru-RU" alt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определить параметры заключительной серии, обеспечивающие достижение заданной точности идентификации при</a:t>
            </a:r>
            <a:r>
              <a:rPr kumimoji="0" lang="ru-RU" alt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меньшей амплитуде и длительности тестовых воздействий.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итоге, как показывает имитационное моделирование, адаптивная идентификация при той же точности оценки параметров модели ОУ сопровождается существенно меньшей «раскачкой» ОУ, чем робастная идентификация. В формальном плане это выражается неравенством 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4565613"/>
              </p:ext>
            </p:extLst>
          </p:nvPr>
        </p:nvGraphicFramePr>
        <p:xfrm>
          <a:off x="3575720" y="5838596"/>
          <a:ext cx="4536504" cy="5698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2" name="Уравнение" r:id="rId3" imgW="2006600" imgH="241300" progId="Equation.3">
                  <p:embed/>
                </p:oleObj>
              </mc:Choice>
              <mc:Fallback>
                <p:oleObj name="Уравнение" r:id="rId3" imgW="2006600" imgH="2413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5720" y="5838596"/>
                        <a:ext cx="4536504" cy="5698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19336" y="449389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Номер слайда 8"/>
          <p:cNvSpPr txBox="1">
            <a:spLocks/>
          </p:cNvSpPr>
          <p:nvPr/>
        </p:nvSpPr>
        <p:spPr>
          <a:xfrm>
            <a:off x="11568608" y="6478668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Calibri" panose="020F0502020204030204" pitchFamily="34" charset="0"/>
              </a:rPr>
              <a:t>13</a:t>
            </a:r>
            <a:endParaRPr lang="ru-RU" sz="1200" dirty="0"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7408" y="1628800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3.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8029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/>
          <p:nvPr/>
        </p:nvPicPr>
        <p:blipFill rotWithShape="1">
          <a:blip r:embed="rId3" cstate="print"/>
          <a:srcRect l="32744" t="53653" r="23407" b="18530"/>
          <a:stretch/>
        </p:blipFill>
        <p:spPr>
          <a:xfrm>
            <a:off x="6034582" y="1442226"/>
            <a:ext cx="5704840" cy="203454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07568" y="548680"/>
            <a:ext cx="79081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Циклическая процедура адаптивного управления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6764" y="959618"/>
            <a:ext cx="33616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ru-RU" sz="2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Пассивный 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этап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-го цикла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6763" y="1514081"/>
            <a:ext cx="74471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Для системы управления с обратной связью, показанной на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рисунке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включающей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ОУ с передаточной функцией </a:t>
            </a:r>
            <a:endParaRPr lang="ru-RU" sz="2000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423592" y="275091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7279994"/>
              </p:ext>
            </p:extLst>
          </p:nvPr>
        </p:nvGraphicFramePr>
        <p:xfrm>
          <a:off x="1287153" y="2227798"/>
          <a:ext cx="2601219" cy="416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9" name="Уравнение" r:id="rId4" imgW="1422400" imgH="228600" progId="Equation.3">
                  <p:embed/>
                </p:oleObj>
              </mc:Choice>
              <mc:Fallback>
                <p:oleObj name="Уравнение" r:id="rId4" imgW="142240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7153" y="2227798"/>
                        <a:ext cx="2601219" cy="4161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90107" y="2535566"/>
            <a:ext cx="5061770" cy="498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параметры которой заданы интервалами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063552" y="393659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2385397"/>
              </p:ext>
            </p:extLst>
          </p:nvPr>
        </p:nvGraphicFramePr>
        <p:xfrm>
          <a:off x="701105" y="3060447"/>
          <a:ext cx="4951227" cy="3977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0" name="Уравнение" r:id="rId6" imgW="3429000" imgH="266700" progId="Equation.3">
                  <p:embed/>
                </p:oleObj>
              </mc:Choice>
              <mc:Fallback>
                <p:oleObj name="Уравнение" r:id="rId6" imgW="3429000" imgH="2667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105" y="3060447"/>
                        <a:ext cx="4951227" cy="3977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548177" y="3466110"/>
            <a:ext cx="77021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рассчитываются робастные настройки ПИ или ПИД-регулятора, зависящие от текущей зоны неопределенности.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26762" y="4635985"/>
            <a:ext cx="88816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Компенсационный метод настройки регуляторов </a:t>
            </a: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приводит 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к формулам </a:t>
            </a:r>
            <a:endParaRPr lang="ru-RU" sz="2000" dirty="0"/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5087888" y="700006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5093920"/>
              </p:ext>
            </p:extLst>
          </p:nvPr>
        </p:nvGraphicFramePr>
        <p:xfrm>
          <a:off x="3354067" y="5350555"/>
          <a:ext cx="4596529" cy="550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1" name="Уравнение" r:id="rId8" imgW="2222500" imgH="266700" progId="Equation.3">
                  <p:embed/>
                </p:oleObj>
              </mc:Choice>
              <mc:Fallback>
                <p:oleObj name="Уравнение" r:id="rId8" imgW="2222500" imgH="2667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4067" y="5350555"/>
                        <a:ext cx="4596529" cy="5500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Номер слайда 8"/>
          <p:cNvSpPr txBox="1">
            <a:spLocks/>
          </p:cNvSpPr>
          <p:nvPr/>
        </p:nvSpPr>
        <p:spPr>
          <a:xfrm>
            <a:off x="11568608" y="6478668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Calibri" panose="020F0502020204030204" pitchFamily="34" charset="0"/>
              </a:rPr>
              <a:t>14</a:t>
            </a:r>
            <a:endParaRPr lang="ru-RU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68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07568" y="548680"/>
            <a:ext cx="79081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Циклическая процедура адаптивного управления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4990355"/>
              </p:ext>
            </p:extLst>
          </p:nvPr>
        </p:nvGraphicFramePr>
        <p:xfrm>
          <a:off x="9634921" y="1113556"/>
          <a:ext cx="541979" cy="464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7" name="Уравнение" r:id="rId3" imgW="266584" imgH="228501" progId="Equation.3">
                  <p:embed/>
                </p:oleObj>
              </mc:Choice>
              <mc:Fallback>
                <p:oleObj name="Уравнение" r:id="rId3" imgW="266584" imgH="228501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34921" y="1113556"/>
                        <a:ext cx="541979" cy="4645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5751687"/>
              </p:ext>
            </p:extLst>
          </p:nvPr>
        </p:nvGraphicFramePr>
        <p:xfrm>
          <a:off x="6691717" y="1546182"/>
          <a:ext cx="735707" cy="401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8" name="Уравнение" r:id="rId5" imgW="419100" imgH="228600" progId="Equation.3">
                  <p:embed/>
                </p:oleObj>
              </mc:Choice>
              <mc:Fallback>
                <p:oleObj name="Уравнение" r:id="rId5" imgW="419100" imgH="2286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1717" y="1546182"/>
                        <a:ext cx="735707" cy="4012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90472" y="1156114"/>
            <a:ext cx="860231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Статистическая обработка данных о выходной переменной </a:t>
            </a:r>
            <a:r>
              <a:rPr kumimoji="0" lang="en-US" alt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en-US" alt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152564" y="1161984"/>
            <a:ext cx="44644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позволяет найти СКО 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33322" y="1535035"/>
            <a:ext cx="686209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определить нормированную корреляционную функцию 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23772" y="29295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3322" y="1972161"/>
            <a:ext cx="59111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Далее строится модель «остаточных»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возмущений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Поскольку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для такого рода случайных процессов нормированная корреляционная функция имеет вид</a:t>
            </a:r>
            <a:endParaRPr lang="ru-RU" sz="2000" dirty="0"/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1991544" y="3057190"/>
            <a:ext cx="12334739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6584626"/>
              </p:ext>
            </p:extLst>
          </p:nvPr>
        </p:nvGraphicFramePr>
        <p:xfrm>
          <a:off x="2359381" y="3176709"/>
          <a:ext cx="2232249" cy="4205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9" name="Уравнение" r:id="rId7" imgW="1307880" imgH="253800" progId="Equation.3">
                  <p:embed/>
                </p:oleObj>
              </mc:Choice>
              <mc:Fallback>
                <p:oleObj name="Уравнение" r:id="rId7" imgW="1307880" imgH="2538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9381" y="3176709"/>
                        <a:ext cx="2232249" cy="4205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233322" y="3677802"/>
            <a:ext cx="578065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 параметр формирующего фильтра «остаточных» возмущений 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может быть найден численным решением уравнения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3129127" y="494116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0431900"/>
              </p:ext>
            </p:extLst>
          </p:nvPr>
        </p:nvGraphicFramePr>
        <p:xfrm>
          <a:off x="2633980" y="5235655"/>
          <a:ext cx="1454705" cy="4156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0" name="Уравнение" r:id="rId9" imgW="800100" imgH="228600" progId="Equation.3">
                  <p:embed/>
                </p:oleObj>
              </mc:Choice>
              <mc:Fallback>
                <p:oleObj name="Уравнение" r:id="rId9" imgW="800100" imgH="2286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3980" y="5235655"/>
                        <a:ext cx="1454705" cy="4156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Рисунок 15"/>
          <p:cNvPicPr/>
          <p:nvPr/>
        </p:nvPicPr>
        <p:blipFill rotWithShape="1">
          <a:blip r:embed="rId11" cstate="print"/>
          <a:srcRect l="29022" t="2566" r="29129" b="31274"/>
          <a:stretch/>
        </p:blipFill>
        <p:spPr bwMode="auto">
          <a:xfrm>
            <a:off x="6185827" y="2007020"/>
            <a:ext cx="4705200" cy="41830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4452932" y="6076764"/>
            <a:ext cx="817098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Нормированная корреляционная функция «остаточных»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возмущений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Номер слайда 8"/>
          <p:cNvSpPr txBox="1">
            <a:spLocks/>
          </p:cNvSpPr>
          <p:nvPr/>
        </p:nvSpPr>
        <p:spPr>
          <a:xfrm>
            <a:off x="11568608" y="6478668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Calibri" panose="020F0502020204030204" pitchFamily="34" charset="0"/>
              </a:rPr>
              <a:t>15</a:t>
            </a:r>
            <a:endParaRPr lang="ru-RU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11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00686" y="458069"/>
            <a:ext cx="79081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Циклическая процедура адаптивного управления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42016" y="1145836"/>
            <a:ext cx="586647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ru-RU" sz="2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Определение длины амплитуды и длины «ступенек»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874039" y="282778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" name="Рисунок 7"/>
          <p:cNvPicPr/>
          <p:nvPr/>
        </p:nvPicPr>
        <p:blipFill rotWithShape="1">
          <a:blip r:embed="rId3" cstate="print"/>
          <a:srcRect l="37018" t="21701" r="26965" b="15104"/>
          <a:stretch/>
        </p:blipFill>
        <p:spPr>
          <a:xfrm>
            <a:off x="2602561" y="1699835"/>
            <a:ext cx="2338707" cy="2004296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5631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3923578"/>
              </p:ext>
            </p:extLst>
          </p:nvPr>
        </p:nvGraphicFramePr>
        <p:xfrm>
          <a:off x="5646787" y="1682465"/>
          <a:ext cx="2681461" cy="473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8" name="Уравнение" r:id="rId4" imgW="1459866" imgH="253890" progId="Equation.3">
                  <p:embed/>
                </p:oleObj>
              </mc:Choice>
              <mc:Fallback>
                <p:oleObj name="Уравнение" r:id="rId4" imgW="1459866" imgH="25389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6787" y="1682465"/>
                        <a:ext cx="2681461" cy="4731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5793561"/>
              </p:ext>
            </p:extLst>
          </p:nvPr>
        </p:nvGraphicFramePr>
        <p:xfrm>
          <a:off x="5681483" y="2340143"/>
          <a:ext cx="2254022" cy="494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9" name="Уравнение" r:id="rId6" imgW="1168200" imgH="253800" progId="Equation.3">
                  <p:embed/>
                </p:oleObj>
              </mc:Choice>
              <mc:Fallback>
                <p:oleObj name="Уравнение" r:id="rId6" imgW="1168200" imgH="253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1483" y="2340143"/>
                        <a:ext cx="2254022" cy="4947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0231" y="4000643"/>
            <a:ext cx="61300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Сравнивая контролируемый выход реального объекта 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535329" y="3987214"/>
            <a:ext cx="35550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с выходом модельного объекта</a:t>
            </a:r>
            <a:endParaRPr lang="ru-RU" sz="2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0231" y="4338921"/>
            <a:ext cx="103704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модель настраивают так, чтобы минимизировать разницу между двумя указанными сигналами, мерой которой может служить интегральный показатель </a:t>
            </a:r>
            <a:endParaRPr lang="ru-RU" sz="2000" dirty="0"/>
          </a:p>
        </p:txBody>
      </p:sp>
      <p:sp>
        <p:nvSpPr>
          <p:cNvPr id="13" name="Rectangle 39"/>
          <p:cNvSpPr>
            <a:spLocks noChangeArrowheads="1"/>
          </p:cNvSpPr>
          <p:nvPr/>
        </p:nvSpPr>
        <p:spPr bwMode="auto">
          <a:xfrm>
            <a:off x="6299350" y="515358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1517282"/>
              </p:ext>
            </p:extLst>
          </p:nvPr>
        </p:nvGraphicFramePr>
        <p:xfrm>
          <a:off x="6065642" y="4028526"/>
          <a:ext cx="494942" cy="3352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0" name="Уравнение" r:id="rId8" imgW="291973" imgH="203112" progId="Equation.3">
                  <p:embed/>
                </p:oleObj>
              </mc:Choice>
              <mc:Fallback>
                <p:oleObj name="Уравнение" r:id="rId8" imgW="291973" imgH="203112" progId="Equation.3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5642" y="4028526"/>
                        <a:ext cx="494942" cy="3352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41"/>
          <p:cNvSpPr>
            <a:spLocks noChangeArrowheads="1"/>
          </p:cNvSpPr>
          <p:nvPr/>
        </p:nvSpPr>
        <p:spPr bwMode="auto">
          <a:xfrm>
            <a:off x="11136560" y="510242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3897864"/>
              </p:ext>
            </p:extLst>
          </p:nvPr>
        </p:nvGraphicFramePr>
        <p:xfrm>
          <a:off x="10036651" y="4036234"/>
          <a:ext cx="523497" cy="3546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1" name="Уравнение" r:id="rId10" imgW="291973" imgH="203112" progId="Equation.3">
                  <p:embed/>
                </p:oleObj>
              </mc:Choice>
              <mc:Fallback>
                <p:oleObj name="Уравнение" r:id="rId10" imgW="291973" imgH="203112" progId="Equation.3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6651" y="4036234"/>
                        <a:ext cx="523497" cy="35462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43"/>
          <p:cNvSpPr>
            <a:spLocks noChangeArrowheads="1"/>
          </p:cNvSpPr>
          <p:nvPr/>
        </p:nvSpPr>
        <p:spPr bwMode="auto">
          <a:xfrm>
            <a:off x="216471" y="602239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3310189"/>
              </p:ext>
            </p:extLst>
          </p:nvPr>
        </p:nvGraphicFramePr>
        <p:xfrm>
          <a:off x="4367808" y="4910961"/>
          <a:ext cx="2927201" cy="996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2" name="Уравнение" r:id="rId12" imgW="1333500" imgH="457200" progId="Equation.3">
                  <p:embed/>
                </p:oleObj>
              </mc:Choice>
              <mc:Fallback>
                <p:oleObj name="Уравнение" r:id="rId12" imgW="1333500" imgH="457200" progId="Equation.3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7808" y="4910961"/>
                        <a:ext cx="2927201" cy="99649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1375436" y="3684396"/>
            <a:ext cx="49996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Идентификация 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с настраиваемой </a:t>
            </a:r>
            <a:r>
              <a:rPr lang="ru-RU" sz="20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моделью </a:t>
            </a:r>
            <a:endParaRPr lang="ru-RU" sz="2000" i="1" dirty="0"/>
          </a:p>
        </p:txBody>
      </p:sp>
      <p:sp>
        <p:nvSpPr>
          <p:cNvPr id="20" name="Номер слайда 8"/>
          <p:cNvSpPr txBox="1">
            <a:spLocks/>
          </p:cNvSpPr>
          <p:nvPr/>
        </p:nvSpPr>
        <p:spPr>
          <a:xfrm>
            <a:off x="11568608" y="6478668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Calibri" panose="020F0502020204030204" pitchFamily="34" charset="0"/>
              </a:rPr>
              <a:t>16</a:t>
            </a:r>
            <a:endParaRPr lang="ru-RU" sz="1200" dirty="0">
              <a:latin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72992" y="857902"/>
            <a:ext cx="30682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/>
              <a:t>Активный этап </a:t>
            </a:r>
            <a:r>
              <a:rPr lang="en-US" sz="2000" i="1" dirty="0" smtClean="0"/>
              <a:t>i-</a:t>
            </a:r>
            <a:r>
              <a:rPr lang="ru-RU" sz="2000" i="1" dirty="0" smtClean="0"/>
              <a:t>го цикла</a:t>
            </a:r>
            <a:endParaRPr lang="ru-RU" sz="2000" i="1" dirty="0"/>
          </a:p>
        </p:txBody>
      </p:sp>
      <p:sp>
        <p:nvSpPr>
          <p:cNvPr id="22" name="Rectangle 75"/>
          <p:cNvSpPr>
            <a:spLocks noChangeArrowheads="1"/>
          </p:cNvSpPr>
          <p:nvPr/>
        </p:nvSpPr>
        <p:spPr bwMode="auto">
          <a:xfrm>
            <a:off x="1631504" y="654133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" name="Rectangle 77"/>
          <p:cNvSpPr>
            <a:spLocks noChangeArrowheads="1"/>
          </p:cNvSpPr>
          <p:nvPr/>
        </p:nvSpPr>
        <p:spPr bwMode="auto">
          <a:xfrm>
            <a:off x="2999656" y="647866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" name="Rectangle 79"/>
          <p:cNvSpPr>
            <a:spLocks noChangeArrowheads="1"/>
          </p:cNvSpPr>
          <p:nvPr/>
        </p:nvSpPr>
        <p:spPr bwMode="auto">
          <a:xfrm>
            <a:off x="4367808" y="647866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116010" y="5756196"/>
            <a:ext cx="6094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В итоге с помощью идентификации находятся оценки</a:t>
            </a:r>
            <a:endParaRPr lang="ru-RU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Прямоугольник 28"/>
              <p:cNvSpPr/>
              <p:nvPr/>
            </p:nvSpPr>
            <p:spPr>
              <a:xfrm>
                <a:off x="2923686" y="6218277"/>
                <a:ext cx="551498" cy="4084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ru-RU" sz="2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</m:acc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ru-RU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r>
                  <a:rPr lang="ru-RU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000" dirty="0"/>
              </a:p>
            </p:txBody>
          </p:sp>
        </mc:Choice>
        <mc:Fallback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3686" y="6218277"/>
                <a:ext cx="551498" cy="408445"/>
              </a:xfrm>
              <a:prstGeom prst="rect">
                <a:avLst/>
              </a:prstGeom>
              <a:blipFill>
                <a:blip r:embed="rId14"/>
                <a:stretch>
                  <a:fillRect t="-8955" r="-5556" b="-29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Прямоугольник 29"/>
              <p:cNvSpPr/>
              <p:nvPr/>
            </p:nvSpPr>
            <p:spPr>
              <a:xfrm>
                <a:off x="3461700" y="6203382"/>
                <a:ext cx="512384" cy="4084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ru-RU" sz="2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ru-RU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r>
                  <a:rPr lang="ru-RU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dirty="0"/>
              </a:p>
            </p:txBody>
          </p:sp>
        </mc:Choice>
        <mc:Fallback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1700" y="6203382"/>
                <a:ext cx="512384" cy="408445"/>
              </a:xfrm>
              <a:prstGeom prst="rect">
                <a:avLst/>
              </a:prstGeom>
              <a:blipFill>
                <a:blip r:embed="rId15"/>
                <a:stretch>
                  <a:fillRect t="-7463" r="-5952" b="-29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Прямоугольник 31"/>
              <p:cNvSpPr/>
              <p:nvPr/>
            </p:nvSpPr>
            <p:spPr>
              <a:xfrm>
                <a:off x="3991024" y="6183423"/>
                <a:ext cx="44858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ru-RU" sz="200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acc>
                        </m:e>
                        <m:sub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32" name="Прямоугольник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1024" y="6183423"/>
                <a:ext cx="448584" cy="400110"/>
              </a:xfrm>
              <a:prstGeom prst="rect">
                <a:avLst/>
              </a:prstGeom>
              <a:blipFill>
                <a:blip r:embed="rId16"/>
                <a:stretch>
                  <a:fillRect t="-4545" r="-34247" b="-30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759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23592" y="253975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217" name="Рисунок 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8" t="33824" r="6937" b="21140"/>
          <a:stretch>
            <a:fillRect/>
          </a:stretch>
        </p:blipFill>
        <p:spPr bwMode="auto">
          <a:xfrm>
            <a:off x="1847528" y="1142979"/>
            <a:ext cx="6480720" cy="325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839416" y="4393725"/>
            <a:ext cx="1334412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Блок-схема для моделирования погрешностей идентификации 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07568" y="548680"/>
            <a:ext cx="79081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Циклическая процедура адаптивного управления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65520" y="4793835"/>
            <a:ext cx="86447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Многократное моделирование схемы на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рисунке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осуществляется при различных реализациях «остаточных» возмущений.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33109" y="5606323"/>
            <a:ext cx="87983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Путём обработки статистики полученных оценок формируются значения СКО</a:t>
            </a:r>
            <a:endParaRPr lang="ru-RU" sz="2000" dirty="0"/>
          </a:p>
          <a:p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2000" dirty="0"/>
          </a:p>
        </p:txBody>
      </p:sp>
      <p:sp>
        <p:nvSpPr>
          <p:cNvPr id="9" name="Номер слайда 8"/>
          <p:cNvSpPr txBox="1">
            <a:spLocks/>
          </p:cNvSpPr>
          <p:nvPr/>
        </p:nvSpPr>
        <p:spPr>
          <a:xfrm>
            <a:off x="11568608" y="6478668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Calibri" panose="020F0502020204030204" pitchFamily="34" charset="0"/>
              </a:rPr>
              <a:t>17</a:t>
            </a:r>
            <a:endParaRPr lang="ru-RU" sz="12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Прямоугольник 10"/>
              <p:cNvSpPr/>
              <p:nvPr/>
            </p:nvSpPr>
            <p:spPr>
              <a:xfrm>
                <a:off x="2483986" y="6050987"/>
                <a:ext cx="6096000" cy="42768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/>
                        </m:ctrlPr>
                      </m:sSubPr>
                      <m:e>
                        <m:r>
                          <a:rPr lang="en-US" sz="2000" i="1"/>
                          <m:t>𝜎</m:t>
                        </m:r>
                      </m:e>
                      <m:sub>
                        <m:sSub>
                          <m:sSubPr>
                            <m:ctrlPr>
                              <a:rPr lang="ru-RU" sz="2000" i="1"/>
                            </m:ctrlPr>
                          </m:sSubPr>
                          <m:e>
                            <m:r>
                              <a:rPr lang="en-US" sz="2000" i="1"/>
                              <m:t>𝐾</m:t>
                            </m:r>
                          </m:e>
                          <m:sub>
                            <m:r>
                              <a:rPr lang="en-US" sz="2000" i="1"/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000" dirty="0"/>
                  <a:t>;</a:t>
                </a:r>
                <a:endParaRPr lang="ru-RU" sz="2000" dirty="0"/>
              </a:p>
            </p:txBody>
          </p:sp>
        </mc:Choice>
        <mc:Fallback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986" y="6050987"/>
                <a:ext cx="6096000" cy="427681"/>
              </a:xfrm>
              <a:prstGeom prst="rect">
                <a:avLst/>
              </a:prstGeom>
              <a:blipFill>
                <a:blip r:embed="rId3"/>
                <a:stretch>
                  <a:fillRect t="-8571" b="-185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Прямоугольник 11"/>
              <p:cNvSpPr/>
              <p:nvPr/>
            </p:nvSpPr>
            <p:spPr>
              <a:xfrm>
                <a:off x="3136695" y="6020905"/>
                <a:ext cx="587469" cy="4535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sSub>
                          <m:sSubPr>
                            <m:ctrlPr>
                              <a:rPr lang="ru-RU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ru-RU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6695" y="6020905"/>
                <a:ext cx="587469" cy="453586"/>
              </a:xfrm>
              <a:prstGeom prst="rect">
                <a:avLst/>
              </a:prstGeom>
              <a:blipFill>
                <a:blip r:embed="rId4"/>
                <a:stretch>
                  <a:fillRect t="-2703" r="-9375" b="-175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Прямоугольник 12"/>
              <p:cNvSpPr/>
              <p:nvPr/>
            </p:nvSpPr>
            <p:spPr>
              <a:xfrm>
                <a:off x="3830634" y="6020905"/>
                <a:ext cx="546239" cy="5561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sSub>
                            <m:sSubPr>
                              <m:ctrlPr>
                                <a:rPr lang="ru-RU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ru-RU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0634" y="6020905"/>
                <a:ext cx="546239" cy="5561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379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07568" y="548680"/>
            <a:ext cx="79081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Циклическая процедура адаптивного управления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5440" y="1010345"/>
            <a:ext cx="99813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Уточнение оценок с использованием результатов, полученных в предыдущих </a:t>
            </a:r>
            <a:r>
              <a:rPr lang="en-US" sz="2000" i="1" dirty="0"/>
              <a:t>i</a:t>
            </a:r>
            <a:r>
              <a:rPr lang="en-US" sz="2000" i="1" dirty="0" smtClean="0"/>
              <a:t> - </a:t>
            </a:r>
            <a:r>
              <a:rPr lang="en-US" sz="2000" dirty="0" smtClean="0"/>
              <a:t>1 </a:t>
            </a:r>
            <a:r>
              <a:rPr lang="ru-RU" sz="2000" dirty="0" smtClean="0"/>
              <a:t>циклах</a:t>
            </a:r>
            <a:endParaRPr lang="ru-RU" sz="20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95400" y="357301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7415824"/>
              </p:ext>
            </p:extLst>
          </p:nvPr>
        </p:nvGraphicFramePr>
        <p:xfrm>
          <a:off x="1919537" y="1602872"/>
          <a:ext cx="3063977" cy="4700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6" name="Уравнение" r:id="rId3" imgW="1675673" imgH="253890" progId="Equation.3">
                  <p:embed/>
                </p:oleObj>
              </mc:Choice>
              <mc:Fallback>
                <p:oleObj name="Уравнение" r:id="rId3" imgW="1675673" imgH="25389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9537" y="1602872"/>
                        <a:ext cx="3063977" cy="4700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6" name="Прямоугольник 5"/>
              <p:cNvSpPr/>
              <p:nvPr/>
            </p:nvSpPr>
            <p:spPr>
              <a:xfrm>
                <a:off x="1271464" y="1772816"/>
                <a:ext cx="9649072" cy="12498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ru-RU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𝐾</m:t>
                        </m:r>
                      </m:sub>
                      <m:sup>
                        <m:d>
                          <m:dPr>
                            <m:ctrlPr>
                              <a:rPr lang="ru-RU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e>
                        </m:d>
                      </m:sup>
                    </m:sSubSup>
                    <m:r>
                      <a:rPr lang="ru-RU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ru-RU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ru-RU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ru-RU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ru-RU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ru-RU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𝐾</m:t>
                                        </m:r>
                                      </m:sub>
                                      <m:sup>
                                        <m:d>
                                          <m:dPr>
                                            <m:ctrlPr>
                                              <a:rPr lang="ru-RU" sz="20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000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US" sz="2000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−1</m:t>
                                            </m:r>
                                          </m:e>
                                        </m:d>
                                      </m:sup>
                                    </m:sSubSup>
                                  </m:e>
                                </m:d>
                              </m:e>
                              <m:sup>
                                <m:r>
                                  <a:rPr lang="ru-RU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  <m:sSubSup>
                              <m:sSubSupPr>
                                <m:ctrlPr>
                                  <a:rPr lang="ru-RU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ru-RU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ru-RU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ru-RU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ru-RU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ru-RU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ru-RU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𝐾</m:t>
                                        </m:r>
                                        <m:r>
                                          <a:rPr lang="ru-RU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0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ru-RU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  <m:sSup>
                              <m:sSupPr>
                                <m:ctrlPr>
                                  <a:rPr lang="ru-RU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ru-RU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1−</m:t>
                                    </m:r>
                                    <m:sSub>
                                      <m:sSubPr>
                                        <m:ctrlPr>
                                          <a:rPr lang="ru-RU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𝛼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ru-RU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f>
                          <m:fPr>
                            <m:ctrlPr>
                              <a:rPr lang="ru-RU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ru-RU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ru-RU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ru-RU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где </m:t>
                    </m:r>
                    <m:sSub>
                      <m:sSubPr>
                        <m:ctrlPr>
                          <a:rPr lang="ru-RU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ru-RU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ru-RU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  <m:r>
                              <a:rPr lang="ru-RU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ru-RU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p>
                          <m:sSupPr>
                            <m:ctrlPr>
                              <a:rPr lang="ru-RU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ru-RU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ru-RU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𝐾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ru-RU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0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</m:d>
                          </m:e>
                          <m:sup>
                            <m:r>
                              <a:rPr lang="ru-RU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ru-RU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  <m:r>
                              <a:rPr lang="ru-RU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ru-RU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ru-RU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ru-RU" sz="20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464" y="1772816"/>
                <a:ext cx="9649072" cy="124989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514510" y="3087514"/>
            <a:ext cx="49947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Уточнение границ зоны неопределенности</a:t>
            </a:r>
            <a:r>
              <a:rPr lang="en-US" sz="2000" dirty="0"/>
              <a:t>:</a:t>
            </a:r>
            <a:endParaRPr lang="ru-RU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Прямоугольник 7"/>
              <p:cNvSpPr/>
              <p:nvPr/>
            </p:nvSpPr>
            <p:spPr>
              <a:xfrm>
                <a:off x="1257690" y="3685260"/>
                <a:ext cx="3408656" cy="5502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ba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ru-RU" sz="2000" i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000" i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bar>
                              <m:barPr>
                                <m:ctrlPr>
                                  <a:rPr lang="ru-RU" sz="2000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ru-RU" sz="2000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</m:bar>
                            <m:r>
                              <a:rPr lang="ru-RU" sz="2000" i="0">
                                <a:latin typeface="Cambria Math" panose="02040503050406030204" pitchFamily="18" charset="0"/>
                              </a:rPr>
                              <m:t>;</m:t>
                            </m:r>
                            <m:sSub>
                              <m:sSubPr>
                                <m:ctrlPr>
                                  <a:rPr lang="ru-RU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ru-RU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ru-RU" sz="2000" i="1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sub>
                            </m:sSub>
                            <m:r>
                              <a:rPr lang="ru-RU" sz="2000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sSubSup>
                              <m:sSubSupPr>
                                <m:ctrlPr>
                                  <a:rPr lang="ru-RU" sz="2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ru-RU" sz="200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ru-RU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i</m:t>
                                    </m:r>
                                  </m:e>
                                </m:d>
                              </m:sup>
                            </m:sSubSup>
                          </m:e>
                        </m:d>
                      </m:e>
                    </m:func>
                  </m:oMath>
                </a14:m>
                <a:r>
                  <a:rPr lang="en-US" sz="2000" dirty="0" smtClean="0"/>
                  <a:t>;</a:t>
                </a:r>
                <a:endParaRPr lang="ru-RU" sz="2000" dirty="0"/>
              </a:p>
            </p:txBody>
          </p:sp>
        </mc:Choice>
        <mc:Fallback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690" y="3685260"/>
                <a:ext cx="3408656" cy="550215"/>
              </a:xfrm>
              <a:prstGeom prst="rect">
                <a:avLst/>
              </a:prstGeom>
              <a:blipFill>
                <a:blip r:embed="rId6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Прямоугольник 8"/>
              <p:cNvSpPr/>
              <p:nvPr/>
            </p:nvSpPr>
            <p:spPr>
              <a:xfrm>
                <a:off x="4727849" y="3685260"/>
                <a:ext cx="3029996" cy="550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ru-RU" sz="2000" i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ru-RU" sz="2000" i="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acc>
                              <m:r>
                                <a:rPr lang="ru-RU" sz="2000" i="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  <m:r>
                                <a:rPr lang="ru-RU" sz="20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sSubSup>
                                <m:sSubSup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 smtClean="0">
                                          <a:latin typeface="Cambria Math" panose="02040503050406030204" pitchFamily="18" charset="0"/>
                                        </a:rPr>
                                        <m:t>i</m:t>
                                      </m:r>
                                    </m:e>
                                  </m:d>
                                </m:sup>
                              </m:sSubSup>
                            </m:e>
                          </m:d>
                        </m:e>
                      </m:func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7849" y="3685260"/>
                <a:ext cx="3029996" cy="55021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Прямоугольник 10"/>
          <p:cNvSpPr/>
          <p:nvPr/>
        </p:nvSpPr>
        <p:spPr>
          <a:xfrm>
            <a:off x="1360550" y="4367278"/>
            <a:ext cx="741682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Условием остановки является выполнение всех трех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неравенств: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271464" y="5397181"/>
            <a:ext cx="14321272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2364255"/>
              </p:ext>
            </p:extLst>
          </p:nvPr>
        </p:nvGraphicFramePr>
        <p:xfrm>
          <a:off x="2090014" y="5061446"/>
          <a:ext cx="5152663" cy="5337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7" name="Уравнение" r:id="rId8" imgW="2387600" imgH="254000" progId="Equation.3">
                  <p:embed/>
                </p:oleObj>
              </mc:Choice>
              <mc:Fallback>
                <p:oleObj name="Уравнение" r:id="rId8" imgW="2387600" imgH="254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0014" y="5061446"/>
                        <a:ext cx="5152663" cy="5337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Номер слайда 8"/>
          <p:cNvSpPr txBox="1">
            <a:spLocks/>
          </p:cNvSpPr>
          <p:nvPr/>
        </p:nvSpPr>
        <p:spPr>
          <a:xfrm>
            <a:off x="11568608" y="6478668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Calibri" panose="020F0502020204030204" pitchFamily="34" charset="0"/>
              </a:rPr>
              <a:t>1</a:t>
            </a:r>
            <a:r>
              <a:rPr lang="en-US" sz="1200" dirty="0" smtClean="0">
                <a:latin typeface="Calibri" panose="020F0502020204030204" pitchFamily="34" charset="0"/>
              </a:rPr>
              <a:t>8</a:t>
            </a:r>
            <a:endParaRPr lang="ru-RU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28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0288805"/>
              </p:ext>
            </p:extLst>
          </p:nvPr>
        </p:nvGraphicFramePr>
        <p:xfrm>
          <a:off x="3125042" y="2079493"/>
          <a:ext cx="1186058" cy="395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2" name="Уравнение" r:id="rId3" imgW="723600" imgH="241200" progId="Equation.3">
                  <p:embed/>
                </p:oleObj>
              </mc:Choice>
              <mc:Fallback>
                <p:oleObj name="Уравнение" r:id="rId3" imgW="723600" imgH="241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5042" y="2079493"/>
                        <a:ext cx="1186058" cy="3953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6495561"/>
              </p:ext>
            </p:extLst>
          </p:nvPr>
        </p:nvGraphicFramePr>
        <p:xfrm>
          <a:off x="4565203" y="2081632"/>
          <a:ext cx="1170244" cy="395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3" name="Уравнение" r:id="rId5" imgW="711000" imgH="241200" progId="Equation.3">
                  <p:embed/>
                </p:oleObj>
              </mc:Choice>
              <mc:Fallback>
                <p:oleObj name="Уравнение" r:id="rId5" imgW="711000" imgH="241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5203" y="2081632"/>
                        <a:ext cx="1170244" cy="3953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3392277"/>
              </p:ext>
            </p:extLst>
          </p:nvPr>
        </p:nvGraphicFramePr>
        <p:xfrm>
          <a:off x="6019066" y="2117694"/>
          <a:ext cx="1233500" cy="3795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4" name="Уравнение" r:id="rId7" imgW="749300" imgH="228600" progId="Equation.3">
                  <p:embed/>
                </p:oleObj>
              </mc:Choice>
              <mc:Fallback>
                <p:oleObj name="Уравнение" r:id="rId7" imgW="749300" imgH="2286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066" y="2117694"/>
                        <a:ext cx="1233500" cy="3795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911424" y="271157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911424" y="340583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911424" y="364502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9482470"/>
              </p:ext>
            </p:extLst>
          </p:nvPr>
        </p:nvGraphicFramePr>
        <p:xfrm>
          <a:off x="2981026" y="2770128"/>
          <a:ext cx="1012626" cy="4032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5" name="Уравнение" r:id="rId9" imgW="507960" imgH="203040" progId="Equation.3">
                  <p:embed/>
                </p:oleObj>
              </mc:Choice>
              <mc:Fallback>
                <p:oleObj name="Уравнение" r:id="rId9" imgW="507960" imgH="2030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1026" y="2770128"/>
                        <a:ext cx="1012626" cy="4032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4770215"/>
              </p:ext>
            </p:extLst>
          </p:nvPr>
        </p:nvGraphicFramePr>
        <p:xfrm>
          <a:off x="4565203" y="2772694"/>
          <a:ext cx="807006" cy="403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6" name="Уравнение" r:id="rId11" imgW="406048" imgH="203024" progId="Equation.3">
                  <p:embed/>
                </p:oleObj>
              </mc:Choice>
              <mc:Fallback>
                <p:oleObj name="Уравнение" r:id="rId11" imgW="406048" imgH="203024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5203" y="2772694"/>
                        <a:ext cx="807006" cy="4035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1790319"/>
              </p:ext>
            </p:extLst>
          </p:nvPr>
        </p:nvGraphicFramePr>
        <p:xfrm>
          <a:off x="6019066" y="2737034"/>
          <a:ext cx="1018365" cy="403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7" name="Уравнение" r:id="rId13" imgW="507780" imgH="203112" progId="Equation.3">
                  <p:embed/>
                </p:oleObj>
              </mc:Choice>
              <mc:Fallback>
                <p:oleObj name="Уравнение" r:id="rId13" imgW="507780" imgH="203112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066" y="2737034"/>
                        <a:ext cx="1018365" cy="4035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551384" y="4653136"/>
            <a:ext cx="12840072" cy="1240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181320" y="1591670"/>
            <a:ext cx="808554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результате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циклической процедуры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получены оценки параметров ОУ: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81320" y="2394701"/>
            <a:ext cx="74900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в то время, как точные значения параметров модели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составляют:</a:t>
            </a:r>
            <a:endParaRPr lang="ru-RU" sz="20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526646" y="701210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Относительные потери качества управления из-за погрешностей идентификации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72867" y="3614261"/>
            <a:ext cx="4389775" cy="463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-0.589/(1.94*2.448) = -0.1241;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775520" y="5062274"/>
            <a:ext cx="71933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-0.589/(1.5*2.5) = -0.1571;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Kp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-(0.589*5)/(1.5*2.5) = -0.7853;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135660" y="3028794"/>
            <a:ext cx="90042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Рассчитанные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по данным идентификации компенсационным методом параметры регулятора составляют</a:t>
            </a:r>
            <a:endParaRPr lang="ru-RU" sz="20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285104" y="3592043"/>
            <a:ext cx="425949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Kp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-(0.589*4.19)/(1.94*2.448) = -0.5197;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086553" y="4500394"/>
            <a:ext cx="767959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точном знании модели ОУ регулятор имел бы настройки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Номер слайда 8"/>
          <p:cNvSpPr txBox="1">
            <a:spLocks/>
          </p:cNvSpPr>
          <p:nvPr/>
        </p:nvSpPr>
        <p:spPr>
          <a:xfrm>
            <a:off x="11568608" y="6478668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Calibri" panose="020F0502020204030204" pitchFamily="34" charset="0"/>
              </a:rPr>
              <a:t>1</a:t>
            </a:r>
            <a:r>
              <a:rPr lang="en-US" sz="1200" dirty="0" smtClean="0">
                <a:latin typeface="Calibri" panose="020F0502020204030204" pitchFamily="34" charset="0"/>
              </a:rPr>
              <a:t>9</a:t>
            </a:r>
            <a:endParaRPr lang="ru-RU" sz="12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135660" y="4100284"/>
                <a:ext cx="6096000" cy="40011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ru-RU" sz="20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Дисперсия </a:t>
                </a:r>
                <a:r>
                  <a:rPr lang="ru-RU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выходной переменной </a:t>
                </a:r>
                <a14:m>
                  <m:oMath xmlns:m="http://schemas.openxmlformats.org/officeDocument/2006/math">
                    <m:r>
                      <a:rPr lang="ru-RU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𝜎</m:t>
                    </m:r>
                    <m:r>
                      <a:rPr lang="ru-RU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=0.28.</m:t>
                    </m:r>
                  </m:oMath>
                </a14:m>
                <a:endParaRPr lang="ru-RU" sz="20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660" y="4100284"/>
                <a:ext cx="6096000" cy="400110"/>
              </a:xfrm>
              <a:prstGeom prst="rect">
                <a:avLst/>
              </a:prstGeom>
              <a:blipFill>
                <a:blip r:embed="rId15"/>
                <a:stretch>
                  <a:fillRect l="-1000" t="-9231" b="-2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/>
              <p:cNvSpPr/>
              <p:nvPr/>
            </p:nvSpPr>
            <p:spPr>
              <a:xfrm>
                <a:off x="1103143" y="5584646"/>
                <a:ext cx="6096000" cy="40011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ru-RU" sz="20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Дисперсия </a:t>
                </a:r>
                <a:r>
                  <a:rPr lang="ru-RU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выходной переменной </a:t>
                </a:r>
                <a14:m>
                  <m:oMath xmlns:m="http://schemas.openxmlformats.org/officeDocument/2006/math">
                    <m:r>
                      <a:rPr lang="ru-RU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𝜎</m:t>
                    </m:r>
                    <m:r>
                      <a:rPr lang="ru-RU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=0.26.</m:t>
                    </m:r>
                  </m:oMath>
                </a14:m>
                <a:endParaRPr lang="ru-RU" sz="2000" dirty="0"/>
              </a:p>
            </p:txBody>
          </p:sp>
        </mc:Choice>
        <mc:Fallback xmlns=""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143" y="5584646"/>
                <a:ext cx="6096000" cy="400110"/>
              </a:xfrm>
              <a:prstGeom prst="rect">
                <a:avLst/>
              </a:prstGeom>
              <a:blipFill>
                <a:blip r:embed="rId16"/>
                <a:stretch>
                  <a:fillRect l="-1100" t="-7576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Прямоугольник 13"/>
          <p:cNvSpPr/>
          <p:nvPr/>
        </p:nvSpPr>
        <p:spPr>
          <a:xfrm>
            <a:off x="1086553" y="6109336"/>
            <a:ext cx="67501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Таким образом, относительные потери качества управления</a:t>
            </a:r>
            <a:endParaRPr lang="ru-RU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7825960" y="5721800"/>
                <a:ext cx="2808974" cy="10879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𝛿</m:t>
                      </m:r>
                      <m:r>
                        <a:rPr lang="ru-RU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0.28−0.26</m:t>
                          </m:r>
                        </m:num>
                        <m:den>
                          <m: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0.26</m:t>
                          </m:r>
                        </m:den>
                      </m:f>
                      <m:r>
                        <a:rPr lang="ru-RU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=0.08</m:t>
                      </m:r>
                    </m:oMath>
                  </m:oMathPara>
                </a14:m>
                <a:endParaRPr lang="ru-RU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5960" y="5721800"/>
                <a:ext cx="2808974" cy="108792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692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487488" y="692696"/>
            <a:ext cx="8640763" cy="643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4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СОДЕРЖАНИЕ</a:t>
            </a:r>
          </a:p>
          <a:p>
            <a:pPr algn="ctr"/>
            <a:endParaRPr lang="en-US" sz="20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Tx/>
              <a:buChar char="•"/>
            </a:pPr>
            <a:r>
              <a:rPr lang="ru-RU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Последовательные </a:t>
            </a:r>
            <a:r>
              <a:rPr lang="ru-RU" sz="2400" dirty="0">
                <a:latin typeface="Calibri" panose="020F0502020204030204" pitchFamily="34" charset="0"/>
                <a:cs typeface="Arial" panose="020B0604020202020204" pitchFamily="34" charset="0"/>
              </a:rPr>
              <a:t>методы адаптивного управления, базирующиеся на идентификации методом настраиваемой модели </a:t>
            </a:r>
            <a:r>
              <a:rPr lang="ru-RU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50000"/>
              </a:lnSpc>
              <a:buFontTx/>
              <a:buChar char="•"/>
            </a:pPr>
            <a:r>
              <a:rPr lang="ru-RU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Циклическая </a:t>
            </a:r>
            <a:r>
              <a:rPr lang="ru-RU" sz="2400" dirty="0">
                <a:latin typeface="Calibri" panose="020F0502020204030204" pitchFamily="34" charset="0"/>
                <a:cs typeface="Arial" panose="020B0604020202020204" pitchFamily="34" charset="0"/>
              </a:rPr>
              <a:t>процедура адаптивного управления инерционными объектами с запаздыванием, основанная на методе настраиваемой модели управляемого процесса </a:t>
            </a:r>
            <a:endParaRPr lang="ru-RU" sz="24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Tx/>
              <a:buChar char="•"/>
            </a:pPr>
            <a:r>
              <a:rPr lang="ru-RU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 Численные </a:t>
            </a:r>
            <a:r>
              <a:rPr lang="ru-RU" sz="2400" dirty="0">
                <a:latin typeface="Calibri" panose="020F0502020204030204" pitchFamily="34" charset="0"/>
                <a:cs typeface="Arial" panose="020B0604020202020204" pitchFamily="34" charset="0"/>
              </a:rPr>
              <a:t>исследования процессов идентификации и адаптации</a:t>
            </a:r>
          </a:p>
          <a:p>
            <a:pPr algn="just">
              <a:buFontTx/>
              <a:buChar char="•"/>
            </a:pPr>
            <a:endParaRPr lang="ru-RU" sz="2000" dirty="0"/>
          </a:p>
          <a:p>
            <a:pPr algn="just">
              <a:buFontTx/>
              <a:buChar char="•"/>
            </a:pPr>
            <a:endParaRPr lang="ru-RU" sz="2000" dirty="0"/>
          </a:p>
          <a:p>
            <a:pPr algn="just">
              <a:buFontTx/>
              <a:buChar char="•"/>
            </a:pPr>
            <a:endParaRPr lang="ru-RU" sz="2000" dirty="0"/>
          </a:p>
          <a:p>
            <a:pPr algn="just"/>
            <a:endParaRPr lang="ru-RU" sz="2000" dirty="0"/>
          </a:p>
        </p:txBody>
      </p:sp>
      <p:sp>
        <p:nvSpPr>
          <p:cNvPr id="3" name="Номер слайда 8"/>
          <p:cNvSpPr txBox="1">
            <a:spLocks/>
          </p:cNvSpPr>
          <p:nvPr/>
        </p:nvSpPr>
        <p:spPr>
          <a:xfrm>
            <a:off x="11568608" y="6478668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latin typeface="Calibri" panose="020F050202020403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54053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005313" y="592080"/>
            <a:ext cx="7886700" cy="1325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Выводы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3352" y="1027455"/>
            <a:ext cx="11665296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Calibri" panose="020F0502020204030204" pitchFamily="34" charset="0"/>
              </a:rPr>
              <a:t>1. В </a:t>
            </a:r>
            <a:r>
              <a:rPr lang="ru-RU" sz="2000" dirty="0">
                <a:latin typeface="Calibri" panose="020F0502020204030204" pitchFamily="34" charset="0"/>
              </a:rPr>
              <a:t>работе рассмотрены различные варианты применения метода настраиваемой модели для идентификации и адаптации управляемых инерционных объектов с запаздыванием. Особенность подхода заключается в том, что идентификация выполняется в системе, управляемой с обратной связью.</a:t>
            </a:r>
          </a:p>
          <a:p>
            <a:pPr algn="just"/>
            <a:r>
              <a:rPr lang="ru-RU" sz="2000" dirty="0">
                <a:latin typeface="Calibri" panose="020F0502020204030204" pitchFamily="34" charset="0"/>
              </a:rPr>
              <a:t>2. Применительно к схемам последовательной адаптации, когда настройки регулятора перестраиваются по окончании процесса активной идентификации с подачей тестовых воздействий: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9376" y="2623229"/>
            <a:ext cx="86409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получены зависимости погрешностей оценивания параметров динамической модели объекта управления от их величины и пропорций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что позволило определить наиболее сложные условия для идентификации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разработана и протестирована методика получения регрессионных моделей, позволяющих рассчитать количество тестовых воздействий, необходимое для достижения требуемой точности идентификации.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9336" y="4843249"/>
            <a:ext cx="116586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9530" algn="just">
              <a:spcAft>
                <a:spcPts val="1000"/>
              </a:spcAft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Предложена и проверена методами компьютерного имитационного моделирования циклическая итерационная процедура адаптации параметров регулятора на основе текущих данных идентификации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456" y="5633810"/>
            <a:ext cx="115348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целом, результаты работы могут при их развитии позволить полностью автоматизировать процесс самонастройки промышленных типовых регуляторов.</a:t>
            </a:r>
          </a:p>
        </p:txBody>
      </p:sp>
      <p:sp>
        <p:nvSpPr>
          <p:cNvPr id="8" name="Номер слайда 8"/>
          <p:cNvSpPr txBox="1">
            <a:spLocks/>
          </p:cNvSpPr>
          <p:nvPr/>
        </p:nvSpPr>
        <p:spPr>
          <a:xfrm>
            <a:off x="11568608" y="6478668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</a:rPr>
              <a:t>20</a:t>
            </a:r>
            <a:endParaRPr lang="ru-RU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54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1524001" y="284904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243" name="Rectangle 6"/>
          <p:cNvSpPr>
            <a:spLocks noChangeArrowheads="1"/>
          </p:cNvSpPr>
          <p:nvPr/>
        </p:nvSpPr>
        <p:spPr bwMode="auto">
          <a:xfrm>
            <a:off x="1524001" y="30490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244" name="Rectangle 66"/>
          <p:cNvSpPr>
            <a:spLocks noChangeArrowheads="1"/>
          </p:cNvSpPr>
          <p:nvPr/>
        </p:nvSpPr>
        <p:spPr bwMode="auto">
          <a:xfrm>
            <a:off x="1524001" y="314114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245" name="Rectangle 71"/>
          <p:cNvSpPr>
            <a:spLocks noChangeArrowheads="1"/>
          </p:cNvSpPr>
          <p:nvPr/>
        </p:nvSpPr>
        <p:spPr bwMode="auto">
          <a:xfrm>
            <a:off x="1524001" y="2456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246" name="Rectangle 74"/>
          <p:cNvSpPr>
            <a:spLocks noChangeArrowheads="1"/>
          </p:cNvSpPr>
          <p:nvPr/>
        </p:nvSpPr>
        <p:spPr bwMode="auto">
          <a:xfrm>
            <a:off x="1524001" y="30998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247" name="Rectangle 76"/>
          <p:cNvSpPr>
            <a:spLocks noChangeArrowheads="1"/>
          </p:cNvSpPr>
          <p:nvPr/>
        </p:nvSpPr>
        <p:spPr bwMode="auto">
          <a:xfrm>
            <a:off x="1524001" y="29395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248" name="Rectangle 78"/>
          <p:cNvSpPr>
            <a:spLocks noChangeArrowheads="1"/>
          </p:cNvSpPr>
          <p:nvPr/>
        </p:nvSpPr>
        <p:spPr bwMode="auto">
          <a:xfrm>
            <a:off x="1524001" y="30998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471" name="Rectangle 423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482" name="Rectangle 43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0249" name="Заголовок 17"/>
          <p:cNvSpPr>
            <a:spLocks noGrp="1"/>
          </p:cNvSpPr>
          <p:nvPr>
            <p:ph type="title"/>
          </p:nvPr>
        </p:nvSpPr>
        <p:spPr>
          <a:xfrm>
            <a:off x="1317839" y="556946"/>
            <a:ext cx="9144000" cy="1214446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Схема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идентификации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с настраиваемой моделью</a:t>
            </a:r>
          </a:p>
        </p:txBody>
      </p:sp>
      <p:pic>
        <p:nvPicPr>
          <p:cNvPr id="19" name="Рисунок 1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395" y="1164169"/>
            <a:ext cx="7992888" cy="565586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Номер слайда 8"/>
          <p:cNvSpPr txBox="1">
            <a:spLocks/>
          </p:cNvSpPr>
          <p:nvPr/>
        </p:nvSpPr>
        <p:spPr>
          <a:xfrm>
            <a:off x="11568608" y="6478668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latin typeface="Calibri" panose="020F050202020403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1496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659925"/>
            <a:ext cx="9144000" cy="79690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Определение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параметров системы идентификации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3010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3684349"/>
              </p:ext>
            </p:extLst>
          </p:nvPr>
        </p:nvGraphicFramePr>
        <p:xfrm>
          <a:off x="2423592" y="2506326"/>
          <a:ext cx="7134225" cy="1458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2" name="Уравнение" r:id="rId3" imgW="3416040" imgH="698400" progId="Equation.3">
                  <p:embed/>
                </p:oleObj>
              </mc:Choice>
              <mc:Fallback>
                <p:oleObj name="Уравнение" r:id="rId3" imgW="3416040" imgH="698400" progId="Equation.3">
                  <p:embed/>
                  <p:pic>
                    <p:nvPicPr>
                      <p:cNvPr id="4301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3592" y="2506326"/>
                        <a:ext cx="7134225" cy="1458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024050" y="1343253"/>
            <a:ext cx="8358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Задача минимизации отклонений выходной переменной от заданного </a:t>
            </a:r>
          </a:p>
          <a:p>
            <a:r>
              <a:rPr lang="ru-RU" sz="2000" dirty="0"/>
              <a:t>значения </a:t>
            </a:r>
            <a:r>
              <a:rPr lang="ru-RU" dirty="0"/>
              <a:t> </a:t>
            </a:r>
            <a:r>
              <a:rPr lang="ru-RU" sz="2000" dirty="0"/>
              <a:t>при обеспечении требуемой точности идентификации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07568" y="4144595"/>
            <a:ext cx="864399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Точное решение представляется достаточно сложным вследствие значительного количества параметров</a:t>
            </a:r>
          </a:p>
          <a:p>
            <a:r>
              <a:rPr lang="ru-RU" dirty="0"/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/>
          <a:srcRect l="43082" t="70161" r="51384" b="24917"/>
          <a:stretch/>
        </p:blipFill>
        <p:spPr>
          <a:xfrm>
            <a:off x="3298805" y="4896575"/>
            <a:ext cx="1332148" cy="6660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/>
          <a:srcRect l="36164" t="69688" r="57374" b="25361"/>
          <a:stretch/>
        </p:blipFill>
        <p:spPr>
          <a:xfrm>
            <a:off x="700776" y="4834964"/>
            <a:ext cx="1547664" cy="66679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/>
          <a:srcRect l="49291" t="69688" r="43969" b="24976"/>
          <a:stretch/>
        </p:blipFill>
        <p:spPr>
          <a:xfrm>
            <a:off x="5234829" y="4775451"/>
            <a:ext cx="1896249" cy="84393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/>
          <a:srcRect l="56586" t="69688" r="40001" b="25201"/>
          <a:stretch/>
        </p:blipFill>
        <p:spPr>
          <a:xfrm>
            <a:off x="8041378" y="4773963"/>
            <a:ext cx="949943" cy="7998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1384" y="5526186"/>
            <a:ext cx="22673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п</a:t>
            </a:r>
            <a:r>
              <a:rPr lang="ru-RU" sz="2000" dirty="0" smtClean="0"/>
              <a:t>араметры модели объекта управления</a:t>
            </a:r>
            <a:endParaRPr lang="ru-RU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3048303" y="5508668"/>
            <a:ext cx="22069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п</a:t>
            </a:r>
            <a:r>
              <a:rPr lang="ru-RU" sz="2000" dirty="0" smtClean="0"/>
              <a:t>араметры ПИ-регулятора</a:t>
            </a:r>
            <a:endParaRPr lang="ru-RU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5465949" y="5512184"/>
            <a:ext cx="2111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Параметры тестовых воздействий</a:t>
            </a:r>
            <a:endParaRPr lang="ru-RU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7710794" y="5495314"/>
            <a:ext cx="2336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Параметры модели возмущений</a:t>
            </a:r>
            <a:endParaRPr lang="ru-RU" sz="2000" dirty="0"/>
          </a:p>
        </p:txBody>
      </p:sp>
      <p:sp>
        <p:nvSpPr>
          <p:cNvPr id="19" name="Номер слайда 8"/>
          <p:cNvSpPr txBox="1">
            <a:spLocks/>
          </p:cNvSpPr>
          <p:nvPr/>
        </p:nvSpPr>
        <p:spPr>
          <a:xfrm>
            <a:off x="11568608" y="6478668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latin typeface="Calibri" panose="020F050202020403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95238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4580" t="20468" r="23436" b="7673"/>
          <a:stretch/>
        </p:blipFill>
        <p:spPr>
          <a:xfrm>
            <a:off x="1919536" y="1379677"/>
            <a:ext cx="8064897" cy="525658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15480" y="548680"/>
            <a:ext cx="97419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Simulink-модель системы идентификации с настраиваемой моделью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8"/>
          <p:cNvSpPr txBox="1">
            <a:spLocks/>
          </p:cNvSpPr>
          <p:nvPr/>
        </p:nvSpPr>
        <p:spPr>
          <a:xfrm>
            <a:off x="11568608" y="6478668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latin typeface="Calibri" panose="020F050202020403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46057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59496" y="499683"/>
            <a:ext cx="93610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Имитационное моделирование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системы «ОУ – Регулятор –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настраиваемая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модель ОУ»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b="49275"/>
          <a:stretch/>
        </p:blipFill>
        <p:spPr>
          <a:xfrm>
            <a:off x="1549922" y="1556793"/>
            <a:ext cx="9073008" cy="21602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t="50725"/>
          <a:stretch/>
        </p:blipFill>
        <p:spPr>
          <a:xfrm>
            <a:off x="1415480" y="4148086"/>
            <a:ext cx="9073008" cy="209851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271464" y="3675586"/>
            <a:ext cx="81554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Тестовые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воздействия и реакция на них управляемого ОУ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92609" y="6246605"/>
            <a:ext cx="88948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Модуль ошибок идентификации в начале и в конце процесса идентификации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Номер слайда 8"/>
          <p:cNvSpPr txBox="1">
            <a:spLocks/>
          </p:cNvSpPr>
          <p:nvPr/>
        </p:nvSpPr>
        <p:spPr>
          <a:xfrm>
            <a:off x="11568608" y="6478668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latin typeface="Calibri" panose="020F050202020403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97525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print"/>
          <a:srcRect l="18018" t="56929" r="38593" b="19882"/>
          <a:stretch/>
        </p:blipFill>
        <p:spPr>
          <a:xfrm>
            <a:off x="1919536" y="2852936"/>
            <a:ext cx="8154788" cy="244948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39616" y="5517232"/>
            <a:ext cx="71287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Блок-схема системы для расчета параметров тестовых воздействий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03512" y="692696"/>
            <a:ext cx="9361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Последовательные методы адаптивного управления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17014" y="1369170"/>
            <a:ext cx="30565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Робастная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идентификация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12482" y="1899463"/>
            <a:ext cx="47893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Адаптивная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двухэтапная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идентификация</a:t>
            </a:r>
            <a:endParaRPr lang="ru-RU" sz="2000" dirty="0"/>
          </a:p>
        </p:txBody>
      </p:sp>
      <p:sp>
        <p:nvSpPr>
          <p:cNvPr id="7" name="Номер слайда 8"/>
          <p:cNvSpPr txBox="1">
            <a:spLocks/>
          </p:cNvSpPr>
          <p:nvPr/>
        </p:nvSpPr>
        <p:spPr>
          <a:xfrm>
            <a:off x="11568608" y="6478668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Calibri" panose="020F0502020204030204" pitchFamily="34" charset="0"/>
              </a:rPr>
              <a:t>7</a:t>
            </a:r>
            <a:endParaRPr lang="ru-RU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15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983432" y="1526838"/>
                <a:ext cx="9744744" cy="40421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ru-RU" sz="20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Рассматриваются двухпараметрические </a:t>
                </a:r>
                <a:r>
                  <a:rPr lang="ru-RU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модели вида</a:t>
                </a:r>
                <a:endParaRPr lang="ru-RU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r">
                  <a:lnSpc>
                    <a:spcPct val="150000"/>
                  </a:lnSpc>
                  <a:spcAft>
                    <a:spcPts val="0"/>
                  </a:spcAft>
                </a:pPr>
                <a:endParaRPr lang="ru-RU" sz="20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4958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ru-RU" sz="20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Прологарифмируем обе части</a:t>
                </a:r>
                <a:endParaRPr lang="ru-RU" sz="20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endParaRPr lang="ru-RU" sz="2000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ru-RU" sz="20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Если </a:t>
                </a:r>
                <a:r>
                  <a:rPr lang="ru-RU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ввести обозначения</a:t>
                </a:r>
                <a:endParaRPr lang="ru-RU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r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ru-RU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d>
                      <m:dPr>
                        <m:ctrlP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𝑁𝑆</m:t>
                        </m:r>
                      </m:e>
                    </m:d>
                    <m:r>
                      <a:rPr lang="ru-RU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ln</m:t>
                        </m:r>
                      </m:fName>
                      <m:e>
                        <m:sSub>
                          <m:sSubPr>
                            <m:ctrlPr>
                              <a:rPr lang="ru-RU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sub>
                        </m:sSub>
                        <m:d>
                          <m:dPr>
                            <m:ctrlPr>
                              <a:rPr lang="ru-RU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ru-RU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𝑁𝑆</m:t>
                            </m:r>
                          </m:e>
                        </m:d>
                      </m:e>
                    </m:func>
                    <m:r>
                      <a:rPr lang="ru-RU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ru-RU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ln</m:t>
                    </m:r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ru-RU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u-RU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ru-RU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𝜑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𝑁𝑆</m:t>
                        </m:r>
                      </m:e>
                    </m:d>
                    <m:r>
                      <a:rPr lang="ru-RU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=1,  </m:t>
                    </m:r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𝜑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𝑁𝑆</m:t>
                        </m:r>
                      </m:e>
                    </m:d>
                    <m:r>
                      <a:rPr lang="ru-RU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ln</m:t>
                    </m:r>
                    <m:r>
                      <a:rPr lang="ru-RU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𝑁𝑆</m:t>
                    </m:r>
                    <m:r>
                      <a:rPr lang="ru-RU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endParaRPr lang="ru-RU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ru-RU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то приходим к стандартной задаче определения двух параметров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зависимости </a:t>
                </a:r>
                <a:endParaRPr lang="ru-RU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𝛼</m:t>
                      </m:r>
                      <m:d>
                        <m:dPr>
                          <m:ctrlPr>
                            <a:rPr lang="ru-RU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𝑁𝑆</m:t>
                          </m:r>
                        </m:e>
                      </m:d>
                      <m:r>
                        <a:rPr lang="ru-RU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ru-RU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ru-RU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ru-RU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ru-RU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𝑁𝑆</m:t>
                          </m:r>
                        </m:e>
                      </m:d>
                      <m:r>
                        <a:rPr lang="ru-RU" sz="20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ru-RU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ru-RU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ru-RU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ru-RU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𝑁𝑆</m:t>
                          </m:r>
                        </m:e>
                      </m:d>
                    </m:oMath>
                  </m:oMathPara>
                </a14:m>
                <a:endParaRPr lang="ru-RU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432" y="1526838"/>
                <a:ext cx="9744744" cy="4042132"/>
              </a:xfrm>
              <a:prstGeom prst="rect">
                <a:avLst/>
              </a:prstGeom>
              <a:blipFill>
                <a:blip r:embed="rId2"/>
                <a:stretch>
                  <a:fillRect l="-6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623392" y="692696"/>
            <a:ext cx="113052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Регрессионные модели зависимостей погрешностей идентификации от количества тестовых воздействий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4439816" y="2060848"/>
                <a:ext cx="2808312" cy="4056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𝑁𝑆</m:t>
                        </m:r>
                      </m:e>
                    </m:d>
                    <m:r>
                      <a:rPr lang="ru-RU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ru-RU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sSup>
                      <m:sSupPr>
                        <m:ctrlP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𝑁𝑆</m:t>
                        </m:r>
                      </m:e>
                      <m:sup>
                        <m:sSub>
                          <m:sSubPr>
                            <m:ctrlPr>
                              <a:rPr lang="ru-RU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sub>
                        </m:sSub>
                      </m:sup>
                    </m:sSup>
                  </m:oMath>
                </a14:m>
                <a:r>
                  <a:rPr 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. </a:t>
                </a:r>
                <a:endParaRPr lang="ru-RU" sz="20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9816" y="2060848"/>
                <a:ext cx="2808312" cy="405624"/>
              </a:xfrm>
              <a:prstGeom prst="rect">
                <a:avLst/>
              </a:prstGeom>
              <a:blipFill>
                <a:blip r:embed="rId3"/>
                <a:stretch>
                  <a:fillRect t="-5970" b="-253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4007768" y="3043279"/>
                <a:ext cx="5498428" cy="5046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ln</m:t>
                        </m:r>
                      </m:fName>
                      <m:e>
                        <m:sSub>
                          <m:sSubPr>
                            <m:ctrlPr>
                              <a:rPr lang="ru-RU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sub>
                        </m:sSub>
                        <m:d>
                          <m:dPr>
                            <m:ctrlPr>
                              <a:rPr lang="ru-RU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ru-RU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𝑁𝑆</m:t>
                            </m:r>
                          </m:e>
                        </m:d>
                      </m:e>
                    </m:func>
                    <m:r>
                      <a:rPr lang="ru-RU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ln</m:t>
                    </m:r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ru-RU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m:rPr>
                        <m:sty m:val="p"/>
                      </m:rPr>
                      <a:rPr lang="ru-RU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ln</m:t>
                    </m:r>
                    <m:r>
                      <a:rPr lang="ru-RU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𝑁𝑆</m:t>
                    </m:r>
                  </m:oMath>
                </a14:m>
                <a:r>
                  <a:rPr 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</a:t>
                </a:r>
                <a:endParaRPr lang="ru-RU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7768" y="3043279"/>
                <a:ext cx="5498428" cy="5046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983432" y="5586189"/>
                <a:ext cx="1015312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Оценки </a:t>
                </a:r>
                <a:r>
                  <a:rPr 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параметров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u-RU" sz="20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найдены с применеием метода наименьших квадратов.</m:t>
                    </m:r>
                  </m:oMath>
                </a14:m>
                <a:endParaRPr lang="ru-RU" sz="20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432" y="5586189"/>
                <a:ext cx="10153128" cy="400110"/>
              </a:xfrm>
              <a:prstGeom prst="rect">
                <a:avLst/>
              </a:prstGeom>
              <a:blipFill>
                <a:blip r:embed="rId5"/>
                <a:stretch>
                  <a:fillRect l="-600" t="-7576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Номер слайда 8"/>
          <p:cNvSpPr txBox="1">
            <a:spLocks/>
          </p:cNvSpPr>
          <p:nvPr/>
        </p:nvSpPr>
        <p:spPr>
          <a:xfrm>
            <a:off x="11568608" y="6478668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latin typeface="Calibri" panose="020F050202020403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18879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3392" y="492641"/>
            <a:ext cx="113052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Регрессионные модели зависимостей погрешностей идентификации от количества тестовых воздействий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3272777" y="1560682"/>
                <a:ext cx="4695441" cy="5046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ru-RU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𝑒𝑥𝑝</m:t>
                    </m:r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ru-RU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u-RU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ru-RU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2777" y="1560682"/>
                <a:ext cx="4695441" cy="504625"/>
              </a:xfrm>
              <a:prstGeom prst="rect">
                <a:avLst/>
              </a:prstGeom>
              <a:blipFill>
                <a:blip r:embed="rId3"/>
                <a:stretch>
                  <a:fillRect b="-192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1941794" y="1323638"/>
            <a:ext cx="5817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Параметры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исходной модели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найдены по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формулам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41804" y="2045962"/>
            <a:ext cx="87849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Определение границ доверительных интервалов для выходной переменной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11424" y="2364259"/>
            <a:ext cx="9001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  <a:spcAft>
                <a:spcPts val="10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Сначала рассчитывается оценка СКО оценки выходной переменной модели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567608" y="410141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3257548"/>
              </p:ext>
            </p:extLst>
          </p:nvPr>
        </p:nvGraphicFramePr>
        <p:xfrm>
          <a:off x="4223792" y="2858671"/>
          <a:ext cx="2915579" cy="4680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9" r:id="rId4" imgW="2082800" imgH="330200" progId="Equation.DSMT4">
                  <p:embed/>
                </p:oleObj>
              </mc:Choice>
              <mc:Fallback>
                <p:oleObj r:id="rId4" imgW="2082800" imgH="330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3792" y="2858671"/>
                        <a:ext cx="2915579" cy="4680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341804" y="3233509"/>
            <a:ext cx="928903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Затем определяются границы доверительного интервала для выходной переменной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631504" y="561713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5961298"/>
              </p:ext>
            </p:extLst>
          </p:nvPr>
        </p:nvGraphicFramePr>
        <p:xfrm>
          <a:off x="3705345" y="3786922"/>
          <a:ext cx="3830301" cy="379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0" r:id="rId6" imgW="2400300" imgH="241300" progId="Equation.DSMT4">
                  <p:embed/>
                </p:oleObj>
              </mc:Choice>
              <mc:Fallback>
                <p:oleObj r:id="rId6" imgW="2400300" imgH="2413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5345" y="3786922"/>
                        <a:ext cx="3830301" cy="3799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1527417" y="4781961"/>
                <a:ext cx="6646499" cy="6122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ru-RU" sz="2400" i="0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d>
                            <m:d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400" i="0">
                                  <a:latin typeface="Cambria Math" panose="02040503050406030204" pitchFamily="18" charset="0"/>
                                </a:rPr>
                                <m:t>−1,289−0,455</m:t>
                              </m:r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𝑙𝑛𝑁𝑆</m:t>
                              </m:r>
                              <m:r>
                                <a:rPr lang="ru-RU" sz="24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sz="2400" i="0">
                                      <a:latin typeface="Cambria Math" panose="02040503050406030204" pitchFamily="18" charset="0"/>
                                    </a:rPr>
                                    <m:t>0,004</m:t>
                                  </m:r>
                                  <m:sSup>
                                    <m:sSupPr>
                                      <m:ctrlPr>
                                        <a:rPr lang="ru-RU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2400" i="1">
                                          <a:latin typeface="Cambria Math" panose="02040503050406030204" pitchFamily="18" charset="0"/>
                                        </a:rPr>
                                        <m:t>𝑙𝑛</m:t>
                                      </m:r>
                                    </m:e>
                                    <m:sup>
                                      <m:r>
                                        <a:rPr lang="ru-RU" sz="24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  <m:t>𝑁𝑆</m:t>
                                  </m:r>
                                  <m:r>
                                    <a:rPr lang="ru-RU" sz="2400" i="0">
                                      <a:latin typeface="Cambria Math" panose="02040503050406030204" pitchFamily="18" charset="0"/>
                                    </a:rPr>
                                    <m:t>−0,016</m:t>
                                  </m:r>
                                  <m: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  <m:t>𝑙𝑛𝑥</m:t>
                                  </m:r>
                                  <m:r>
                                    <a:rPr lang="ru-RU" sz="2400" i="0">
                                      <a:latin typeface="Cambria Math" panose="02040503050406030204" pitchFamily="18" charset="0"/>
                                    </a:rPr>
                                    <m:t>+0,024</m:t>
                                  </m:r>
                                </m:e>
                              </m:rad>
                            </m:e>
                          </m:d>
                        </m:sup>
                      </m:sSup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7417" y="4781961"/>
                <a:ext cx="6646499" cy="61228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1527417" y="5405250"/>
                <a:ext cx="6646499" cy="6122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ru-RU" sz="2400" i="0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d>
                            <m:d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400" i="0">
                                  <a:latin typeface="Cambria Math" panose="02040503050406030204" pitchFamily="18" charset="0"/>
                                </a:rPr>
                                <m:t>−0,719−0,338</m:t>
                              </m:r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𝑙𝑛𝑁𝑆</m:t>
                              </m:r>
                              <m:r>
                                <a:rPr lang="ru-RU" sz="24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sz="2400" i="0">
                                      <a:latin typeface="Cambria Math" panose="02040503050406030204" pitchFamily="18" charset="0"/>
                                    </a:rPr>
                                    <m:t>0,008</m:t>
                                  </m:r>
                                  <m:sSup>
                                    <m:sSupPr>
                                      <m:ctrlPr>
                                        <a:rPr lang="ru-RU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2400" i="1">
                                          <a:latin typeface="Cambria Math" panose="02040503050406030204" pitchFamily="18" charset="0"/>
                                        </a:rPr>
                                        <m:t>𝑙𝑛</m:t>
                                      </m:r>
                                    </m:e>
                                    <m:sup>
                                      <m:r>
                                        <a:rPr lang="ru-RU" sz="24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  <m:t>𝑁𝑆</m:t>
                                  </m:r>
                                  <m:r>
                                    <a:rPr lang="ru-RU" sz="2400" i="0">
                                      <a:latin typeface="Cambria Math" panose="02040503050406030204" pitchFamily="18" charset="0"/>
                                    </a:rPr>
                                    <m:t>−0,048</m:t>
                                  </m:r>
                                  <m: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  <m:t>𝑙𝑛𝑥</m:t>
                                  </m:r>
                                  <m:r>
                                    <a:rPr lang="ru-RU" sz="2400" i="0">
                                      <a:latin typeface="Cambria Math" panose="02040503050406030204" pitchFamily="18" charset="0"/>
                                    </a:rPr>
                                    <m:t>+0,076</m:t>
                                  </m:r>
                                </m:e>
                              </m:rad>
                            </m:e>
                          </m:d>
                        </m:sup>
                      </m:sSup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7417" y="5405250"/>
                <a:ext cx="6646499" cy="61228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1615514" y="6076783"/>
                <a:ext cx="6711517" cy="6317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ru-RU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(−1,215−0,308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𝑙𝑛𝑁𝑆</m:t>
                        </m:r>
                        <m: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ru-RU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0,0052</m:t>
                            </m:r>
                            <m:sSup>
                              <m:sSup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𝑙𝑛</m:t>
                                </m:r>
                              </m:e>
                              <m:sup>
                                <m:r>
                                  <a:rPr lang="ru-RU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𝑁𝑆</m:t>
                            </m:r>
                            <m:r>
                              <a:rPr lang="ru-RU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−0,03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𝑙𝑛𝑥</m:t>
                            </m:r>
                            <m:r>
                              <a:rPr lang="ru-RU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+0,0492</m:t>
                            </m:r>
                          </m:e>
                        </m:rad>
                        <m: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16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514" y="6076783"/>
                <a:ext cx="6711517" cy="63177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1341804" y="4347303"/>
            <a:ext cx="52250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Верхние границы доверительных интервалов:</a:t>
            </a:r>
            <a:endParaRPr lang="ru-RU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1105266" y="496319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K:</a:t>
            </a:r>
            <a:endParaRPr lang="ru-RU" sz="2400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1085629" y="5615118"/>
            <a:ext cx="441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T:</a:t>
            </a:r>
            <a:endParaRPr lang="ru-RU" sz="2400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1064890" y="6170235"/>
            <a:ext cx="393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τ:</a:t>
            </a:r>
            <a:endParaRPr lang="ru-RU" sz="2400" dirty="0"/>
          </a:p>
        </p:txBody>
      </p:sp>
      <p:sp>
        <p:nvSpPr>
          <p:cNvPr id="21" name="Номер слайда 8"/>
          <p:cNvSpPr txBox="1">
            <a:spLocks/>
          </p:cNvSpPr>
          <p:nvPr/>
        </p:nvSpPr>
        <p:spPr>
          <a:xfrm>
            <a:off x="11568608" y="6478668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latin typeface="Calibri" panose="020F050202020403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82200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1_ИПМАШ_СПбГПУ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ИПМАШ_СПбГПУ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1_ИПМАШ_СПбГПУ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ИПМАШ_СПбГПУ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9100</TotalTime>
  <Words>969</Words>
  <Application>Microsoft Office PowerPoint</Application>
  <PresentationFormat>Широкоэкранный</PresentationFormat>
  <Paragraphs>144</Paragraphs>
  <Slides>20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Arial Unicode MS</vt:lpstr>
      <vt:lpstr>Arial</vt:lpstr>
      <vt:lpstr>Calibri</vt:lpstr>
      <vt:lpstr>Cambria Math</vt:lpstr>
      <vt:lpstr>Symbol</vt:lpstr>
      <vt:lpstr>Times New Roman</vt:lpstr>
      <vt:lpstr>Default Theme</vt:lpstr>
      <vt:lpstr>Уравнение</vt:lpstr>
      <vt:lpstr>Equation.DSMT4</vt:lpstr>
      <vt:lpstr>Презентация PowerPoint</vt:lpstr>
      <vt:lpstr>Презентация PowerPoint</vt:lpstr>
      <vt:lpstr>Схема идентификации с настраиваемой моделью</vt:lpstr>
      <vt:lpstr>Определение параметров системы идентификации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Alexander Lobachev</dc:creator>
  <cp:lastModifiedBy>admin</cp:lastModifiedBy>
  <cp:revision>399</cp:revision>
  <dcterms:created xsi:type="dcterms:W3CDTF">2016-02-05T10:58:30Z</dcterms:created>
  <dcterms:modified xsi:type="dcterms:W3CDTF">2021-06-23T06:45:58Z</dcterms:modified>
</cp:coreProperties>
</file>