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9" r:id="rId2"/>
    <p:sldId id="260" r:id="rId3"/>
    <p:sldId id="262" r:id="rId4"/>
    <p:sldId id="261" r:id="rId5"/>
    <p:sldId id="277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6" r:id="rId14"/>
    <p:sldId id="272" r:id="rId15"/>
    <p:sldId id="273" r:id="rId16"/>
    <p:sldId id="274" r:id="rId17"/>
    <p:sldId id="269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0400" autoAdjust="0"/>
  </p:normalViewPr>
  <p:slideViewPr>
    <p:cSldViewPr>
      <p:cViewPr varScale="1">
        <p:scale>
          <a:sx n="68" d="100"/>
          <a:sy n="68" d="100"/>
        </p:scale>
        <p:origin x="654" y="72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0.pn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2.jpg"/><Relationship Id="rId5" Type="http://schemas.openxmlformats.org/officeDocument/2006/relationships/image" Target="../media/image230.png"/><Relationship Id="rId10" Type="http://schemas.openxmlformats.org/officeDocument/2006/relationships/image" Target="../media/image41.jpg"/><Relationship Id="rId4" Type="http://schemas.openxmlformats.org/officeDocument/2006/relationships/image" Target="../media/image220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9.png"/><Relationship Id="rId18" Type="http://schemas.openxmlformats.org/officeDocument/2006/relationships/image" Target="../media/image60.png"/><Relationship Id="rId7" Type="http://schemas.openxmlformats.org/officeDocument/2006/relationships/image" Target="../media/image52.png"/><Relationship Id="rId12" Type="http://schemas.openxmlformats.org/officeDocument/2006/relationships/image" Target="../media/image48.png"/><Relationship Id="rId17" Type="http://schemas.openxmlformats.org/officeDocument/2006/relationships/image" Target="../media/image59.jpg"/><Relationship Id="rId2" Type="http://schemas.openxmlformats.org/officeDocument/2006/relationships/image" Target="../media/image46.jp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47.png"/><Relationship Id="rId5" Type="http://schemas.openxmlformats.org/officeDocument/2006/relationships/image" Target="../media/image230.png"/><Relationship Id="rId15" Type="http://schemas.openxmlformats.org/officeDocument/2006/relationships/image" Target="../media/image57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0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g"/><Relationship Id="rId5" Type="http://schemas.openxmlformats.org/officeDocument/2006/relationships/image" Target="../media/image63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jp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jp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1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0.png"/><Relationship Id="rId5" Type="http://schemas.openxmlformats.org/officeDocument/2006/relationships/image" Target="../media/image110.png"/><Relationship Id="rId10" Type="http://schemas.openxmlformats.org/officeDocument/2006/relationships/image" Target="../media/image150.png"/><Relationship Id="rId4" Type="http://schemas.microsoft.com/office/2007/relationships/hdphoto" Target="../media/hdphoto1.wdp"/><Relationship Id="rId9" Type="http://schemas.openxmlformats.org/officeDocument/2006/relationships/image" Target="../media/image140.png"/><Relationship Id="rId1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7" Type="http://schemas.openxmlformats.org/officeDocument/2006/relationships/image" Target="../media/image24.png"/><Relationship Id="rId1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microsoft.com/office/2007/relationships/hdphoto" Target="../media/hdphoto3.wdp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14E30C-B59A-474C-88CA-C38A627C1F6B}"/>
              </a:ext>
            </a:extLst>
          </p:cNvPr>
          <p:cNvSpPr txBox="1"/>
          <p:nvPr/>
        </p:nvSpPr>
        <p:spPr>
          <a:xfrm>
            <a:off x="1955540" y="249289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Применение методов машинного обучения в стержневой оптимизации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D9E47-7B96-4E59-9ED4-A14E67139672}"/>
              </a:ext>
            </a:extLst>
          </p:cNvPr>
          <p:cNvSpPr txBox="1"/>
          <p:nvPr/>
        </p:nvSpPr>
        <p:spPr>
          <a:xfrm>
            <a:off x="1145450" y="1052736"/>
            <a:ext cx="990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Презентация бакалаврской работы по направлению 15.03.03</a:t>
            </a:r>
          </a:p>
          <a:p>
            <a:pPr algn="ctr"/>
            <a:r>
              <a:rPr lang="ru-RU" sz="2400" b="1" dirty="0"/>
              <a:t>«Прикладная механика»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4D8B4-7DE6-4742-89E6-309F230963CC}"/>
              </a:ext>
            </a:extLst>
          </p:cNvPr>
          <p:cNvSpPr txBox="1"/>
          <p:nvPr/>
        </p:nvSpPr>
        <p:spPr>
          <a:xfrm>
            <a:off x="335360" y="4208249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Выполнил студент гр. 3136503/70302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FF4AE-C656-4911-AC7F-4670D2C18BDB}"/>
              </a:ext>
            </a:extLst>
          </p:cNvPr>
          <p:cNvSpPr txBox="1"/>
          <p:nvPr/>
        </p:nvSpPr>
        <p:spPr>
          <a:xfrm>
            <a:off x="479376" y="47251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Руководитель доцент, к.т.н.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E125A-545E-4E10-872F-2AC7AC10F601}"/>
              </a:ext>
            </a:extLst>
          </p:cNvPr>
          <p:cNvSpPr txBox="1"/>
          <p:nvPr/>
        </p:nvSpPr>
        <p:spPr>
          <a:xfrm>
            <a:off x="8400256" y="421025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А.А. Алексеева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4EA8E2-555D-43EB-9F61-B2C67C5B8D92}"/>
              </a:ext>
            </a:extLst>
          </p:cNvPr>
          <p:cNvSpPr txBox="1"/>
          <p:nvPr/>
        </p:nvSpPr>
        <p:spPr>
          <a:xfrm>
            <a:off x="8400256" y="47251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А.Д. Новокшенов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66BB6-EC60-45F4-8051-B5B9B80C44D9}"/>
              </a:ext>
            </a:extLst>
          </p:cNvPr>
          <p:cNvSpPr txBox="1"/>
          <p:nvPr/>
        </p:nvSpPr>
        <p:spPr>
          <a:xfrm>
            <a:off x="3863752" y="60212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Санкт-Петербург</a:t>
            </a:r>
          </a:p>
          <a:p>
            <a:pPr algn="ctr"/>
            <a:r>
              <a:rPr lang="ru-RU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7CA15E-06ED-44B5-AB10-4A434FC9576D}"/>
              </a:ext>
            </a:extLst>
          </p:cNvPr>
          <p:cNvSpPr txBox="1"/>
          <p:nvPr/>
        </p:nvSpPr>
        <p:spPr>
          <a:xfrm>
            <a:off x="3633805" y="58321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Построение нейронной сети и проверка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CDA461D-9995-494A-8B7B-5A55BCDB6424}"/>
              </a:ext>
            </a:extLst>
          </p:cNvPr>
          <p:cNvGrpSpPr/>
          <p:nvPr/>
        </p:nvGrpSpPr>
        <p:grpSpPr>
          <a:xfrm>
            <a:off x="2724324" y="4077072"/>
            <a:ext cx="2557912" cy="1571625"/>
            <a:chOff x="0" y="0"/>
            <a:chExt cx="2557912" cy="1571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Надпись 2">
                  <a:extLst>
                    <a:ext uri="{FF2B5EF4-FFF2-40B4-BE49-F238E27FC236}">
                      <a16:creationId xmlns:a16="http://schemas.microsoft.com/office/drawing/2014/main" id="{8C5E1849-82D2-4968-9AF9-4229E15381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9481" y="106836"/>
                  <a:ext cx="40005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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Надпись 2">
                  <a:extLst>
                    <a:ext uri="{FF2B5EF4-FFF2-40B4-BE49-F238E27FC236}">
                      <a16:creationId xmlns:a16="http://schemas.microsoft.com/office/drawing/2014/main" id="{8C5E1849-82D2-4968-9AF9-4229E1538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9481" y="106836"/>
                  <a:ext cx="400050" cy="36195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291FF6C-E00A-4AB1-9F67-73E3C501B679}"/>
                </a:ext>
              </a:extLst>
            </p:cNvPr>
            <p:cNvGrpSpPr/>
            <p:nvPr/>
          </p:nvGrpSpPr>
          <p:grpSpPr>
            <a:xfrm>
              <a:off x="0" y="0"/>
              <a:ext cx="2557912" cy="1571625"/>
              <a:chOff x="0" y="0"/>
              <a:chExt cx="2557912" cy="1571625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030E4188-C4DD-427F-9768-B8C6ADD54A83}"/>
                  </a:ext>
                </a:extLst>
              </p:cNvPr>
              <p:cNvGrpSpPr/>
              <p:nvPr/>
            </p:nvGrpSpPr>
            <p:grpSpPr>
              <a:xfrm>
                <a:off x="0" y="0"/>
                <a:ext cx="2512336" cy="1571625"/>
                <a:chOff x="0" y="0"/>
                <a:chExt cx="2512336" cy="1571625"/>
              </a:xfrm>
            </p:grpSpPr>
            <p:grpSp>
              <p:nvGrpSpPr>
                <p:cNvPr id="12" name="Группа 11">
                  <a:extLst>
                    <a:ext uri="{FF2B5EF4-FFF2-40B4-BE49-F238E27FC236}">
                      <a16:creationId xmlns:a16="http://schemas.microsoft.com/office/drawing/2014/main" id="{13A21F52-14BF-4428-BF53-62E7EA08AA2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029013" cy="1571625"/>
                  <a:chOff x="0" y="0"/>
                  <a:chExt cx="2029013" cy="1571625"/>
                </a:xfrm>
              </p:grpSpPr>
              <p:sp>
                <p:nvSpPr>
                  <p:cNvPr id="16" name="Овал 15">
                    <a:extLst>
                      <a:ext uri="{FF2B5EF4-FFF2-40B4-BE49-F238E27FC236}">
                        <a16:creationId xmlns:a16="http://schemas.microsoft.com/office/drawing/2014/main" id="{A1FC38F2-7B14-415D-B76C-A4B9AB07A3F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657225" cy="65722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7" name="Овал 16">
                    <a:extLst>
                      <a:ext uri="{FF2B5EF4-FFF2-40B4-BE49-F238E27FC236}">
                        <a16:creationId xmlns:a16="http://schemas.microsoft.com/office/drawing/2014/main" id="{6054520D-2C7B-4A10-BA36-60B710D54923}"/>
                      </a:ext>
                    </a:extLst>
                  </p:cNvPr>
                  <p:cNvSpPr/>
                  <p:nvPr/>
                </p:nvSpPr>
                <p:spPr>
                  <a:xfrm>
                    <a:off x="0" y="914400"/>
                    <a:ext cx="657225" cy="65722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" name="Овал 17">
                    <a:extLst>
                      <a:ext uri="{FF2B5EF4-FFF2-40B4-BE49-F238E27FC236}">
                        <a16:creationId xmlns:a16="http://schemas.microsoft.com/office/drawing/2014/main" id="{1BAF8C01-BAA2-4202-865B-EE7F8811C0D0}"/>
                      </a:ext>
                    </a:extLst>
                  </p:cNvPr>
                  <p:cNvSpPr/>
                  <p:nvPr/>
                </p:nvSpPr>
                <p:spPr>
                  <a:xfrm>
                    <a:off x="1371788" y="419100"/>
                    <a:ext cx="657225" cy="66872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3" name="Прямая со стрелкой 12">
                  <a:extLst>
                    <a:ext uri="{FF2B5EF4-FFF2-40B4-BE49-F238E27FC236}">
                      <a16:creationId xmlns:a16="http://schemas.microsoft.com/office/drawing/2014/main" id="{8EFE50F5-EC5D-4D3A-9547-C33062FDF724}"/>
                    </a:ext>
                  </a:extLst>
                </p:cNvPr>
                <p:cNvCxnSpPr>
                  <a:cxnSpLocks/>
                  <a:stCxn id="16" idx="6"/>
                  <a:endCxn id="18" idx="1"/>
                </p:cNvCxnSpPr>
                <p:nvPr/>
              </p:nvCxnSpPr>
              <p:spPr>
                <a:xfrm>
                  <a:off x="657225" y="328613"/>
                  <a:ext cx="810811" cy="1884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 стрелкой 13">
                  <a:extLst>
                    <a:ext uri="{FF2B5EF4-FFF2-40B4-BE49-F238E27FC236}">
                      <a16:creationId xmlns:a16="http://schemas.microsoft.com/office/drawing/2014/main" id="{EA9D0315-C510-45CE-B82D-BCD1EEE3CCC8}"/>
                    </a:ext>
                  </a:extLst>
                </p:cNvPr>
                <p:cNvCxnSpPr>
                  <a:cxnSpLocks/>
                  <a:stCxn id="17" idx="6"/>
                  <a:endCxn id="18" idx="3"/>
                </p:cNvCxnSpPr>
                <p:nvPr/>
              </p:nvCxnSpPr>
              <p:spPr>
                <a:xfrm flipV="1">
                  <a:off x="657225" y="989888"/>
                  <a:ext cx="810811" cy="25312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 стрелкой 14">
                  <a:extLst>
                    <a:ext uri="{FF2B5EF4-FFF2-40B4-BE49-F238E27FC236}">
                      <a16:creationId xmlns:a16="http://schemas.microsoft.com/office/drawing/2014/main" id="{A08F9165-DDDD-406A-914E-FE53B4BF4BD0}"/>
                    </a:ext>
                  </a:extLst>
                </p:cNvPr>
                <p:cNvCxnSpPr/>
                <p:nvPr/>
              </p:nvCxnSpPr>
              <p:spPr>
                <a:xfrm flipV="1">
                  <a:off x="2045611" y="781050"/>
                  <a:ext cx="466725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Надпись 2">
                    <a:extLst>
                      <a:ext uri="{FF2B5EF4-FFF2-40B4-BE49-F238E27FC236}">
                        <a16:creationId xmlns:a16="http://schemas.microsoft.com/office/drawing/2014/main" id="{79FCE514-DD73-4BDA-9433-D280E2CB2E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769" y="1071493"/>
                    <a:ext cx="400050" cy="361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</m:t>
                              </m:r>
                            </m:e>
                            <m:sub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" name="Надпись 2">
                    <a:extLst>
                      <a:ext uri="{FF2B5EF4-FFF2-40B4-BE49-F238E27FC236}">
                        <a16:creationId xmlns:a16="http://schemas.microsoft.com/office/drawing/2014/main" id="{79FCE514-DD73-4BDA-9433-D280E2CB2E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70769" y="1071493"/>
                    <a:ext cx="400050" cy="36195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Надпись 2">
                    <a:extLst>
                      <a:ext uri="{FF2B5EF4-FFF2-40B4-BE49-F238E27FC236}">
                        <a16:creationId xmlns:a16="http://schemas.microsoft.com/office/drawing/2014/main" id="{BBA2665A-D964-4ABC-8A9A-23079E97FC2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875" y="1028699"/>
                    <a:ext cx="400050" cy="409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" name="Надпись 2">
                    <a:extLst>
                      <a:ext uri="{FF2B5EF4-FFF2-40B4-BE49-F238E27FC236}">
                        <a16:creationId xmlns:a16="http://schemas.microsoft.com/office/drawing/2014/main" id="{BBA2665A-D964-4ABC-8A9A-23079E97FC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2875" y="1028699"/>
                    <a:ext cx="400050" cy="4095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Надпись 2">
                    <a:extLst>
                      <a:ext uri="{FF2B5EF4-FFF2-40B4-BE49-F238E27FC236}">
                        <a16:creationId xmlns:a16="http://schemas.microsoft.com/office/drawing/2014/main" id="{76014390-25F6-4BF0-BD03-8BA21DC71D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875" y="114300"/>
                    <a:ext cx="400050" cy="361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" name="Надпись 2">
                    <a:extLst>
                      <a:ext uri="{FF2B5EF4-FFF2-40B4-BE49-F238E27FC236}">
                        <a16:creationId xmlns:a16="http://schemas.microsoft.com/office/drawing/2014/main" id="{76014390-25F6-4BF0-BD03-8BA21DC71D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2875" y="114300"/>
                    <a:ext cx="400050" cy="3619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Надпись 2">
                    <a:extLst>
                      <a:ext uri="{FF2B5EF4-FFF2-40B4-BE49-F238E27FC236}">
                        <a16:creationId xmlns:a16="http://schemas.microsoft.com/office/drawing/2014/main" id="{B0C91C6F-FF1E-4094-8C3B-EF0116CC5EF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5605" y="575676"/>
                    <a:ext cx="514350" cy="361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ru-RU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Надпись 2">
                    <a:extLst>
                      <a:ext uri="{FF2B5EF4-FFF2-40B4-BE49-F238E27FC236}">
                        <a16:creationId xmlns:a16="http://schemas.microsoft.com/office/drawing/2014/main" id="{B0C91C6F-FF1E-4094-8C3B-EF0116CC5E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445605" y="575676"/>
                    <a:ext cx="514350" cy="3619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Надпись 2">
                    <a:extLst>
                      <a:ext uri="{FF2B5EF4-FFF2-40B4-BE49-F238E27FC236}">
                        <a16:creationId xmlns:a16="http://schemas.microsoft.com/office/drawing/2014/main" id="{A4AF3B75-9FBB-4C49-8663-8A89A5D1F0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43562" y="377261"/>
                    <a:ext cx="514350" cy="361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ru-RU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Надпись 2">
                    <a:extLst>
                      <a:ext uri="{FF2B5EF4-FFF2-40B4-BE49-F238E27FC236}">
                        <a16:creationId xmlns:a16="http://schemas.microsoft.com/office/drawing/2014/main" id="{A4AF3B75-9FBB-4C49-8663-8A89A5D1F0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043562" y="377261"/>
                    <a:ext cx="514350" cy="3619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17C51D-1B06-45EA-A6B7-6697CB011EE2}"/>
                  </a:ext>
                </a:extLst>
              </p:cNvPr>
              <p:cNvSpPr txBox="1"/>
              <p:nvPr/>
            </p:nvSpPr>
            <p:spPr>
              <a:xfrm>
                <a:off x="0" y="4556602"/>
                <a:ext cx="2475178" cy="671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617C51D-1B06-45EA-A6B7-6697CB011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6602"/>
                <a:ext cx="2475178" cy="671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679B9D-E3F6-4BF7-BE0C-5ACA2211EF06}"/>
                  </a:ext>
                </a:extLst>
              </p:cNvPr>
              <p:cNvSpPr txBox="1"/>
              <p:nvPr/>
            </p:nvSpPr>
            <p:spPr>
              <a:xfrm>
                <a:off x="983432" y="5864728"/>
                <a:ext cx="3162688" cy="675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679B9D-E3F6-4BF7-BE0C-5ACA2211E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5864728"/>
                <a:ext cx="3162688" cy="6756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E938F571-3BEC-4CCF-AFFC-72692D0D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48375"/>
              </p:ext>
            </p:extLst>
          </p:nvPr>
        </p:nvGraphicFramePr>
        <p:xfrm>
          <a:off x="6106332" y="4816283"/>
          <a:ext cx="5894992" cy="19575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90574">
                  <a:extLst>
                    <a:ext uri="{9D8B030D-6E8A-4147-A177-3AD203B41FA5}">
                      <a16:colId xmlns:a16="http://schemas.microsoft.com/office/drawing/2014/main" val="3526413481"/>
                    </a:ext>
                  </a:extLst>
                </a:gridCol>
                <a:gridCol w="1737378">
                  <a:extLst>
                    <a:ext uri="{9D8B030D-6E8A-4147-A177-3AD203B41FA5}">
                      <a16:colId xmlns:a16="http://schemas.microsoft.com/office/drawing/2014/main" val="2360272255"/>
                    </a:ext>
                  </a:extLst>
                </a:gridCol>
                <a:gridCol w="1867040">
                  <a:extLst>
                    <a:ext uri="{9D8B030D-6E8A-4147-A177-3AD203B41FA5}">
                      <a16:colId xmlns:a16="http://schemas.microsoft.com/office/drawing/2014/main" val="12579916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Критерий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Факт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Выходной сигнал нейросети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161375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Потеря устойчивости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произошла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90387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не произошла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287417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Разрушение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произошло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67760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не произошло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8517049"/>
                  </a:ext>
                </a:extLst>
              </a:tr>
            </a:tbl>
          </a:graphicData>
        </a:graphic>
      </p:graphicFrame>
      <p:pic>
        <p:nvPicPr>
          <p:cNvPr id="1029" name="Рисунок 1028">
            <a:extLst>
              <a:ext uri="{FF2B5EF4-FFF2-40B4-BE49-F238E27FC236}">
                <a16:creationId xmlns:a16="http://schemas.microsoft.com/office/drawing/2014/main" id="{9DDF45A9-A37B-41D0-9BD8-9F2C7F93B8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6" y="1340768"/>
            <a:ext cx="3723949" cy="2196175"/>
          </a:xfrm>
          <a:prstGeom prst="rect">
            <a:avLst/>
          </a:prstGeom>
        </p:spPr>
      </p:pic>
      <p:pic>
        <p:nvPicPr>
          <p:cNvPr id="1035" name="Рисунок 1034">
            <a:extLst>
              <a:ext uri="{FF2B5EF4-FFF2-40B4-BE49-F238E27FC236}">
                <a16:creationId xmlns:a16="http://schemas.microsoft.com/office/drawing/2014/main" id="{3820536E-0C37-48B2-B16B-0D29A204D78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6951" b="1894"/>
          <a:stretch/>
        </p:blipFill>
        <p:spPr>
          <a:xfrm>
            <a:off x="4412575" y="1042636"/>
            <a:ext cx="3366849" cy="31064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37" name="Таблица 1037">
                <a:extLst>
                  <a:ext uri="{FF2B5EF4-FFF2-40B4-BE49-F238E27FC236}">
                    <a16:creationId xmlns:a16="http://schemas.microsoft.com/office/drawing/2014/main" id="{9745281F-71F2-4785-A206-35E70F8FF9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83012"/>
                  </p:ext>
                </p:extLst>
              </p:nvPr>
            </p:nvGraphicFramePr>
            <p:xfrm>
              <a:off x="8334363" y="1715535"/>
              <a:ext cx="3738301" cy="20624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41957">
                      <a:extLst>
                        <a:ext uri="{9D8B030D-6E8A-4147-A177-3AD203B41FA5}">
                          <a16:colId xmlns:a16="http://schemas.microsoft.com/office/drawing/2014/main" val="292653322"/>
                        </a:ext>
                      </a:extLst>
                    </a:gridCol>
                    <a:gridCol w="1011344">
                      <a:extLst>
                        <a:ext uri="{9D8B030D-6E8A-4147-A177-3AD203B41FA5}">
                          <a16:colId xmlns:a16="http://schemas.microsoft.com/office/drawing/2014/main" val="2660318134"/>
                        </a:ext>
                      </a:extLst>
                    </a:gridCol>
                    <a:gridCol w="860864">
                      <a:extLst>
                        <a:ext uri="{9D8B030D-6E8A-4147-A177-3AD203B41FA5}">
                          <a16:colId xmlns:a16="http://schemas.microsoft.com/office/drawing/2014/main" val="12687362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3123908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вход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значение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Численное решение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7862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0.014 рад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5.5e-05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485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0.42 мм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7599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0.022 рад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</a:t>
                          </a:r>
                          <a:r>
                            <a:rPr lang="en-US" sz="1600" dirty="0"/>
                            <a:t>.9996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44118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0.33 мм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34111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37" name="Таблица 1037">
                <a:extLst>
                  <a:ext uri="{FF2B5EF4-FFF2-40B4-BE49-F238E27FC236}">
                    <a16:creationId xmlns:a16="http://schemas.microsoft.com/office/drawing/2014/main" id="{9745281F-71F2-4785-A206-35E70F8FF9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383012"/>
                  </p:ext>
                </p:extLst>
              </p:nvPr>
            </p:nvGraphicFramePr>
            <p:xfrm>
              <a:off x="8334363" y="1715535"/>
              <a:ext cx="3738301" cy="20624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41957">
                      <a:extLst>
                        <a:ext uri="{9D8B030D-6E8A-4147-A177-3AD203B41FA5}">
                          <a16:colId xmlns:a16="http://schemas.microsoft.com/office/drawing/2014/main" val="292653322"/>
                        </a:ext>
                      </a:extLst>
                    </a:gridCol>
                    <a:gridCol w="1011344">
                      <a:extLst>
                        <a:ext uri="{9D8B030D-6E8A-4147-A177-3AD203B41FA5}">
                          <a16:colId xmlns:a16="http://schemas.microsoft.com/office/drawing/2014/main" val="2660318134"/>
                        </a:ext>
                      </a:extLst>
                    </a:gridCol>
                    <a:gridCol w="860864">
                      <a:extLst>
                        <a:ext uri="{9D8B030D-6E8A-4147-A177-3AD203B41FA5}">
                          <a16:colId xmlns:a16="http://schemas.microsoft.com/office/drawing/2014/main" val="126873620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312390871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вход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значение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Численное решение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7862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952" t="-160656" r="-486667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0.014 рад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5.5e-05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485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952" t="-260656" r="-486667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0.42 мм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7599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952" t="-360656" r="-486667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0.022 рад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</a:t>
                          </a:r>
                          <a:r>
                            <a:rPr lang="en-US" sz="1600" dirty="0"/>
                            <a:t>.9996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44118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952" t="-460656" r="-48666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0.33 мм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3411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572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512CD-6C21-4204-AF94-952A5FB46B03}"/>
              </a:ext>
            </a:extLst>
          </p:cNvPr>
          <p:cNvSpPr txBox="1"/>
          <p:nvPr/>
        </p:nvSpPr>
        <p:spPr>
          <a:xfrm>
            <a:off x="1415480" y="678758"/>
            <a:ext cx="1044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Варьирование сжимающего перемещения, изгибного угла и толщины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A3E8E2-89CF-4A68-A2B1-604A60ADA2E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8535" b="2494"/>
          <a:stretch/>
        </p:blipFill>
        <p:spPr bwMode="auto">
          <a:xfrm>
            <a:off x="4943872" y="3505142"/>
            <a:ext cx="3142615" cy="2630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FC6A8DB-D6CA-4A2D-8FBF-C25822E2CF80}"/>
              </a:ext>
            </a:extLst>
          </p:cNvPr>
          <p:cNvGrpSpPr/>
          <p:nvPr/>
        </p:nvGrpSpPr>
        <p:grpSpPr>
          <a:xfrm>
            <a:off x="9015642" y="1844824"/>
            <a:ext cx="2460298" cy="2369748"/>
            <a:chOff x="0" y="0"/>
            <a:chExt cx="2460298" cy="2369748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8098EDA0-5C05-40CB-AD0A-0E99B08F62DC}"/>
                </a:ext>
              </a:extLst>
            </p:cNvPr>
            <p:cNvGrpSpPr/>
            <p:nvPr/>
          </p:nvGrpSpPr>
          <p:grpSpPr>
            <a:xfrm>
              <a:off x="0" y="0"/>
              <a:ext cx="2460298" cy="2369748"/>
              <a:chOff x="0" y="0"/>
              <a:chExt cx="2460298" cy="2369748"/>
            </a:xfrm>
          </p:grpSpPr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F7956975-5D49-45C5-AE85-D6890E76D1AF}"/>
                  </a:ext>
                </a:extLst>
              </p:cNvPr>
              <p:cNvGrpSpPr/>
              <p:nvPr/>
            </p:nvGrpSpPr>
            <p:grpSpPr>
              <a:xfrm>
                <a:off x="0" y="0"/>
                <a:ext cx="1977627" cy="2369748"/>
                <a:chOff x="0" y="0"/>
                <a:chExt cx="1977627" cy="2369748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2FADA9E3-1832-4AE9-AC02-DC4CC3B053E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Овал 39">
                  <a:extLst>
                    <a:ext uri="{FF2B5EF4-FFF2-40B4-BE49-F238E27FC236}">
                      <a16:creationId xmlns:a16="http://schemas.microsoft.com/office/drawing/2014/main" id="{9AC6497A-DD09-49EE-95A7-1CBFBE5E0589}"/>
                    </a:ext>
                  </a:extLst>
                </p:cNvPr>
                <p:cNvSpPr/>
                <p:nvPr/>
              </p:nvSpPr>
              <p:spPr>
                <a:xfrm>
                  <a:off x="0" y="848427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Овал 40">
                  <a:extLst>
                    <a:ext uri="{FF2B5EF4-FFF2-40B4-BE49-F238E27FC236}">
                      <a16:creationId xmlns:a16="http://schemas.microsoft.com/office/drawing/2014/main" id="{E6A2659A-ACCF-4558-8A6D-3E512D57246C}"/>
                    </a:ext>
                  </a:extLst>
                </p:cNvPr>
                <p:cNvSpPr/>
                <p:nvPr/>
              </p:nvSpPr>
              <p:spPr>
                <a:xfrm>
                  <a:off x="1320402" y="1264796"/>
                  <a:ext cx="657225" cy="66872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Овал 42">
                  <a:extLst>
                    <a:ext uri="{FF2B5EF4-FFF2-40B4-BE49-F238E27FC236}">
                      <a16:creationId xmlns:a16="http://schemas.microsoft.com/office/drawing/2014/main" id="{C8AFA665-D87E-45CD-AF2E-58F50CA906A8}"/>
                    </a:ext>
                  </a:extLst>
                </p:cNvPr>
                <p:cNvSpPr/>
                <p:nvPr/>
              </p:nvSpPr>
              <p:spPr>
                <a:xfrm>
                  <a:off x="0" y="1712523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8" name="Овал 67">
                  <a:extLst>
                    <a:ext uri="{FF2B5EF4-FFF2-40B4-BE49-F238E27FC236}">
                      <a16:creationId xmlns:a16="http://schemas.microsoft.com/office/drawing/2014/main" id="{7EAB3E2D-B323-4FDB-A5F7-BB3348AD60C7}"/>
                    </a:ext>
                  </a:extLst>
                </p:cNvPr>
                <p:cNvSpPr/>
                <p:nvPr/>
              </p:nvSpPr>
              <p:spPr>
                <a:xfrm>
                  <a:off x="1258742" y="291407"/>
                  <a:ext cx="657225" cy="66872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36" name="Прямая со стрелкой 35">
                <a:extLst>
                  <a:ext uri="{FF2B5EF4-FFF2-40B4-BE49-F238E27FC236}">
                    <a16:creationId xmlns:a16="http://schemas.microsoft.com/office/drawing/2014/main" id="{9C4AAA6D-33B6-4E5C-A5A2-BE5005CDF5F0}"/>
                  </a:ext>
                </a:extLst>
              </p:cNvPr>
              <p:cNvCxnSpPr>
                <a:cxnSpLocks/>
                <a:stCxn id="39" idx="5"/>
                <a:endCxn id="41" idx="1"/>
              </p:cNvCxnSpPr>
              <p:nvPr/>
            </p:nvCxnSpPr>
            <p:spPr>
              <a:xfrm>
                <a:off x="560977" y="560977"/>
                <a:ext cx="855673" cy="8017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>
                <a:extLst>
                  <a:ext uri="{FF2B5EF4-FFF2-40B4-BE49-F238E27FC236}">
                    <a16:creationId xmlns:a16="http://schemas.microsoft.com/office/drawing/2014/main" id="{2BD28390-F3E3-4736-BE41-4387809AE123}"/>
                  </a:ext>
                </a:extLst>
              </p:cNvPr>
              <p:cNvCxnSpPr>
                <a:cxnSpLocks/>
                <a:stCxn id="40" idx="5"/>
                <a:endCxn id="41" idx="2"/>
              </p:cNvCxnSpPr>
              <p:nvPr/>
            </p:nvCxnSpPr>
            <p:spPr>
              <a:xfrm>
                <a:off x="560977" y="1409404"/>
                <a:ext cx="759425" cy="1897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>
                <a:extLst>
                  <a:ext uri="{FF2B5EF4-FFF2-40B4-BE49-F238E27FC236}">
                    <a16:creationId xmlns:a16="http://schemas.microsoft.com/office/drawing/2014/main" id="{9294CA42-28C9-42DE-834C-43C64DF13605}"/>
                  </a:ext>
                </a:extLst>
              </p:cNvPr>
              <p:cNvCxnSpPr/>
              <p:nvPr/>
            </p:nvCxnSpPr>
            <p:spPr>
              <a:xfrm flipV="1">
                <a:off x="1944216" y="632402"/>
                <a:ext cx="46672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>
                <a:extLst>
                  <a:ext uri="{FF2B5EF4-FFF2-40B4-BE49-F238E27FC236}">
                    <a16:creationId xmlns:a16="http://schemas.microsoft.com/office/drawing/2014/main" id="{BE8E44D6-754F-4D18-BE82-DA06A9C55C6E}"/>
                  </a:ext>
                </a:extLst>
              </p:cNvPr>
              <p:cNvCxnSpPr>
                <a:cxnSpLocks/>
                <a:stCxn id="43" idx="6"/>
                <a:endCxn id="41" idx="3"/>
              </p:cNvCxnSpPr>
              <p:nvPr/>
            </p:nvCxnSpPr>
            <p:spPr>
              <a:xfrm flipV="1">
                <a:off x="657225" y="1835584"/>
                <a:ext cx="759425" cy="2055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>
                <a:extLst>
                  <a:ext uri="{FF2B5EF4-FFF2-40B4-BE49-F238E27FC236}">
                    <a16:creationId xmlns:a16="http://schemas.microsoft.com/office/drawing/2014/main" id="{7562462D-D9D9-417C-831E-B3178ADB822A}"/>
                  </a:ext>
                </a:extLst>
              </p:cNvPr>
              <p:cNvCxnSpPr>
                <a:cxnSpLocks/>
                <a:stCxn id="39" idx="6"/>
                <a:endCxn id="68" idx="1"/>
              </p:cNvCxnSpPr>
              <p:nvPr/>
            </p:nvCxnSpPr>
            <p:spPr>
              <a:xfrm>
                <a:off x="657225" y="328613"/>
                <a:ext cx="697765" cy="607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 стрелкой 69">
                <a:extLst>
                  <a:ext uri="{FF2B5EF4-FFF2-40B4-BE49-F238E27FC236}">
                    <a16:creationId xmlns:a16="http://schemas.microsoft.com/office/drawing/2014/main" id="{1A118672-A896-4CAD-965A-54C24EA1B652}"/>
                  </a:ext>
                </a:extLst>
              </p:cNvPr>
              <p:cNvCxnSpPr>
                <a:cxnSpLocks/>
                <a:stCxn id="40" idx="7"/>
                <a:endCxn id="68" idx="2"/>
              </p:cNvCxnSpPr>
              <p:nvPr/>
            </p:nvCxnSpPr>
            <p:spPr>
              <a:xfrm flipV="1">
                <a:off x="560977" y="625767"/>
                <a:ext cx="697765" cy="31890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 стрелкой 70">
                <a:extLst>
                  <a:ext uri="{FF2B5EF4-FFF2-40B4-BE49-F238E27FC236}">
                    <a16:creationId xmlns:a16="http://schemas.microsoft.com/office/drawing/2014/main" id="{2B76B465-46BA-4791-89ED-9D208DC3D1AB}"/>
                  </a:ext>
                </a:extLst>
              </p:cNvPr>
              <p:cNvCxnSpPr>
                <a:cxnSpLocks/>
                <a:stCxn id="43" idx="7"/>
                <a:endCxn id="68" idx="3"/>
              </p:cNvCxnSpPr>
              <p:nvPr/>
            </p:nvCxnSpPr>
            <p:spPr>
              <a:xfrm flipV="1">
                <a:off x="560977" y="862195"/>
                <a:ext cx="794013" cy="9465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 стрелкой 77">
                <a:extLst>
                  <a:ext uri="{FF2B5EF4-FFF2-40B4-BE49-F238E27FC236}">
                    <a16:creationId xmlns:a16="http://schemas.microsoft.com/office/drawing/2014/main" id="{3C58159F-8A56-473C-A452-539036067244}"/>
                  </a:ext>
                </a:extLst>
              </p:cNvPr>
              <p:cNvCxnSpPr/>
              <p:nvPr/>
            </p:nvCxnSpPr>
            <p:spPr>
              <a:xfrm flipV="1">
                <a:off x="1993573" y="1561991"/>
                <a:ext cx="46672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Надпись 2">
                  <a:extLst>
                    <a:ext uri="{FF2B5EF4-FFF2-40B4-BE49-F238E27FC236}">
                      <a16:creationId xmlns:a16="http://schemas.microsoft.com/office/drawing/2014/main" id="{FF7DC900-717F-4F61-9B73-C82109F2C2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875" y="962726"/>
                  <a:ext cx="400050" cy="40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Надпись 2">
                  <a:extLst>
                    <a:ext uri="{FF2B5EF4-FFF2-40B4-BE49-F238E27FC236}">
                      <a16:creationId xmlns:a16="http://schemas.microsoft.com/office/drawing/2014/main" id="{FF7DC900-717F-4F61-9B73-C82109F2C2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875" y="962726"/>
                  <a:ext cx="400050" cy="4095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Надпись 2">
                  <a:extLst>
                    <a:ext uri="{FF2B5EF4-FFF2-40B4-BE49-F238E27FC236}">
                      <a16:creationId xmlns:a16="http://schemas.microsoft.com/office/drawing/2014/main" id="{16D5703A-1008-47F7-B744-84AA92A24A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875" y="114300"/>
                  <a:ext cx="40005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Надпись 2">
                  <a:extLst>
                    <a:ext uri="{FF2B5EF4-FFF2-40B4-BE49-F238E27FC236}">
                      <a16:creationId xmlns:a16="http://schemas.microsoft.com/office/drawing/2014/main" id="{76014390-25F6-4BF0-BD03-8BA21DC71D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875" y="114300"/>
                  <a:ext cx="400050" cy="3619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Надпись 2">
                  <a:extLst>
                    <a:ext uri="{FF2B5EF4-FFF2-40B4-BE49-F238E27FC236}">
                      <a16:creationId xmlns:a16="http://schemas.microsoft.com/office/drawing/2014/main" id="{02734EB3-DAC1-487B-A412-078057F4B5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4219" y="1421372"/>
                  <a:ext cx="51435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Надпись 2">
                  <a:extLst>
                    <a:ext uri="{FF2B5EF4-FFF2-40B4-BE49-F238E27FC236}">
                      <a16:creationId xmlns:a16="http://schemas.microsoft.com/office/drawing/2014/main" id="{02734EB3-DAC1-487B-A412-078057F4B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4219" y="1421372"/>
                  <a:ext cx="514350" cy="36195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Надпись 2">
                  <a:extLst>
                    <a:ext uri="{FF2B5EF4-FFF2-40B4-BE49-F238E27FC236}">
                      <a16:creationId xmlns:a16="http://schemas.microsoft.com/office/drawing/2014/main" id="{ABD3AD1F-9081-4E9D-BD17-DA481FE55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875" y="1826822"/>
                  <a:ext cx="400050" cy="40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sz="1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Надпись 2">
                  <a:extLst>
                    <a:ext uri="{FF2B5EF4-FFF2-40B4-BE49-F238E27FC236}">
                      <a16:creationId xmlns:a16="http://schemas.microsoft.com/office/drawing/2014/main" id="{ABD3AD1F-9081-4E9D-BD17-DA481FE55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875" y="1826822"/>
                  <a:ext cx="400050" cy="4095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Надпись 2">
                  <a:extLst>
                    <a:ext uri="{FF2B5EF4-FFF2-40B4-BE49-F238E27FC236}">
                      <a16:creationId xmlns:a16="http://schemas.microsoft.com/office/drawing/2014/main" id="{6EEAFCC3-B067-44B2-BA4B-4DB3081215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2559" y="447983"/>
                  <a:ext cx="51435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2" name="Надпись 2">
                  <a:extLst>
                    <a:ext uri="{FF2B5EF4-FFF2-40B4-BE49-F238E27FC236}">
                      <a16:creationId xmlns:a16="http://schemas.microsoft.com/office/drawing/2014/main" id="{6EEAFCC3-B067-44B2-BA4B-4DB308121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32559" y="447983"/>
                  <a:ext cx="514350" cy="3619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Надпись 2">
                  <a:extLst>
                    <a:ext uri="{FF2B5EF4-FFF2-40B4-BE49-F238E27FC236}">
                      <a16:creationId xmlns:a16="http://schemas.microsoft.com/office/drawing/2014/main" id="{5C68B42B-A09D-4065-95F8-66189D3218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44216" y="1136459"/>
                  <a:ext cx="51435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Надпись 2">
                  <a:extLst>
                    <a:ext uri="{FF2B5EF4-FFF2-40B4-BE49-F238E27FC236}">
                      <a16:creationId xmlns:a16="http://schemas.microsoft.com/office/drawing/2014/main" id="{5C68B42B-A09D-4065-95F8-66189D3218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44216" y="1136459"/>
                  <a:ext cx="514350" cy="3619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Надпись 2">
                  <a:extLst>
                    <a:ext uri="{FF2B5EF4-FFF2-40B4-BE49-F238E27FC236}">
                      <a16:creationId xmlns:a16="http://schemas.microsoft.com/office/drawing/2014/main" id="{1DE51C99-4BE6-4021-BAB0-B21C6A6931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15967" y="198445"/>
                  <a:ext cx="51435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Надпись 2">
                  <a:extLst>
                    <a:ext uri="{FF2B5EF4-FFF2-40B4-BE49-F238E27FC236}">
                      <a16:creationId xmlns:a16="http://schemas.microsoft.com/office/drawing/2014/main" id="{1DE51C99-4BE6-4021-BAB0-B21C6A6931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15967" y="198445"/>
                  <a:ext cx="514350" cy="36195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8" name="Таблица 1037">
                <a:extLst>
                  <a:ext uri="{FF2B5EF4-FFF2-40B4-BE49-F238E27FC236}">
                    <a16:creationId xmlns:a16="http://schemas.microsoft.com/office/drawing/2014/main" id="{5333B473-8A60-4E23-B1E5-5358936884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5372990"/>
                  </p:ext>
                </p:extLst>
              </p:nvPr>
            </p:nvGraphicFramePr>
            <p:xfrm>
              <a:off x="8011545" y="5297491"/>
              <a:ext cx="4112857" cy="14833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4391">
                      <a:extLst>
                        <a:ext uri="{9D8B030D-6E8A-4147-A177-3AD203B41FA5}">
                          <a16:colId xmlns:a16="http://schemas.microsoft.com/office/drawing/2014/main" val="292653322"/>
                        </a:ext>
                      </a:extLst>
                    </a:gridCol>
                    <a:gridCol w="1231880">
                      <a:extLst>
                        <a:ext uri="{9D8B030D-6E8A-4147-A177-3AD203B41FA5}">
                          <a16:colId xmlns:a16="http://schemas.microsoft.com/office/drawing/2014/main" val="2660318134"/>
                        </a:ext>
                      </a:extLst>
                    </a:gridCol>
                    <a:gridCol w="560672">
                      <a:extLst>
                        <a:ext uri="{9D8B030D-6E8A-4147-A177-3AD203B41FA5}">
                          <a16:colId xmlns:a16="http://schemas.microsoft.com/office/drawing/2014/main" val="1268736202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910471475"/>
                        </a:ext>
                      </a:extLst>
                    </a:gridCol>
                    <a:gridCol w="461868">
                      <a:extLst>
                        <a:ext uri="{9D8B030D-6E8A-4147-A177-3AD203B41FA5}">
                          <a16:colId xmlns:a16="http://schemas.microsoft.com/office/drawing/2014/main" val="3155752265"/>
                        </a:ext>
                      </a:extLst>
                    </a:gridCol>
                    <a:gridCol w="525974">
                      <a:extLst>
                        <a:ext uri="{9D8B030D-6E8A-4147-A177-3AD203B41FA5}">
                          <a16:colId xmlns:a16="http://schemas.microsoft.com/office/drawing/2014/main" val="1136864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Вход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Значение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sz="1600" dirty="0" err="1">
                              <a:solidFill>
                                <a:schemeClr val="tx1"/>
                              </a:solidFill>
                            </a:rPr>
                            <a:t>Числ</a:t>
                          </a:r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. р.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862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14.48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мм</m:t>
                                  </m:r>
                                </m:e>
                                <m:sup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485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0.005 рад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7599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0.22 мм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4685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8" name="Таблица 1037">
                <a:extLst>
                  <a:ext uri="{FF2B5EF4-FFF2-40B4-BE49-F238E27FC236}">
                    <a16:creationId xmlns:a16="http://schemas.microsoft.com/office/drawing/2014/main" id="{5333B473-8A60-4E23-B1E5-5358936884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5372990"/>
                  </p:ext>
                </p:extLst>
              </p:nvPr>
            </p:nvGraphicFramePr>
            <p:xfrm>
              <a:off x="8011545" y="5297491"/>
              <a:ext cx="4112857" cy="14833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4391">
                      <a:extLst>
                        <a:ext uri="{9D8B030D-6E8A-4147-A177-3AD203B41FA5}">
                          <a16:colId xmlns:a16="http://schemas.microsoft.com/office/drawing/2014/main" val="292653322"/>
                        </a:ext>
                      </a:extLst>
                    </a:gridCol>
                    <a:gridCol w="1231880">
                      <a:extLst>
                        <a:ext uri="{9D8B030D-6E8A-4147-A177-3AD203B41FA5}">
                          <a16:colId xmlns:a16="http://schemas.microsoft.com/office/drawing/2014/main" val="2660318134"/>
                        </a:ext>
                      </a:extLst>
                    </a:gridCol>
                    <a:gridCol w="560672">
                      <a:extLst>
                        <a:ext uri="{9D8B030D-6E8A-4147-A177-3AD203B41FA5}">
                          <a16:colId xmlns:a16="http://schemas.microsoft.com/office/drawing/2014/main" val="1268736202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910471475"/>
                        </a:ext>
                      </a:extLst>
                    </a:gridCol>
                    <a:gridCol w="461868">
                      <a:extLst>
                        <a:ext uri="{9D8B030D-6E8A-4147-A177-3AD203B41FA5}">
                          <a16:colId xmlns:a16="http://schemas.microsoft.com/office/drawing/2014/main" val="3155752265"/>
                        </a:ext>
                      </a:extLst>
                    </a:gridCol>
                    <a:gridCol w="525974">
                      <a:extLst>
                        <a:ext uri="{9D8B030D-6E8A-4147-A177-3AD203B41FA5}">
                          <a16:colId xmlns:a16="http://schemas.microsoft.com/office/drawing/2014/main" val="1136864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Вход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Значение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sz="1600" dirty="0" err="1">
                              <a:solidFill>
                                <a:schemeClr val="tx1"/>
                              </a:solidFill>
                            </a:rPr>
                            <a:t>Числ</a:t>
                          </a:r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. р.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862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l="-893" t="-104918" r="-504464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55941" t="-104918" r="-179703" b="-211475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0.99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485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893" t="-204918" r="-504464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0.005 рад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7599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893" t="-304918" r="-504464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0.22 мм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4685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8F864D2-2653-4E6A-AEF4-F317C5B3C2B7}"/>
              </a:ext>
            </a:extLst>
          </p:cNvPr>
          <p:cNvSpPr/>
          <p:nvPr/>
        </p:nvSpPr>
        <p:spPr bwMode="auto">
          <a:xfrm>
            <a:off x="839416" y="4869160"/>
            <a:ext cx="280074" cy="12364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06DCDE-44FC-4D34-95DB-C76B3FDCA4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3986" r="6933"/>
          <a:stretch/>
        </p:blipFill>
        <p:spPr>
          <a:xfrm>
            <a:off x="156049" y="1052550"/>
            <a:ext cx="4643807" cy="2466975"/>
          </a:xfrm>
          <a:prstGeom prst="rect">
            <a:avLst/>
          </a:prstGeom>
        </p:spPr>
      </p:pic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96578C63-3539-43B5-ADF8-14F4ECFB6F02}"/>
              </a:ext>
            </a:extLst>
          </p:cNvPr>
          <p:cNvGrpSpPr/>
          <p:nvPr/>
        </p:nvGrpSpPr>
        <p:grpSpPr>
          <a:xfrm>
            <a:off x="67598" y="3657887"/>
            <a:ext cx="4755199" cy="2433766"/>
            <a:chOff x="44657" y="1810829"/>
            <a:chExt cx="9104827" cy="4659957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2C04E99E-A39C-4FB2-905C-03951F5AC24B}"/>
                </a:ext>
              </a:extLst>
            </p:cNvPr>
            <p:cNvGrpSpPr/>
            <p:nvPr/>
          </p:nvGrpSpPr>
          <p:grpSpPr>
            <a:xfrm>
              <a:off x="44657" y="1810829"/>
              <a:ext cx="9104827" cy="4659957"/>
              <a:chOff x="44658" y="4025495"/>
              <a:chExt cx="4777716" cy="2445291"/>
            </a:xfrm>
          </p:grpSpPr>
          <p:pic>
            <p:nvPicPr>
              <p:cNvPr id="91" name="Рисунок 90">
                <a:extLst>
                  <a:ext uri="{FF2B5EF4-FFF2-40B4-BE49-F238E27FC236}">
                    <a16:creationId xmlns:a16="http://schemas.microsoft.com/office/drawing/2014/main" id="{DB0C619B-572C-49D6-B15F-10E093162B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6" t="5385" r="6885"/>
              <a:stretch/>
            </p:blipFill>
            <p:spPr>
              <a:xfrm>
                <a:off x="44658" y="4025495"/>
                <a:ext cx="4777716" cy="2445291"/>
              </a:xfrm>
              <a:prstGeom prst="rect">
                <a:avLst/>
              </a:prstGeom>
            </p:spPr>
          </p:pic>
          <p:pic>
            <p:nvPicPr>
              <p:cNvPr id="92" name="Рисунок 91">
                <a:extLst>
                  <a:ext uri="{FF2B5EF4-FFF2-40B4-BE49-F238E27FC236}">
                    <a16:creationId xmlns:a16="http://schemas.microsoft.com/office/drawing/2014/main" id="{DA2B89AE-D319-4BCE-A8B8-7C4B31FA72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45268" y="4992804"/>
                <a:ext cx="994836" cy="1109320"/>
              </a:xfrm>
              <a:prstGeom prst="rect">
                <a:avLst/>
              </a:prstGeom>
            </p:spPr>
          </p:pic>
        </p:grp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F66FADB5-2A9B-49BC-8BD6-8C9409B09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506594" y="3717032"/>
              <a:ext cx="815651" cy="12600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2339F2-AA63-4CEB-864F-F40018F06E9E}"/>
                  </a:ext>
                </a:extLst>
              </p:cNvPr>
              <p:cNvSpPr txBox="1"/>
              <p:nvPr/>
            </p:nvSpPr>
            <p:spPr>
              <a:xfrm>
                <a:off x="728086" y="6091653"/>
                <a:ext cx="6836452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</m:t>
                                  </m:r>
                                </m:e>
                                <m: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2339F2-AA63-4CEB-864F-F40018F06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86" y="6091653"/>
                <a:ext cx="6836452" cy="61734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1AF76E2-BB42-4C84-B91C-1736E453306D}"/>
              </a:ext>
            </a:extLst>
          </p:cNvPr>
          <p:cNvGrpSpPr/>
          <p:nvPr/>
        </p:nvGrpSpPr>
        <p:grpSpPr>
          <a:xfrm>
            <a:off x="4871864" y="1145177"/>
            <a:ext cx="3142615" cy="2317448"/>
            <a:chOff x="4871864" y="1145177"/>
            <a:chExt cx="3142615" cy="2317448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86EDD53-BF05-49CF-838F-787F45114521}"/>
                </a:ext>
              </a:extLst>
            </p:cNvPr>
            <p:cNvPicPr/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1864" y="1145177"/>
              <a:ext cx="3142615" cy="2317448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D45D5D3-CCDF-412D-B366-0FA2A938E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3584" b="5224"/>
            <a:stretch/>
          </p:blipFill>
          <p:spPr>
            <a:xfrm>
              <a:off x="5487423" y="1291102"/>
              <a:ext cx="583708" cy="432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693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59EE6C-A39C-460F-904B-87679316E23D}"/>
              </a:ext>
            </a:extLst>
          </p:cNvPr>
          <p:cNvSpPr txBox="1"/>
          <p:nvPr/>
        </p:nvSpPr>
        <p:spPr>
          <a:xfrm>
            <a:off x="1343472" y="610085"/>
            <a:ext cx="10128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Варьирование сжимающего перемещения, изгибного угла и длины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CDC055-FD17-458A-A647-0C2F5530E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0"/>
          <a:stretch/>
        </p:blipFill>
        <p:spPr>
          <a:xfrm>
            <a:off x="7572583" y="3789040"/>
            <a:ext cx="3347953" cy="289225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8305613-B2CB-452F-AC69-A85529D4A96E}"/>
              </a:ext>
            </a:extLst>
          </p:cNvPr>
          <p:cNvGrpSpPr/>
          <p:nvPr/>
        </p:nvGrpSpPr>
        <p:grpSpPr>
          <a:xfrm>
            <a:off x="1055440" y="4005064"/>
            <a:ext cx="5256583" cy="2631743"/>
            <a:chOff x="191344" y="3564552"/>
            <a:chExt cx="5603551" cy="286106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6992BD4-851D-438C-A28A-45694A31A0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" t="3717" r="7625"/>
            <a:stretch/>
          </p:blipFill>
          <p:spPr>
            <a:xfrm>
              <a:off x="191344" y="3564552"/>
              <a:ext cx="5603551" cy="2861060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DF0CA0CD-9C87-4C7A-9C1F-19A8F6E44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6516" y="4788688"/>
              <a:ext cx="1098222" cy="1224605"/>
            </a:xfrm>
            <a:prstGeom prst="rect">
              <a:avLst/>
            </a:prstGeom>
          </p:spPr>
        </p:pic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A8E9122-3FBB-4F3F-9343-710B4A31DA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5385" r="7476"/>
          <a:stretch/>
        </p:blipFill>
        <p:spPr>
          <a:xfrm>
            <a:off x="1343472" y="1340768"/>
            <a:ext cx="4895048" cy="259524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B6C6B7-01EC-49EE-821C-8F27D96E0D0E}"/>
              </a:ext>
            </a:extLst>
          </p:cNvPr>
          <p:cNvGrpSpPr/>
          <p:nvPr/>
        </p:nvGrpSpPr>
        <p:grpSpPr>
          <a:xfrm>
            <a:off x="7428699" y="1312202"/>
            <a:ext cx="3250851" cy="2476838"/>
            <a:chOff x="7428699" y="1312202"/>
            <a:chExt cx="3250851" cy="247683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3F38AD5-927C-41E0-81F4-8BE5FF88E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699" y="1312202"/>
              <a:ext cx="3250851" cy="2476838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D256F6F-A7CA-479C-80A4-4151323B9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584" b="5224"/>
            <a:stretch/>
          </p:blipFill>
          <p:spPr>
            <a:xfrm>
              <a:off x="9774432" y="1543012"/>
              <a:ext cx="683741" cy="506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4725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59EE6C-A39C-460F-904B-87679316E23D}"/>
              </a:ext>
            </a:extLst>
          </p:cNvPr>
          <p:cNvSpPr txBox="1"/>
          <p:nvPr/>
        </p:nvSpPr>
        <p:spPr>
          <a:xfrm>
            <a:off x="2295558" y="626492"/>
            <a:ext cx="948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Варьирование сжимающего перемещения, изгибного угла и длины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48FF469-5057-47C9-86AE-37E6D6423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/>
          <a:stretch/>
        </p:blipFill>
        <p:spPr>
          <a:xfrm>
            <a:off x="9313520" y="3986630"/>
            <a:ext cx="2878480" cy="261029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BF55D31-ADCE-492E-9907-B92D95697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/>
          <a:stretch/>
        </p:blipFill>
        <p:spPr>
          <a:xfrm>
            <a:off x="9133738" y="1162247"/>
            <a:ext cx="2775105" cy="2571730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DF7D34A-0340-4134-82D5-C9B08831A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4585" r="6629"/>
          <a:stretch/>
        </p:blipFill>
        <p:spPr>
          <a:xfrm>
            <a:off x="4383063" y="1443654"/>
            <a:ext cx="4855422" cy="229032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270CB27C-92CC-4D4B-97BD-F0E2F35B0903}"/>
              </a:ext>
            </a:extLst>
          </p:cNvPr>
          <p:cNvGrpSpPr/>
          <p:nvPr/>
        </p:nvGrpSpPr>
        <p:grpSpPr>
          <a:xfrm>
            <a:off x="4249474" y="4080708"/>
            <a:ext cx="5021071" cy="2524910"/>
            <a:chOff x="4249474" y="4080708"/>
            <a:chExt cx="5021071" cy="2524910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652F8CE5-5AFC-4D07-915B-E32E46E14AFD}"/>
                </a:ext>
              </a:extLst>
            </p:cNvPr>
            <p:cNvGrpSpPr/>
            <p:nvPr/>
          </p:nvGrpSpPr>
          <p:grpSpPr>
            <a:xfrm>
              <a:off x="4249474" y="4080708"/>
              <a:ext cx="5021071" cy="2524910"/>
              <a:chOff x="521511" y="956151"/>
              <a:chExt cx="11313512" cy="514372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7537BAB1-6CC6-49F6-BD25-B2B9977AD2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77" t="4129" r="7205" b="456"/>
              <a:stretch/>
            </p:blipFill>
            <p:spPr>
              <a:xfrm>
                <a:off x="521511" y="956151"/>
                <a:ext cx="11313512" cy="5143721"/>
              </a:xfrm>
              <a:prstGeom prst="rect">
                <a:avLst/>
              </a:prstGeom>
            </p:spPr>
          </p:pic>
          <p:sp>
            <p:nvSpPr>
              <p:cNvPr id="105" name="Прямоугольник 104">
                <a:extLst>
                  <a:ext uri="{FF2B5EF4-FFF2-40B4-BE49-F238E27FC236}">
                    <a16:creationId xmlns:a16="http://schemas.microsoft.com/office/drawing/2014/main" id="{AC209A59-DC35-4D6D-8A3A-1D7ABF92524B}"/>
                  </a:ext>
                </a:extLst>
              </p:cNvPr>
              <p:cNvSpPr/>
              <p:nvPr/>
            </p:nvSpPr>
            <p:spPr bwMode="auto">
              <a:xfrm>
                <a:off x="2417769" y="4554125"/>
                <a:ext cx="922812" cy="62106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cxnSp>
            <p:nvCxnSpPr>
              <p:cNvPr id="107" name="Прямая со стрелкой 106">
                <a:extLst>
                  <a:ext uri="{FF2B5EF4-FFF2-40B4-BE49-F238E27FC236}">
                    <a16:creationId xmlns:a16="http://schemas.microsoft.com/office/drawing/2014/main" id="{888111D2-B3E2-4DAC-A7BE-D67E3C07B103}"/>
                  </a:ext>
                </a:extLst>
              </p:cNvPr>
              <p:cNvCxnSpPr>
                <a:cxnSpLocks/>
                <a:stCxn id="113" idx="2"/>
                <a:endCxn id="105" idx="0"/>
              </p:cNvCxnSpPr>
              <p:nvPr/>
            </p:nvCxnSpPr>
            <p:spPr bwMode="auto">
              <a:xfrm flipH="1">
                <a:off x="2879177" y="3528012"/>
                <a:ext cx="2048393" cy="102611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</p:grp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0C64C408-A682-4B86-ACAD-2D47162E4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6853" y="4590670"/>
              <a:ext cx="1196163" cy="75249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C2706733-7D8B-4418-AC6F-62ABD22BAF99}"/>
              </a:ext>
            </a:extLst>
          </p:cNvPr>
          <p:cNvGrpSpPr/>
          <p:nvPr/>
        </p:nvGrpSpPr>
        <p:grpSpPr>
          <a:xfrm>
            <a:off x="273038" y="1597622"/>
            <a:ext cx="3779024" cy="2905125"/>
            <a:chOff x="0" y="-419100"/>
            <a:chExt cx="4133907" cy="3276600"/>
          </a:xfrm>
        </p:grpSpPr>
        <p:grpSp>
          <p:nvGrpSpPr>
            <p:cNvPr id="102" name="Группа 101">
              <a:extLst>
                <a:ext uri="{FF2B5EF4-FFF2-40B4-BE49-F238E27FC236}">
                  <a16:creationId xmlns:a16="http://schemas.microsoft.com/office/drawing/2014/main" id="{A560C0D3-B23E-48D8-A14C-05F603D4E188}"/>
                </a:ext>
              </a:extLst>
            </p:cNvPr>
            <p:cNvGrpSpPr/>
            <p:nvPr/>
          </p:nvGrpSpPr>
          <p:grpSpPr>
            <a:xfrm>
              <a:off x="0" y="-419100"/>
              <a:ext cx="4105275" cy="3276600"/>
              <a:chOff x="0" y="-419100"/>
              <a:chExt cx="4105275" cy="3276600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AA206AA4-AEFB-4950-B8A3-5402B4449BAB}"/>
                  </a:ext>
                </a:extLst>
              </p:cNvPr>
              <p:cNvGrpSpPr/>
              <p:nvPr/>
            </p:nvGrpSpPr>
            <p:grpSpPr>
              <a:xfrm>
                <a:off x="0" y="-419100"/>
                <a:ext cx="3638550" cy="3276600"/>
                <a:chOff x="0" y="-419100"/>
                <a:chExt cx="3638550" cy="3276600"/>
              </a:xfrm>
            </p:grpSpPr>
            <p:sp>
              <p:nvSpPr>
                <p:cNvPr id="143" name="Овал 142">
                  <a:extLst>
                    <a:ext uri="{FF2B5EF4-FFF2-40B4-BE49-F238E27FC236}">
                      <a16:creationId xmlns:a16="http://schemas.microsoft.com/office/drawing/2014/main" id="{01FAA401-278E-47B9-8C41-0DE7FC61276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4" name="Овал 143">
                  <a:extLst>
                    <a:ext uri="{FF2B5EF4-FFF2-40B4-BE49-F238E27FC236}">
                      <a16:creationId xmlns:a16="http://schemas.microsoft.com/office/drawing/2014/main" id="{8F882E81-F2B3-4D4F-A893-52D50C00AFB0}"/>
                    </a:ext>
                  </a:extLst>
                </p:cNvPr>
                <p:cNvSpPr/>
                <p:nvPr/>
              </p:nvSpPr>
              <p:spPr>
                <a:xfrm>
                  <a:off x="0" y="914400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5" name="Овал 144">
                  <a:extLst>
                    <a:ext uri="{FF2B5EF4-FFF2-40B4-BE49-F238E27FC236}">
                      <a16:creationId xmlns:a16="http://schemas.microsoft.com/office/drawing/2014/main" id="{662A8178-2296-4CAF-9438-C8250667F6D5}"/>
                    </a:ext>
                  </a:extLst>
                </p:cNvPr>
                <p:cNvSpPr/>
                <p:nvPr/>
              </p:nvSpPr>
              <p:spPr>
                <a:xfrm>
                  <a:off x="1524000" y="447675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6" name="Овал 145">
                  <a:extLst>
                    <a:ext uri="{FF2B5EF4-FFF2-40B4-BE49-F238E27FC236}">
                      <a16:creationId xmlns:a16="http://schemas.microsoft.com/office/drawing/2014/main" id="{B8AB99CC-D1AF-4D5A-89AF-B814C4D166B9}"/>
                    </a:ext>
                  </a:extLst>
                </p:cNvPr>
                <p:cNvSpPr/>
                <p:nvPr/>
              </p:nvSpPr>
              <p:spPr>
                <a:xfrm>
                  <a:off x="0" y="1838325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7" name="Овал 146">
                  <a:extLst>
                    <a:ext uri="{FF2B5EF4-FFF2-40B4-BE49-F238E27FC236}">
                      <a16:creationId xmlns:a16="http://schemas.microsoft.com/office/drawing/2014/main" id="{DF9CB119-3B53-433B-B280-9A6C36276FAF}"/>
                    </a:ext>
                  </a:extLst>
                </p:cNvPr>
                <p:cNvSpPr/>
                <p:nvPr/>
              </p:nvSpPr>
              <p:spPr>
                <a:xfrm>
                  <a:off x="1524000" y="-419100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8" name="Овал 147">
                  <a:extLst>
                    <a:ext uri="{FF2B5EF4-FFF2-40B4-BE49-F238E27FC236}">
                      <a16:creationId xmlns:a16="http://schemas.microsoft.com/office/drawing/2014/main" id="{749C8016-C005-40BB-8524-4671CD5582EC}"/>
                    </a:ext>
                  </a:extLst>
                </p:cNvPr>
                <p:cNvSpPr/>
                <p:nvPr/>
              </p:nvSpPr>
              <p:spPr>
                <a:xfrm>
                  <a:off x="1524000" y="1333500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49" name="Овал 148">
                  <a:extLst>
                    <a:ext uri="{FF2B5EF4-FFF2-40B4-BE49-F238E27FC236}">
                      <a16:creationId xmlns:a16="http://schemas.microsoft.com/office/drawing/2014/main" id="{39F8DE3C-B76F-4794-A819-88C32923F41A}"/>
                    </a:ext>
                  </a:extLst>
                </p:cNvPr>
                <p:cNvSpPr/>
                <p:nvPr/>
              </p:nvSpPr>
              <p:spPr>
                <a:xfrm>
                  <a:off x="1533525" y="2200275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50" name="Овал 149">
                  <a:extLst>
                    <a:ext uri="{FF2B5EF4-FFF2-40B4-BE49-F238E27FC236}">
                      <a16:creationId xmlns:a16="http://schemas.microsoft.com/office/drawing/2014/main" id="{0DA942CB-0EA0-4C72-A407-8DFEE280478B}"/>
                    </a:ext>
                  </a:extLst>
                </p:cNvPr>
                <p:cNvSpPr/>
                <p:nvPr/>
              </p:nvSpPr>
              <p:spPr>
                <a:xfrm>
                  <a:off x="2981325" y="1285875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51" name="Овал 150">
                  <a:extLst>
                    <a:ext uri="{FF2B5EF4-FFF2-40B4-BE49-F238E27FC236}">
                      <a16:creationId xmlns:a16="http://schemas.microsoft.com/office/drawing/2014/main" id="{5EEAF723-FE21-42B9-B3A7-DCBA11BD22BA}"/>
                    </a:ext>
                  </a:extLst>
                </p:cNvPr>
                <p:cNvSpPr/>
                <p:nvPr/>
              </p:nvSpPr>
              <p:spPr>
                <a:xfrm>
                  <a:off x="2981325" y="419100"/>
                  <a:ext cx="657225" cy="65722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122" name="Прямая со стрелкой 121">
                <a:extLst>
                  <a:ext uri="{FF2B5EF4-FFF2-40B4-BE49-F238E27FC236}">
                    <a16:creationId xmlns:a16="http://schemas.microsoft.com/office/drawing/2014/main" id="{4F28535D-0867-4C90-B522-311CB24DAB17}"/>
                  </a:ext>
                </a:extLst>
              </p:cNvPr>
              <p:cNvCxnSpPr/>
              <p:nvPr/>
            </p:nvCxnSpPr>
            <p:spPr>
              <a:xfrm>
                <a:off x="657225" y="371475"/>
                <a:ext cx="895350" cy="2857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 стрелкой 122">
                <a:extLst>
                  <a:ext uri="{FF2B5EF4-FFF2-40B4-BE49-F238E27FC236}">
                    <a16:creationId xmlns:a16="http://schemas.microsoft.com/office/drawing/2014/main" id="{6BA9DDF9-AFFB-4B49-99CF-326BDC2676E3}"/>
                  </a:ext>
                </a:extLst>
              </p:cNvPr>
              <p:cNvCxnSpPr>
                <a:endCxn id="145" idx="2"/>
              </p:cNvCxnSpPr>
              <p:nvPr/>
            </p:nvCxnSpPr>
            <p:spPr>
              <a:xfrm flipV="1">
                <a:off x="657225" y="776288"/>
                <a:ext cx="866775" cy="3762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 стрелкой 123">
                <a:extLst>
                  <a:ext uri="{FF2B5EF4-FFF2-40B4-BE49-F238E27FC236}">
                    <a16:creationId xmlns:a16="http://schemas.microsoft.com/office/drawing/2014/main" id="{1628F324-D698-4405-A750-B337DA4E6A10}"/>
                  </a:ext>
                </a:extLst>
              </p:cNvPr>
              <p:cNvCxnSpPr/>
              <p:nvPr/>
            </p:nvCxnSpPr>
            <p:spPr>
              <a:xfrm flipV="1">
                <a:off x="3638550" y="723900"/>
                <a:ext cx="46672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 стрелкой 124">
                <a:extLst>
                  <a:ext uri="{FF2B5EF4-FFF2-40B4-BE49-F238E27FC236}">
                    <a16:creationId xmlns:a16="http://schemas.microsoft.com/office/drawing/2014/main" id="{22D908AB-A302-45BF-A926-35D7789347F6}"/>
                  </a:ext>
                </a:extLst>
              </p:cNvPr>
              <p:cNvCxnSpPr/>
              <p:nvPr/>
            </p:nvCxnSpPr>
            <p:spPr>
              <a:xfrm>
                <a:off x="638175" y="1333500"/>
                <a:ext cx="895350" cy="2857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 стрелкой 125">
                <a:extLst>
                  <a:ext uri="{FF2B5EF4-FFF2-40B4-BE49-F238E27FC236}">
                    <a16:creationId xmlns:a16="http://schemas.microsoft.com/office/drawing/2014/main" id="{448257E3-E844-4F2C-90CD-146B520C46D1}"/>
                  </a:ext>
                </a:extLst>
              </p:cNvPr>
              <p:cNvCxnSpPr/>
              <p:nvPr/>
            </p:nvCxnSpPr>
            <p:spPr>
              <a:xfrm>
                <a:off x="638175" y="2296523"/>
                <a:ext cx="895350" cy="19902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 стрелкой 126">
                <a:extLst>
                  <a:ext uri="{FF2B5EF4-FFF2-40B4-BE49-F238E27FC236}">
                    <a16:creationId xmlns:a16="http://schemas.microsoft.com/office/drawing/2014/main" id="{3DDA03B3-F3C4-4E71-BB39-D2F71620F6BC}"/>
                  </a:ext>
                </a:extLst>
              </p:cNvPr>
              <p:cNvCxnSpPr>
                <a:stCxn id="149" idx="6"/>
                <a:endCxn id="150" idx="3"/>
              </p:cNvCxnSpPr>
              <p:nvPr/>
            </p:nvCxnSpPr>
            <p:spPr>
              <a:xfrm flipV="1">
                <a:off x="2190750" y="1846852"/>
                <a:ext cx="886823" cy="6820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 стрелкой 127">
                <a:extLst>
                  <a:ext uri="{FF2B5EF4-FFF2-40B4-BE49-F238E27FC236}">
                    <a16:creationId xmlns:a16="http://schemas.microsoft.com/office/drawing/2014/main" id="{6D755379-6BE0-4A10-9CC9-9CF7A67DFF27}"/>
                  </a:ext>
                </a:extLst>
              </p:cNvPr>
              <p:cNvCxnSpPr>
                <a:stCxn id="146" idx="6"/>
              </p:cNvCxnSpPr>
              <p:nvPr/>
            </p:nvCxnSpPr>
            <p:spPr>
              <a:xfrm flipV="1">
                <a:off x="657225" y="1771651"/>
                <a:ext cx="876301" cy="3952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 стрелкой 128">
                <a:extLst>
                  <a:ext uri="{FF2B5EF4-FFF2-40B4-BE49-F238E27FC236}">
                    <a16:creationId xmlns:a16="http://schemas.microsoft.com/office/drawing/2014/main" id="{16B24E00-159F-4683-950C-2C0DDF7DA10F}"/>
                  </a:ext>
                </a:extLst>
              </p:cNvPr>
              <p:cNvCxnSpPr/>
              <p:nvPr/>
            </p:nvCxnSpPr>
            <p:spPr>
              <a:xfrm flipV="1">
                <a:off x="3638550" y="1628776"/>
                <a:ext cx="46672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 стрелкой 129">
                <a:extLst>
                  <a:ext uri="{FF2B5EF4-FFF2-40B4-BE49-F238E27FC236}">
                    <a16:creationId xmlns:a16="http://schemas.microsoft.com/office/drawing/2014/main" id="{3DEAFFE7-01AC-4CE3-B6D7-A57A3CB0AF72}"/>
                  </a:ext>
                </a:extLst>
              </p:cNvPr>
              <p:cNvCxnSpPr/>
              <p:nvPr/>
            </p:nvCxnSpPr>
            <p:spPr>
              <a:xfrm flipV="1">
                <a:off x="2142127" y="876300"/>
                <a:ext cx="886822" cy="6487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 стрелкой 130">
                <a:extLst>
                  <a:ext uri="{FF2B5EF4-FFF2-40B4-BE49-F238E27FC236}">
                    <a16:creationId xmlns:a16="http://schemas.microsoft.com/office/drawing/2014/main" id="{84B84B41-478F-48A9-B553-A7F00E8E0E7F}"/>
                  </a:ext>
                </a:extLst>
              </p:cNvPr>
              <p:cNvCxnSpPr>
                <a:stCxn id="145" idx="6"/>
                <a:endCxn id="151" idx="2"/>
              </p:cNvCxnSpPr>
              <p:nvPr/>
            </p:nvCxnSpPr>
            <p:spPr>
              <a:xfrm flipV="1">
                <a:off x="2181224" y="747713"/>
                <a:ext cx="800101" cy="285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 стрелкой 131">
                <a:extLst>
                  <a:ext uri="{FF2B5EF4-FFF2-40B4-BE49-F238E27FC236}">
                    <a16:creationId xmlns:a16="http://schemas.microsoft.com/office/drawing/2014/main" id="{D883ACB1-062B-4366-B10E-E4C6E267102D}"/>
                  </a:ext>
                </a:extLst>
              </p:cNvPr>
              <p:cNvCxnSpPr/>
              <p:nvPr/>
            </p:nvCxnSpPr>
            <p:spPr>
              <a:xfrm flipV="1">
                <a:off x="2181224" y="1647827"/>
                <a:ext cx="800101" cy="285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 стрелкой 132">
                <a:extLst>
                  <a:ext uri="{FF2B5EF4-FFF2-40B4-BE49-F238E27FC236}">
                    <a16:creationId xmlns:a16="http://schemas.microsoft.com/office/drawing/2014/main" id="{3ECD0851-7BA3-4464-AD64-0C479432B15A}"/>
                  </a:ext>
                </a:extLst>
              </p:cNvPr>
              <p:cNvCxnSpPr>
                <a:stCxn id="147" idx="6"/>
                <a:endCxn id="151" idx="1"/>
              </p:cNvCxnSpPr>
              <p:nvPr/>
            </p:nvCxnSpPr>
            <p:spPr>
              <a:xfrm>
                <a:off x="2181224" y="-90487"/>
                <a:ext cx="896349" cy="6058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 стрелкой 133">
                <a:extLst>
                  <a:ext uri="{FF2B5EF4-FFF2-40B4-BE49-F238E27FC236}">
                    <a16:creationId xmlns:a16="http://schemas.microsoft.com/office/drawing/2014/main" id="{35D679F3-08AA-4A5F-8D19-E1DEEF13D437}"/>
                  </a:ext>
                </a:extLst>
              </p:cNvPr>
              <p:cNvCxnSpPr>
                <a:stCxn id="145" idx="5"/>
              </p:cNvCxnSpPr>
              <p:nvPr/>
            </p:nvCxnSpPr>
            <p:spPr>
              <a:xfrm>
                <a:off x="2084977" y="1008652"/>
                <a:ext cx="943974" cy="4772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 стрелкой 134">
                <a:extLst>
                  <a:ext uri="{FF2B5EF4-FFF2-40B4-BE49-F238E27FC236}">
                    <a16:creationId xmlns:a16="http://schemas.microsoft.com/office/drawing/2014/main" id="{0FE026E2-A602-42AE-B165-CE244027BC52}"/>
                  </a:ext>
                </a:extLst>
              </p:cNvPr>
              <p:cNvCxnSpPr>
                <a:stCxn id="147" idx="5"/>
                <a:endCxn id="150" idx="1"/>
              </p:cNvCxnSpPr>
              <p:nvPr/>
            </p:nvCxnSpPr>
            <p:spPr>
              <a:xfrm>
                <a:off x="2084977" y="141877"/>
                <a:ext cx="992597" cy="12402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 стрелкой 135">
                <a:extLst>
                  <a:ext uri="{FF2B5EF4-FFF2-40B4-BE49-F238E27FC236}">
                    <a16:creationId xmlns:a16="http://schemas.microsoft.com/office/drawing/2014/main" id="{9D615B38-EC1B-4FD4-A4F6-2BCBDC6A52C7}"/>
                  </a:ext>
                </a:extLst>
              </p:cNvPr>
              <p:cNvCxnSpPr>
                <a:stCxn id="149" idx="7"/>
                <a:endCxn id="151" idx="3"/>
              </p:cNvCxnSpPr>
              <p:nvPr/>
            </p:nvCxnSpPr>
            <p:spPr>
              <a:xfrm flipV="1">
                <a:off x="2094502" y="980077"/>
                <a:ext cx="983071" cy="13164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 стрелкой 136">
                <a:extLst>
                  <a:ext uri="{FF2B5EF4-FFF2-40B4-BE49-F238E27FC236}">
                    <a16:creationId xmlns:a16="http://schemas.microsoft.com/office/drawing/2014/main" id="{D262F345-0F0D-4076-8DA7-614722DC59F9}"/>
                  </a:ext>
                </a:extLst>
              </p:cNvPr>
              <p:cNvCxnSpPr>
                <a:endCxn id="147" idx="2"/>
              </p:cNvCxnSpPr>
              <p:nvPr/>
            </p:nvCxnSpPr>
            <p:spPr>
              <a:xfrm flipV="1">
                <a:off x="657225" y="-90487"/>
                <a:ext cx="866775" cy="2905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 стрелкой 137">
                <a:extLst>
                  <a:ext uri="{FF2B5EF4-FFF2-40B4-BE49-F238E27FC236}">
                    <a16:creationId xmlns:a16="http://schemas.microsoft.com/office/drawing/2014/main" id="{D80375FF-5EAF-4EF3-983E-B750AE7FC9D6}"/>
                  </a:ext>
                </a:extLst>
              </p:cNvPr>
              <p:cNvCxnSpPr/>
              <p:nvPr/>
            </p:nvCxnSpPr>
            <p:spPr>
              <a:xfrm flipV="1">
                <a:off x="638175" y="952501"/>
                <a:ext cx="942975" cy="10858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 стрелкой 138">
                <a:extLst>
                  <a:ext uri="{FF2B5EF4-FFF2-40B4-BE49-F238E27FC236}">
                    <a16:creationId xmlns:a16="http://schemas.microsoft.com/office/drawing/2014/main" id="{2C2E820E-D567-4BE8-95A7-6A122338CA19}"/>
                  </a:ext>
                </a:extLst>
              </p:cNvPr>
              <p:cNvCxnSpPr>
                <a:stCxn id="144" idx="5"/>
              </p:cNvCxnSpPr>
              <p:nvPr/>
            </p:nvCxnSpPr>
            <p:spPr>
              <a:xfrm>
                <a:off x="560977" y="1475377"/>
                <a:ext cx="1020173" cy="8868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 стрелкой 139">
                <a:extLst>
                  <a:ext uri="{FF2B5EF4-FFF2-40B4-BE49-F238E27FC236}">
                    <a16:creationId xmlns:a16="http://schemas.microsoft.com/office/drawing/2014/main" id="{3C068878-4D1A-4B69-9F6E-66CAC4877895}"/>
                  </a:ext>
                </a:extLst>
              </p:cNvPr>
              <p:cNvCxnSpPr>
                <a:stCxn id="143" idx="5"/>
                <a:endCxn id="149" idx="1"/>
              </p:cNvCxnSpPr>
              <p:nvPr/>
            </p:nvCxnSpPr>
            <p:spPr>
              <a:xfrm>
                <a:off x="560977" y="560977"/>
                <a:ext cx="1068796" cy="17355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 стрелкой 140">
                <a:extLst>
                  <a:ext uri="{FF2B5EF4-FFF2-40B4-BE49-F238E27FC236}">
                    <a16:creationId xmlns:a16="http://schemas.microsoft.com/office/drawing/2014/main" id="{4D88B7DA-7E57-4612-A2DB-56FA0840CA3B}"/>
                  </a:ext>
                </a:extLst>
              </p:cNvPr>
              <p:cNvCxnSpPr>
                <a:stCxn id="144" idx="7"/>
              </p:cNvCxnSpPr>
              <p:nvPr/>
            </p:nvCxnSpPr>
            <p:spPr>
              <a:xfrm flipV="1">
                <a:off x="560977" y="0"/>
                <a:ext cx="991598" cy="10106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 стрелкой 141">
                <a:extLst>
                  <a:ext uri="{FF2B5EF4-FFF2-40B4-BE49-F238E27FC236}">
                    <a16:creationId xmlns:a16="http://schemas.microsoft.com/office/drawing/2014/main" id="{BA160DCA-4225-4FFC-952E-01237F4CAB50}"/>
                  </a:ext>
                </a:extLst>
              </p:cNvPr>
              <p:cNvCxnSpPr>
                <a:stCxn id="146" idx="7"/>
                <a:endCxn id="147" idx="3"/>
              </p:cNvCxnSpPr>
              <p:nvPr/>
            </p:nvCxnSpPr>
            <p:spPr>
              <a:xfrm flipV="1">
                <a:off x="560977" y="141877"/>
                <a:ext cx="1059271" cy="17926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Надпись 2">
                  <a:extLst>
                    <a:ext uri="{FF2B5EF4-FFF2-40B4-BE49-F238E27FC236}">
                      <a16:creationId xmlns:a16="http://schemas.microsoft.com/office/drawing/2014/main" id="{BADFD8F1-AD46-4212-AB8F-A8794CC0C2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875" y="1028699"/>
                  <a:ext cx="400050" cy="40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3" name="Надпись 2">
                  <a:extLst>
                    <a:ext uri="{FF2B5EF4-FFF2-40B4-BE49-F238E27FC236}">
                      <a16:creationId xmlns:a16="http://schemas.microsoft.com/office/drawing/2014/main" id="{BADFD8F1-AD46-4212-AB8F-A8794CC0C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875" y="1028699"/>
                  <a:ext cx="400050" cy="4095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" name="Надпись 2">
                  <a:extLst>
                    <a:ext uri="{FF2B5EF4-FFF2-40B4-BE49-F238E27FC236}">
                      <a16:creationId xmlns:a16="http://schemas.microsoft.com/office/drawing/2014/main" id="{BD8BA7EF-0487-480A-A1E9-2DE68CF440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875" y="114300"/>
                  <a:ext cx="400050" cy="466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4" name="Надпись 2">
                  <a:extLst>
                    <a:ext uri="{FF2B5EF4-FFF2-40B4-BE49-F238E27FC236}">
                      <a16:creationId xmlns:a16="http://schemas.microsoft.com/office/drawing/2014/main" id="{BD8BA7EF-0487-480A-A1E9-2DE68CF44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875" y="114300"/>
                  <a:ext cx="400050" cy="4667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" name="Надпись 2">
                  <a:extLst>
                    <a:ext uri="{FF2B5EF4-FFF2-40B4-BE49-F238E27FC236}">
                      <a16:creationId xmlns:a16="http://schemas.microsoft.com/office/drawing/2014/main" id="{D019082D-C59D-4DD4-94B4-A054F29F7C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74736" y="581026"/>
                  <a:ext cx="657225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600" i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6" name="Надпись 2">
                  <a:extLst>
                    <a:ext uri="{FF2B5EF4-FFF2-40B4-BE49-F238E27FC236}">
                      <a16:creationId xmlns:a16="http://schemas.microsoft.com/office/drawing/2014/main" id="{D019082D-C59D-4DD4-94B4-A054F29F7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74736" y="581026"/>
                  <a:ext cx="657225" cy="361950"/>
                </a:xfrm>
                <a:prstGeom prst="rect">
                  <a:avLst/>
                </a:prstGeom>
                <a:blipFill>
                  <a:blip r:embed="rId9"/>
                  <a:stretch>
                    <a:fillRect r="-11224" b="-576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9" name="Надпись 2">
                  <a:extLst>
                    <a:ext uri="{FF2B5EF4-FFF2-40B4-BE49-F238E27FC236}">
                      <a16:creationId xmlns:a16="http://schemas.microsoft.com/office/drawing/2014/main" id="{BC805ACD-E1ED-42D9-B901-2856154158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19557" y="286873"/>
                  <a:ext cx="51435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600" i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9" name="Надпись 2">
                  <a:extLst>
                    <a:ext uri="{FF2B5EF4-FFF2-40B4-BE49-F238E27FC236}">
                      <a16:creationId xmlns:a16="http://schemas.microsoft.com/office/drawing/2014/main" id="{BC805ACD-E1ED-42D9-B901-285615415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19557" y="286873"/>
                  <a:ext cx="514350" cy="36195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Надпись 2">
                  <a:extLst>
                    <a:ext uri="{FF2B5EF4-FFF2-40B4-BE49-F238E27FC236}">
                      <a16:creationId xmlns:a16="http://schemas.microsoft.com/office/drawing/2014/main" id="{03DE7813-B2A8-4CD8-9D9F-2FA2F2ED39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875" y="1952624"/>
                  <a:ext cx="400050" cy="40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2" name="Надпись 2">
                  <a:extLst>
                    <a:ext uri="{FF2B5EF4-FFF2-40B4-BE49-F238E27FC236}">
                      <a16:creationId xmlns:a16="http://schemas.microsoft.com/office/drawing/2014/main" id="{03DE7813-B2A8-4CD8-9D9F-2FA2F2ED39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875" y="1952624"/>
                  <a:ext cx="400050" cy="4095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Надпись 2">
                  <a:extLst>
                    <a:ext uri="{FF2B5EF4-FFF2-40B4-BE49-F238E27FC236}">
                      <a16:creationId xmlns:a16="http://schemas.microsoft.com/office/drawing/2014/main" id="{2A3BCF8D-A31C-4F10-876A-C0B8D62A5D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75238" y="-286618"/>
                  <a:ext cx="684821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4" name="Надпись 2">
                  <a:extLst>
                    <a:ext uri="{FF2B5EF4-FFF2-40B4-BE49-F238E27FC236}">
                      <a16:creationId xmlns:a16="http://schemas.microsoft.com/office/drawing/2014/main" id="{2A3BCF8D-A31C-4F10-876A-C0B8D62A5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75238" y="-286618"/>
                  <a:ext cx="684821" cy="361950"/>
                </a:xfrm>
                <a:prstGeom prst="rect">
                  <a:avLst/>
                </a:prstGeom>
                <a:blipFill>
                  <a:blip r:embed="rId12"/>
                  <a:stretch>
                    <a:fillRect r="-6796" b="-377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Надпись 2">
                  <a:extLst>
                    <a:ext uri="{FF2B5EF4-FFF2-40B4-BE49-F238E27FC236}">
                      <a16:creationId xmlns:a16="http://schemas.microsoft.com/office/drawing/2014/main" id="{AF6402D1-F1BF-444F-9978-4E790A2246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85520" y="1485900"/>
                  <a:ext cx="70363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600" i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6" name="Надпись 2">
                  <a:extLst>
                    <a:ext uri="{FF2B5EF4-FFF2-40B4-BE49-F238E27FC236}">
                      <a16:creationId xmlns:a16="http://schemas.microsoft.com/office/drawing/2014/main" id="{AF6402D1-F1BF-444F-9978-4E790A2246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85520" y="1485900"/>
                  <a:ext cx="703630" cy="361950"/>
                </a:xfrm>
                <a:prstGeom prst="rect">
                  <a:avLst/>
                </a:prstGeom>
                <a:blipFill>
                  <a:blip r:embed="rId13"/>
                  <a:stretch>
                    <a:fillRect r="-3810" b="-377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Надпись 2">
                  <a:extLst>
                    <a:ext uri="{FF2B5EF4-FFF2-40B4-BE49-F238E27FC236}">
                      <a16:creationId xmlns:a16="http://schemas.microsoft.com/office/drawing/2014/main" id="{8C413488-E5BF-40CE-89AB-903D6F6C10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97736" y="2352675"/>
                  <a:ext cx="637189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600" i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7" name="Надпись 2">
                  <a:extLst>
                    <a:ext uri="{FF2B5EF4-FFF2-40B4-BE49-F238E27FC236}">
                      <a16:creationId xmlns:a16="http://schemas.microsoft.com/office/drawing/2014/main" id="{8C413488-E5BF-40CE-89AB-903D6F6C10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7736" y="2352675"/>
                  <a:ext cx="637189" cy="361950"/>
                </a:xfrm>
                <a:prstGeom prst="rect">
                  <a:avLst/>
                </a:prstGeom>
                <a:blipFill>
                  <a:blip r:embed="rId14"/>
                  <a:stretch>
                    <a:fillRect r="-14583" b="-377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Надпись 2">
                  <a:extLst>
                    <a:ext uri="{FF2B5EF4-FFF2-40B4-BE49-F238E27FC236}">
                      <a16:creationId xmlns:a16="http://schemas.microsoft.com/office/drawing/2014/main" id="{8E3F5F0B-F0E3-4169-B984-B26CB1AA66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2602" y="1438275"/>
                  <a:ext cx="657225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22</m:t>
                            </m:r>
                          </m:sub>
                        </m:s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600" i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8" name="Надпись 2">
                  <a:extLst>
                    <a:ext uri="{FF2B5EF4-FFF2-40B4-BE49-F238E27FC236}">
                      <a16:creationId xmlns:a16="http://schemas.microsoft.com/office/drawing/2014/main" id="{8E3F5F0B-F0E3-4169-B984-B26CB1AA6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12602" y="1438275"/>
                  <a:ext cx="657225" cy="361950"/>
                </a:xfrm>
                <a:prstGeom prst="rect">
                  <a:avLst/>
                </a:prstGeom>
                <a:blipFill>
                  <a:blip r:embed="rId15"/>
                  <a:stretch>
                    <a:fillRect r="-12245" b="-377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9" name="Надпись 2">
                  <a:extLst>
                    <a:ext uri="{FF2B5EF4-FFF2-40B4-BE49-F238E27FC236}">
                      <a16:creationId xmlns:a16="http://schemas.microsoft.com/office/drawing/2014/main" id="{696D92F2-915A-410D-8F5D-9CC799D319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2332" y="571500"/>
                  <a:ext cx="657225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i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9" name="Надпись 2">
                  <a:extLst>
                    <a:ext uri="{FF2B5EF4-FFF2-40B4-BE49-F238E27FC236}">
                      <a16:creationId xmlns:a16="http://schemas.microsoft.com/office/drawing/2014/main" id="{696D92F2-915A-410D-8F5D-9CC799D31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2332" y="571500"/>
                  <a:ext cx="657225" cy="361950"/>
                </a:xfrm>
                <a:prstGeom prst="rect">
                  <a:avLst/>
                </a:prstGeom>
                <a:blipFill>
                  <a:blip r:embed="rId16"/>
                  <a:stretch>
                    <a:fillRect r="-12121" b="-377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" name="Надпись 2">
                  <a:extLst>
                    <a:ext uri="{FF2B5EF4-FFF2-40B4-BE49-F238E27FC236}">
                      <a16:creationId xmlns:a16="http://schemas.microsoft.com/office/drawing/2014/main" id="{E58A8E2E-71CC-4538-A694-C46F8439EC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19557" y="1217332"/>
                  <a:ext cx="514350" cy="361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600" i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20" name="Надпись 2">
                  <a:extLst>
                    <a:ext uri="{FF2B5EF4-FFF2-40B4-BE49-F238E27FC236}">
                      <a16:creationId xmlns:a16="http://schemas.microsoft.com/office/drawing/2014/main" id="{E58A8E2E-71CC-4538-A694-C46F8439EC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19557" y="1217332"/>
                  <a:ext cx="514350" cy="36195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2" name="Таблица 1037">
                <a:extLst>
                  <a:ext uri="{FF2B5EF4-FFF2-40B4-BE49-F238E27FC236}">
                    <a16:creationId xmlns:a16="http://schemas.microsoft.com/office/drawing/2014/main" id="{87327788-6357-45B7-9A20-D0BD986084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6441392"/>
                  </p:ext>
                </p:extLst>
              </p:nvPr>
            </p:nvGraphicFramePr>
            <p:xfrm>
              <a:off x="93642" y="5303283"/>
              <a:ext cx="4112857" cy="14833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4391">
                      <a:extLst>
                        <a:ext uri="{9D8B030D-6E8A-4147-A177-3AD203B41FA5}">
                          <a16:colId xmlns:a16="http://schemas.microsoft.com/office/drawing/2014/main" val="292653322"/>
                        </a:ext>
                      </a:extLst>
                    </a:gridCol>
                    <a:gridCol w="1231880">
                      <a:extLst>
                        <a:ext uri="{9D8B030D-6E8A-4147-A177-3AD203B41FA5}">
                          <a16:colId xmlns:a16="http://schemas.microsoft.com/office/drawing/2014/main" val="2660318134"/>
                        </a:ext>
                      </a:extLst>
                    </a:gridCol>
                    <a:gridCol w="560672">
                      <a:extLst>
                        <a:ext uri="{9D8B030D-6E8A-4147-A177-3AD203B41FA5}">
                          <a16:colId xmlns:a16="http://schemas.microsoft.com/office/drawing/2014/main" val="1268736202"/>
                        </a:ext>
                      </a:extLst>
                    </a:gridCol>
                    <a:gridCol w="522713">
                      <a:extLst>
                        <a:ext uri="{9D8B030D-6E8A-4147-A177-3AD203B41FA5}">
                          <a16:colId xmlns:a16="http://schemas.microsoft.com/office/drawing/2014/main" val="2910471475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3155752265"/>
                        </a:ext>
                      </a:extLst>
                    </a:gridCol>
                    <a:gridCol w="537137">
                      <a:extLst>
                        <a:ext uri="{9D8B030D-6E8A-4147-A177-3AD203B41FA5}">
                          <a16:colId xmlns:a16="http://schemas.microsoft.com/office/drawing/2014/main" val="1136864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Вход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Значение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solidFill>
                                <a:schemeClr val="tx1"/>
                              </a:solidFill>
                            </a:rPr>
                            <a:t>Числ</a:t>
                          </a:r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. р.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862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0.25 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485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0.03 рад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7599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0.15 мм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4685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2" name="Таблица 1037">
                <a:extLst>
                  <a:ext uri="{FF2B5EF4-FFF2-40B4-BE49-F238E27FC236}">
                    <a16:creationId xmlns:a16="http://schemas.microsoft.com/office/drawing/2014/main" id="{87327788-6357-45B7-9A20-D0BD986084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6441392"/>
                  </p:ext>
                </p:extLst>
              </p:nvPr>
            </p:nvGraphicFramePr>
            <p:xfrm>
              <a:off x="93642" y="5303283"/>
              <a:ext cx="4112857" cy="14833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4391">
                      <a:extLst>
                        <a:ext uri="{9D8B030D-6E8A-4147-A177-3AD203B41FA5}">
                          <a16:colId xmlns:a16="http://schemas.microsoft.com/office/drawing/2014/main" val="292653322"/>
                        </a:ext>
                      </a:extLst>
                    </a:gridCol>
                    <a:gridCol w="1231880">
                      <a:extLst>
                        <a:ext uri="{9D8B030D-6E8A-4147-A177-3AD203B41FA5}">
                          <a16:colId xmlns:a16="http://schemas.microsoft.com/office/drawing/2014/main" val="2660318134"/>
                        </a:ext>
                      </a:extLst>
                    </a:gridCol>
                    <a:gridCol w="560672">
                      <a:extLst>
                        <a:ext uri="{9D8B030D-6E8A-4147-A177-3AD203B41FA5}">
                          <a16:colId xmlns:a16="http://schemas.microsoft.com/office/drawing/2014/main" val="1268736202"/>
                        </a:ext>
                      </a:extLst>
                    </a:gridCol>
                    <a:gridCol w="522713">
                      <a:extLst>
                        <a:ext uri="{9D8B030D-6E8A-4147-A177-3AD203B41FA5}">
                          <a16:colId xmlns:a16="http://schemas.microsoft.com/office/drawing/2014/main" val="2910471475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3155752265"/>
                        </a:ext>
                      </a:extLst>
                    </a:gridCol>
                    <a:gridCol w="537137">
                      <a:extLst>
                        <a:ext uri="{9D8B030D-6E8A-4147-A177-3AD203B41FA5}">
                          <a16:colId xmlns:a16="http://schemas.microsoft.com/office/drawing/2014/main" val="1136864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Вход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Значение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 err="1">
                              <a:solidFill>
                                <a:schemeClr val="tx1"/>
                              </a:solidFill>
                            </a:rPr>
                            <a:t>Числ</a:t>
                          </a:r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. р.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862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893" t="-101613" r="-505357" b="-2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0.25 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485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893" t="-204918" r="-505357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0.03 рад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7599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8"/>
                          <a:stretch>
                            <a:fillRect l="-893" t="-304918" r="-505357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0.15 мм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4685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519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00B4B0-E319-48AA-A46D-CD9B60D7A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"/>
          <a:stretch/>
        </p:blipFill>
        <p:spPr>
          <a:xfrm>
            <a:off x="7896200" y="1431637"/>
            <a:ext cx="3360012" cy="2880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21EF09-9A67-4ABA-8C89-276CB2293546}"/>
              </a:ext>
            </a:extLst>
          </p:cNvPr>
          <p:cNvSpPr txBox="1"/>
          <p:nvPr/>
        </p:nvSpPr>
        <p:spPr>
          <a:xfrm>
            <a:off x="659396" y="764704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Варьирование сжимающего перемещения, изгибного угла, толщины и длины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660F32-BEC5-4607-A4F3-88DD9BD7E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4051" r="7475"/>
          <a:stretch/>
        </p:blipFill>
        <p:spPr>
          <a:xfrm>
            <a:off x="1308449" y="1423303"/>
            <a:ext cx="5264540" cy="2791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1037">
                <a:extLst>
                  <a:ext uri="{FF2B5EF4-FFF2-40B4-BE49-F238E27FC236}">
                    <a16:creationId xmlns:a16="http://schemas.microsoft.com/office/drawing/2014/main" id="{6D2B3CAF-9674-4688-BEEA-C9C9646EDF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68998"/>
                  </p:ext>
                </p:extLst>
              </p:nvPr>
            </p:nvGraphicFramePr>
            <p:xfrm>
              <a:off x="7601806" y="4849283"/>
              <a:ext cx="4428492" cy="18542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4391">
                      <a:extLst>
                        <a:ext uri="{9D8B030D-6E8A-4147-A177-3AD203B41FA5}">
                          <a16:colId xmlns:a16="http://schemas.microsoft.com/office/drawing/2014/main" val="292653322"/>
                        </a:ext>
                      </a:extLst>
                    </a:gridCol>
                    <a:gridCol w="1231880">
                      <a:extLst>
                        <a:ext uri="{9D8B030D-6E8A-4147-A177-3AD203B41FA5}">
                          <a16:colId xmlns:a16="http://schemas.microsoft.com/office/drawing/2014/main" val="2660318134"/>
                        </a:ext>
                      </a:extLst>
                    </a:gridCol>
                    <a:gridCol w="928045">
                      <a:extLst>
                        <a:ext uri="{9D8B030D-6E8A-4147-A177-3AD203B41FA5}">
                          <a16:colId xmlns:a16="http://schemas.microsoft.com/office/drawing/2014/main" val="12687362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0471475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3155752265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1136864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Вход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Значение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sz="1600" dirty="0" err="1">
                              <a:solidFill>
                                <a:schemeClr val="tx1"/>
                              </a:solidFill>
                            </a:rPr>
                            <a:t>Числ</a:t>
                          </a:r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. р.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862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0.25 м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6.12</a:t>
                          </a:r>
                          <a:r>
                            <a:rPr lang="en-US" sz="1600" dirty="0"/>
                            <a:t>e-</a:t>
                          </a:r>
                          <a:r>
                            <a:rPr lang="ru-RU" sz="1600" dirty="0"/>
                            <a:t>18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485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7.24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мм</m:t>
                                  </m:r>
                                </m:e>
                                <m:sup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7599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0.01 рад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468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/>
                            <a:t>0.3 мм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5203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1037">
                <a:extLst>
                  <a:ext uri="{FF2B5EF4-FFF2-40B4-BE49-F238E27FC236}">
                    <a16:creationId xmlns:a16="http://schemas.microsoft.com/office/drawing/2014/main" id="{6D2B3CAF-9674-4688-BEEA-C9C9646EDF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168998"/>
                  </p:ext>
                </p:extLst>
              </p:nvPr>
            </p:nvGraphicFramePr>
            <p:xfrm>
              <a:off x="7601806" y="4849283"/>
              <a:ext cx="4428492" cy="18542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4391">
                      <a:extLst>
                        <a:ext uri="{9D8B030D-6E8A-4147-A177-3AD203B41FA5}">
                          <a16:colId xmlns:a16="http://schemas.microsoft.com/office/drawing/2014/main" val="292653322"/>
                        </a:ext>
                      </a:extLst>
                    </a:gridCol>
                    <a:gridCol w="1231880">
                      <a:extLst>
                        <a:ext uri="{9D8B030D-6E8A-4147-A177-3AD203B41FA5}">
                          <a16:colId xmlns:a16="http://schemas.microsoft.com/office/drawing/2014/main" val="2660318134"/>
                        </a:ext>
                      </a:extLst>
                    </a:gridCol>
                    <a:gridCol w="928045">
                      <a:extLst>
                        <a:ext uri="{9D8B030D-6E8A-4147-A177-3AD203B41FA5}">
                          <a16:colId xmlns:a16="http://schemas.microsoft.com/office/drawing/2014/main" val="12687362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0471475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3155752265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1136864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Вход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Значение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sz="1600" dirty="0" err="1">
                              <a:solidFill>
                                <a:schemeClr val="tx1"/>
                              </a:solidFill>
                            </a:rPr>
                            <a:t>Числ</a:t>
                          </a:r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. р.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862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786" t="-104918" r="-550893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0.25 м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6.12</a:t>
                          </a:r>
                          <a:r>
                            <a:rPr lang="en-US" sz="1600" dirty="0"/>
                            <a:t>e-</a:t>
                          </a:r>
                          <a:r>
                            <a:rPr lang="ru-RU" sz="1600" dirty="0"/>
                            <a:t>18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485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86" t="-204918" r="-550893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6158" t="-204918" r="-203941" b="-21147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7599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86" t="-304918" r="-550893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0.01 рад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468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86" t="-404918" r="-550893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/>
                            <a:t>0.3 мм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52039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B17DF6-9B60-4C69-9D2F-1398A10C7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397" y="4471332"/>
            <a:ext cx="5328592" cy="21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40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005100-1DE7-41F5-A28B-71A5247DD137}"/>
              </a:ext>
            </a:extLst>
          </p:cNvPr>
          <p:cNvSpPr txBox="1"/>
          <p:nvPr/>
        </p:nvSpPr>
        <p:spPr>
          <a:xfrm>
            <a:off x="1919536" y="692696"/>
            <a:ext cx="986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Зависимости от других компонент перемещения и угла поворота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0D87D8-EF75-454E-BCA9-A318DD5F4A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2907" r="7476"/>
          <a:stretch/>
        </p:blipFill>
        <p:spPr>
          <a:xfrm>
            <a:off x="147472" y="1265291"/>
            <a:ext cx="5173702" cy="27203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8CDD0C-092C-4A29-8DE9-7D025C3014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5385" r="6885"/>
          <a:stretch/>
        </p:blipFill>
        <p:spPr>
          <a:xfrm>
            <a:off x="191344" y="4013648"/>
            <a:ext cx="5184576" cy="26448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B27B61-A8C1-4BA9-9C46-3D56E1A8F6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4585" r="7476"/>
          <a:stretch/>
        </p:blipFill>
        <p:spPr>
          <a:xfrm>
            <a:off x="6096000" y="4022866"/>
            <a:ext cx="5571489" cy="2671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111811-6630-495D-962F-0DA6C06D306F}"/>
              </a:ext>
            </a:extLst>
          </p:cNvPr>
          <p:cNvSpPr txBox="1"/>
          <p:nvPr/>
        </p:nvSpPr>
        <p:spPr>
          <a:xfrm>
            <a:off x="5591944" y="1489882"/>
            <a:ext cx="617830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Таким образом, в общей постановке задачи можно варьировать 5 величин: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длину и толщину стержня, два изгибных угла и сжимающее перемещение вдоль оси стержня.</a:t>
            </a:r>
          </a:p>
        </p:txBody>
      </p:sp>
    </p:spTree>
    <p:extLst>
      <p:ext uri="{BB962C8B-B14F-4D97-AF65-F5344CB8AC3E}">
        <p14:creationId xmlns:p14="http://schemas.microsoft.com/office/powerpoint/2010/main" val="130918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551F6E-229D-4B95-B52D-894B800F276A}"/>
              </a:ext>
            </a:extLst>
          </p:cNvPr>
          <p:cNvSpPr txBox="1"/>
          <p:nvPr/>
        </p:nvSpPr>
        <p:spPr>
          <a:xfrm>
            <a:off x="0" y="76470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Общая постановка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(варьирование длины, толщины, двух изгибных углов и сжимающего перемещения)</a:t>
            </a:r>
            <a:endParaRPr lang="ru-RU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1037">
                <a:extLst>
                  <a:ext uri="{FF2B5EF4-FFF2-40B4-BE49-F238E27FC236}">
                    <a16:creationId xmlns:a16="http://schemas.microsoft.com/office/drawing/2014/main" id="{0BADB340-68BF-4A70-8A70-2F8AE872F9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2207687"/>
                  </p:ext>
                </p:extLst>
              </p:nvPr>
            </p:nvGraphicFramePr>
            <p:xfrm>
              <a:off x="7464152" y="4293096"/>
              <a:ext cx="4428492" cy="222504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4391">
                      <a:extLst>
                        <a:ext uri="{9D8B030D-6E8A-4147-A177-3AD203B41FA5}">
                          <a16:colId xmlns:a16="http://schemas.microsoft.com/office/drawing/2014/main" val="292653322"/>
                        </a:ext>
                      </a:extLst>
                    </a:gridCol>
                    <a:gridCol w="1231880">
                      <a:extLst>
                        <a:ext uri="{9D8B030D-6E8A-4147-A177-3AD203B41FA5}">
                          <a16:colId xmlns:a16="http://schemas.microsoft.com/office/drawing/2014/main" val="2660318134"/>
                        </a:ext>
                      </a:extLst>
                    </a:gridCol>
                    <a:gridCol w="928045">
                      <a:extLst>
                        <a:ext uri="{9D8B030D-6E8A-4147-A177-3AD203B41FA5}">
                          <a16:colId xmlns:a16="http://schemas.microsoft.com/office/drawing/2014/main" val="12687362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0471475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3155752265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1136864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Вход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Значение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sz="1600" dirty="0" err="1">
                              <a:solidFill>
                                <a:schemeClr val="tx1"/>
                              </a:solidFill>
                            </a:rPr>
                            <a:t>Числ</a:t>
                          </a:r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. р.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862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0.25 м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2.73</a:t>
                          </a:r>
                          <a:r>
                            <a:rPr lang="en-US" sz="1600" dirty="0"/>
                            <a:t>e-</a:t>
                          </a:r>
                          <a:r>
                            <a:rPr lang="ru-RU" sz="1600" dirty="0"/>
                            <a:t>25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485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7.24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мм</m:t>
                                  </m:r>
                                </m:e>
                                <m:sup>
                                  <m: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7599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0.01 рад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468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/>
                            <a:t>0.</a:t>
                          </a:r>
                          <a:r>
                            <a:rPr lang="en-US" sz="1600" dirty="0"/>
                            <a:t>00</a:t>
                          </a:r>
                          <a:r>
                            <a:rPr lang="ru-RU" sz="1600" dirty="0"/>
                            <a:t>3 рад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520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0.3 </a:t>
                          </a:r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мм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6413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1037">
                <a:extLst>
                  <a:ext uri="{FF2B5EF4-FFF2-40B4-BE49-F238E27FC236}">
                    <a16:creationId xmlns:a16="http://schemas.microsoft.com/office/drawing/2014/main" id="{0BADB340-68BF-4A70-8A70-2F8AE872F9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2207687"/>
                  </p:ext>
                </p:extLst>
              </p:nvPr>
            </p:nvGraphicFramePr>
            <p:xfrm>
              <a:off x="7464152" y="4293096"/>
              <a:ext cx="4428492" cy="222504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684391">
                      <a:extLst>
                        <a:ext uri="{9D8B030D-6E8A-4147-A177-3AD203B41FA5}">
                          <a16:colId xmlns:a16="http://schemas.microsoft.com/office/drawing/2014/main" val="292653322"/>
                        </a:ext>
                      </a:extLst>
                    </a:gridCol>
                    <a:gridCol w="1231880">
                      <a:extLst>
                        <a:ext uri="{9D8B030D-6E8A-4147-A177-3AD203B41FA5}">
                          <a16:colId xmlns:a16="http://schemas.microsoft.com/office/drawing/2014/main" val="2660318134"/>
                        </a:ext>
                      </a:extLst>
                    </a:gridCol>
                    <a:gridCol w="928045">
                      <a:extLst>
                        <a:ext uri="{9D8B030D-6E8A-4147-A177-3AD203B41FA5}">
                          <a16:colId xmlns:a16="http://schemas.microsoft.com/office/drawing/2014/main" val="12687362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910471475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3155752265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11368646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Вход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Значение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НС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ru-RU" sz="1600" dirty="0" err="1">
                              <a:solidFill>
                                <a:schemeClr val="tx1"/>
                              </a:solidFill>
                            </a:rPr>
                            <a:t>Числ</a:t>
                          </a:r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. р.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7862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93" t="-104918" r="-550893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/>
                            <a:t>0.25 м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2.73</a:t>
                          </a:r>
                          <a:r>
                            <a:rPr lang="en-US" sz="1600" dirty="0"/>
                            <a:t>e-</a:t>
                          </a:r>
                          <a:r>
                            <a:rPr lang="ru-RU" sz="1600" dirty="0"/>
                            <a:t>25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64857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3" t="-204918" r="-550893" b="-3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665" t="-204918" r="-203941" b="-30983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75995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3" t="-304918" r="-550893" b="-2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0.01 рад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468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3" t="-404918" r="-550893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600" dirty="0"/>
                            <a:t>0.</a:t>
                          </a:r>
                          <a:r>
                            <a:rPr lang="en-US" sz="1600" dirty="0"/>
                            <a:t>00</a:t>
                          </a:r>
                          <a:r>
                            <a:rPr lang="ru-RU" sz="1600" dirty="0"/>
                            <a:t>3 рад</a:t>
                          </a:r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520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3" t="-504918" r="-550893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0.3 </a:t>
                          </a:r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мм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64133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BA00B8-0545-4B55-9AD6-B74021469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745858"/>
            <a:ext cx="5008631" cy="37375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78A57F-B435-4C96-936E-E0BCE94DE2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679592"/>
            <a:ext cx="5008631" cy="2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29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D5F55E-2527-4182-8F34-9FA7793C0E61}"/>
              </a:ext>
            </a:extLst>
          </p:cNvPr>
          <p:cNvSpPr txBox="1"/>
          <p:nvPr/>
        </p:nvSpPr>
        <p:spPr>
          <a:xfrm>
            <a:off x="3719736" y="83671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0EBE4-A5F5-4747-8ED3-6AB7F77A4886}"/>
              </a:ext>
            </a:extLst>
          </p:cNvPr>
          <p:cNvSpPr txBox="1"/>
          <p:nvPr/>
        </p:nvSpPr>
        <p:spPr>
          <a:xfrm>
            <a:off x="1703512" y="1556792"/>
            <a:ext cx="9073008" cy="4197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данной работе была исследована возможность применения методов машинного обучения в оптимизации стержневых конструкций на примере лопастей ветрогенератора, изготавливаемых немецкой компанией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Baltico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счет постепенного добавления варьируемых переменных и анализирования промежуточных результатов, удалось решить задачу с помощью метода машинного обучения, учитывая все необходимые граничные условия и геометрические характеристики стержня. </a:t>
            </a:r>
          </a:p>
          <a:p>
            <a:pPr indent="450000" algn="just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дальнейшем, используя полученные результаты и развивая далее применение нейронных сетей в данной области, представляется возможность усовершенствовать процессы оптимизации стержневых конструкций.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3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A6FA0-DC09-423E-BA44-D8ED48C639B2}"/>
              </a:ext>
            </a:extLst>
          </p:cNvPr>
          <p:cNvSpPr txBox="1"/>
          <p:nvPr/>
        </p:nvSpPr>
        <p:spPr>
          <a:xfrm>
            <a:off x="2614391" y="3136612"/>
            <a:ext cx="6963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664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C8CC73-D8D0-4B5C-97D2-998D04BBAFD6}"/>
              </a:ext>
            </a:extLst>
          </p:cNvPr>
          <p:cNvSpPr txBox="1"/>
          <p:nvPr/>
        </p:nvSpPr>
        <p:spPr>
          <a:xfrm>
            <a:off x="983432" y="759645"/>
            <a:ext cx="1054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Лопасти ветрогенератора, изготавливаемые компанией </a:t>
            </a:r>
            <a:r>
              <a:rPr lang="en-US" sz="2400" b="1" dirty="0" err="1">
                <a:solidFill>
                  <a:srgbClr val="002060"/>
                </a:solidFill>
              </a:rPr>
              <a:t>BaltiCo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Изображение выглядит как ветряная мельница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8BDBFB6B-D81B-4220-B452-C65654305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2" y="4604019"/>
            <a:ext cx="4251176" cy="182193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внутренний, стена, пол&#10;&#10;Автоматически созданное описание">
            <a:extLst>
              <a:ext uri="{FF2B5EF4-FFF2-40B4-BE49-F238E27FC236}">
                <a16:creationId xmlns:a16="http://schemas.microsoft.com/office/drawing/2014/main" id="{83DA8172-47EB-4C19-83E2-CFD49359B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r="9424" b="3344"/>
          <a:stretch/>
        </p:blipFill>
        <p:spPr>
          <a:xfrm>
            <a:off x="4439816" y="1412776"/>
            <a:ext cx="4251176" cy="28083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внутренний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52483452-7C32-4B48-A6FB-DF95299EF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38" y="1412776"/>
            <a:ext cx="2806294" cy="50131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169CF9-6FB4-48D6-B98E-FB6BA711A5F5}"/>
              </a:ext>
            </a:extLst>
          </p:cNvPr>
          <p:cNvSpPr txBox="1"/>
          <p:nvPr/>
        </p:nvSpPr>
        <p:spPr>
          <a:xfrm>
            <a:off x="407368" y="1269520"/>
            <a:ext cx="374510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Немецкая компания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BaltiCo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основанная в 1993 году,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инновационным производителем и поставщиком услуг в области волокнистых композитных материалов.</a:t>
            </a:r>
          </a:p>
          <a:p>
            <a:pPr indent="450000"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уделяется углепластиковым компонентам в технологии производства стержневых конструкций лопастей ветрогенератора.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7119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FBFBC2-922F-4E75-84C9-A6913741C55C}"/>
              </a:ext>
            </a:extLst>
          </p:cNvPr>
          <p:cNvSpPr txBox="1"/>
          <p:nvPr/>
        </p:nvSpPr>
        <p:spPr>
          <a:xfrm>
            <a:off x="-1690" y="83671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Описание проблемы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5A7B97-FE1D-414F-BE5F-68D5071E12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2906867"/>
            <a:ext cx="7640129" cy="31495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778F9-897D-462A-810C-53F7F2ADC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520" y="690364"/>
            <a:ext cx="781050" cy="3314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9AB462-13D1-4677-BB2A-EE316317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448270"/>
            <a:ext cx="3240360" cy="30298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B78C6-25C0-4A2C-A4A7-4226FBA0AE80}"/>
              </a:ext>
            </a:extLst>
          </p:cNvPr>
          <p:cNvSpPr txBox="1"/>
          <p:nvPr/>
        </p:nvSpPr>
        <p:spPr>
          <a:xfrm>
            <a:off x="479375" y="1395951"/>
            <a:ext cx="9874787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модуля упругости материала при достижении критических напряжений не позволяет определить, разрушается ли стержень при данных геометрических характеристиках и граничных условиях.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947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B1A66-2D02-4CED-B605-CEC071F2A276}"/>
              </a:ext>
            </a:extLst>
          </p:cNvPr>
          <p:cNvSpPr txBox="1"/>
          <p:nvPr/>
        </p:nvSpPr>
        <p:spPr>
          <a:xfrm>
            <a:off x="3395700" y="77822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Постановка задачи и путь решения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614AE-A7CC-4EA8-8720-A958B1A684E8}"/>
              </a:ext>
            </a:extLst>
          </p:cNvPr>
          <p:cNvSpPr txBox="1"/>
          <p:nvPr/>
        </p:nvSpPr>
        <p:spPr>
          <a:xfrm>
            <a:off x="515380" y="1321646"/>
            <a:ext cx="11161240" cy="1911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исследования является создание нейронной сети, которая при задании параметров стержня и граничных условий на выходе дает ответ о потери устойчивости и о том, превышен ли предел прочности, то есть произошло ли разрушение стержня. 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B8C63-9491-4AA2-B4A6-A13DE926C12A}"/>
              </a:ext>
            </a:extLst>
          </p:cNvPr>
          <p:cNvSpPr txBox="1"/>
          <p:nvPr/>
        </p:nvSpPr>
        <p:spPr>
          <a:xfrm>
            <a:off x="515380" y="3068960"/>
            <a:ext cx="829274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основы теории нейронных сетей и их применение в задачах механики;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нейронные сети для модельных задач;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нейронные сети для поставленной задачи с постепенным добавлением входных данных.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980B65C-7558-49FC-A3A4-F6CB0C857290}"/>
              </a:ext>
            </a:extLst>
          </p:cNvPr>
          <p:cNvGrpSpPr/>
          <p:nvPr/>
        </p:nvGrpSpPr>
        <p:grpSpPr>
          <a:xfrm>
            <a:off x="8599983" y="2747392"/>
            <a:ext cx="3578617" cy="3332382"/>
            <a:chOff x="8599983" y="2747392"/>
            <a:chExt cx="3578617" cy="333238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D458E54-7437-4589-BCBF-238433AC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9983" y="2747392"/>
              <a:ext cx="3578617" cy="3332382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482F702C-ADDE-42DC-B993-374EEC9279DC}"/>
                </a:ext>
              </a:extLst>
            </p:cNvPr>
            <p:cNvSpPr/>
            <p:nvPr/>
          </p:nvSpPr>
          <p:spPr bwMode="auto">
            <a:xfrm>
              <a:off x="8599983" y="5661248"/>
              <a:ext cx="448345" cy="418526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44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B1A66-2D02-4CED-B605-CEC071F2A276}"/>
              </a:ext>
            </a:extLst>
          </p:cNvPr>
          <p:cNvSpPr txBox="1"/>
          <p:nvPr/>
        </p:nvSpPr>
        <p:spPr>
          <a:xfrm>
            <a:off x="3935760" y="7647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Основы нейронных сетей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D3EC436-78D8-4FED-9BEE-88ECE61BC568}"/>
              </a:ext>
            </a:extLst>
          </p:cNvPr>
          <p:cNvGrpSpPr/>
          <p:nvPr/>
        </p:nvGrpSpPr>
        <p:grpSpPr>
          <a:xfrm>
            <a:off x="1055440" y="2251416"/>
            <a:ext cx="5423965" cy="3117603"/>
            <a:chOff x="551384" y="1484784"/>
            <a:chExt cx="5423965" cy="311760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970E1DC-F843-4C64-AD81-C2B249D9AD1D}"/>
                </a:ext>
              </a:extLst>
            </p:cNvPr>
            <p:cNvGrpSpPr/>
            <p:nvPr/>
          </p:nvGrpSpPr>
          <p:grpSpPr>
            <a:xfrm>
              <a:off x="551384" y="1484784"/>
              <a:ext cx="5135935" cy="3117603"/>
              <a:chOff x="551384" y="1484784"/>
              <a:chExt cx="5135935" cy="3117603"/>
            </a:xfrm>
          </p:grpSpPr>
          <p:pic>
            <p:nvPicPr>
              <p:cNvPr id="3076" name="Picture 4">
                <a:extLst>
                  <a:ext uri="{FF2B5EF4-FFF2-40B4-BE49-F238E27FC236}">
                    <a16:creationId xmlns:a16="http://schemas.microsoft.com/office/drawing/2014/main" id="{D58271C7-B6F0-4E52-AD5C-2DA3A50F62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384" y="1484784"/>
                <a:ext cx="5135935" cy="31176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947C503C-9F80-4718-846A-F85795B205AB}"/>
                  </a:ext>
                </a:extLst>
              </p:cNvPr>
              <p:cNvSpPr/>
              <p:nvPr/>
            </p:nvSpPr>
            <p:spPr bwMode="auto">
              <a:xfrm>
                <a:off x="5447927" y="3018976"/>
                <a:ext cx="239391" cy="385415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D19F3B0-BB27-40A6-A2A9-9D06A912E928}"/>
                    </a:ext>
                  </a:extLst>
                </p:cNvPr>
                <p:cNvSpPr txBox="1"/>
                <p:nvPr/>
              </p:nvSpPr>
              <p:spPr>
                <a:xfrm>
                  <a:off x="5087888" y="3043585"/>
                  <a:ext cx="8874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D19F3B0-BB27-40A6-A2A9-9D06A912E9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7888" y="3043585"/>
                  <a:ext cx="887461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37C791-A909-47DE-B0E6-5EF424F53841}"/>
                  </a:ext>
                </a:extLst>
              </p:cNvPr>
              <p:cNvSpPr txBox="1"/>
              <p:nvPr/>
            </p:nvSpPr>
            <p:spPr>
              <a:xfrm>
                <a:off x="7680176" y="1919913"/>
                <a:ext cx="3672408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000" i="1" dirty="0"/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ru-RU" sz="2000" i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37C791-A909-47DE-B0E6-5EF424F53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6" y="1919913"/>
                <a:ext cx="3672408" cy="526939"/>
              </a:xfrm>
              <a:prstGeom prst="rect">
                <a:avLst/>
              </a:prstGeom>
              <a:blipFill>
                <a:blip r:embed="rId4"/>
                <a:stretch>
                  <a:fillRect l="-1827" t="-81395" b="-1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B1CCBA-F1C1-453C-B3C5-70C57992BE71}"/>
                  </a:ext>
                </a:extLst>
              </p:cNvPr>
              <p:cNvSpPr txBox="1"/>
              <p:nvPr/>
            </p:nvSpPr>
            <p:spPr>
              <a:xfrm>
                <a:off x="5780183" y="3570370"/>
                <a:ext cx="6414866" cy="7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2000" smtClean="0"/>
                        <m:t>Δ</m:t>
                      </m:r>
                      <m:sSub>
                        <m:sSub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=− 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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𝑘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B1CCBA-F1C1-453C-B3C5-70C57992B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183" y="3570370"/>
                <a:ext cx="6414866" cy="764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FB6ECE-5E4B-48C9-877E-054D411A2C35}"/>
                  </a:ext>
                </a:extLst>
              </p:cNvPr>
              <p:cNvSpPr txBox="1"/>
              <p:nvPr/>
            </p:nvSpPr>
            <p:spPr>
              <a:xfrm>
                <a:off x="8119002" y="4655187"/>
                <a:ext cx="2016224" cy="424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smtClean="0"/>
                      <m:t>Δ</m:t>
                    </m:r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FB6ECE-5E4B-48C9-877E-054D411A2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002" y="4655187"/>
                <a:ext cx="2016224" cy="424796"/>
              </a:xfrm>
              <a:prstGeom prst="rect">
                <a:avLst/>
              </a:prstGeom>
              <a:blipFill>
                <a:blip r:embed="rId6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9F1C6D-2E17-4D9E-A3A8-8258B0D1BA64}"/>
                  </a:ext>
                </a:extLst>
              </p:cNvPr>
              <p:cNvSpPr txBox="1"/>
              <p:nvPr/>
            </p:nvSpPr>
            <p:spPr>
              <a:xfrm>
                <a:off x="6696844" y="5362156"/>
                <a:ext cx="4860540" cy="1098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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1"/>
                        <m:t>=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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2000" i="1"/>
                        <m:t>·</m:t>
                      </m:r>
                      <m:sSup>
                        <m:sSupPr>
                          <m:ctrlPr>
                            <a:rPr lang="ru-RU" sz="2000" i="1"/>
                          </m:ctrlPr>
                        </m:sSupPr>
                        <m:e>
                          <m:r>
                            <a:rPr lang="ru-RU" sz="2000" i="1"/>
                            <m:t>𝑓</m:t>
                          </m:r>
                        </m:e>
                        <m:sup>
                          <m:r>
                            <a:rPr lang="ru-RU" sz="2000" i="1"/>
                            <m:t>′</m:t>
                          </m:r>
                        </m:sup>
                      </m:sSup>
                      <m:r>
                        <a:rPr lang="ru-RU" sz="2000" i="1"/>
                        <m:t>(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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𝑘</m:t>
                          </m:r>
                        </m:sub>
                      </m:sSub>
                      <m:r>
                        <a:rPr lang="ru-RU" sz="2000" i="1"/>
                        <m:t>)</m:t>
                      </m:r>
                    </m:oMath>
                  </m:oMathPara>
                </a14:m>
                <a:endParaRPr lang="ru-RU" sz="2000" dirty="0"/>
              </a:p>
              <a:p>
                <a:pPr/>
                <a:endParaRPr lang="ru-RU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9F1C6D-2E17-4D9E-A3A8-8258B0D1B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844" y="5362156"/>
                <a:ext cx="4860540" cy="10988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7C2C93-96D6-4C25-B49D-23CE40352A05}"/>
                  </a:ext>
                </a:extLst>
              </p:cNvPr>
              <p:cNvSpPr txBox="1"/>
              <p:nvPr/>
            </p:nvSpPr>
            <p:spPr>
              <a:xfrm>
                <a:off x="7248128" y="2796213"/>
                <a:ext cx="4536504" cy="424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000" i="1" dirty="0"/>
                  <a:t>(</a:t>
                </a:r>
                <a:r>
                  <a:rPr lang="en-US" sz="2000" i="1" dirty="0"/>
                  <a:t>n+1)</a:t>
                </a:r>
                <a:r>
                  <a:rPr lang="ru-RU" sz="2000" i="1" dirty="0"/>
                  <a:t> =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sz="2000" i="1" dirty="0"/>
                      <m:t>(</m:t>
                    </m:r>
                    <m:r>
                      <m:rPr>
                        <m:nor/>
                      </m:rPr>
                      <a:rPr lang="en-US" sz="2000" i="1" dirty="0"/>
                      <m:t>n</m:t>
                    </m:r>
                    <m:r>
                      <m:rPr>
                        <m:nor/>
                      </m:rPr>
                      <a:rPr lang="en-US" sz="2000" i="1" dirty="0"/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sz="2000" i="1"/>
                      <m:t>Δ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i="1" dirty="0"/>
                  <a:t>(n+1)</a:t>
                </a:r>
                <a:endParaRPr lang="ru-RU" sz="2000" i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7C2C93-96D6-4C25-B49D-23CE4035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128" y="2796213"/>
                <a:ext cx="4536504" cy="424796"/>
              </a:xfrm>
              <a:prstGeom prst="rect">
                <a:avLst/>
              </a:prstGeom>
              <a:blipFill>
                <a:blip r:embed="rId8"/>
                <a:stretch>
                  <a:fillRect t="-8696" b="-20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41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18060-3442-4B9F-A535-ECE82EB10664}"/>
              </a:ext>
            </a:extLst>
          </p:cNvPr>
          <p:cNvSpPr txBox="1"/>
          <p:nvPr/>
        </p:nvSpPr>
        <p:spPr>
          <a:xfrm>
            <a:off x="3503712" y="64904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Решение задачи об изгибе стержня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30A77D-5329-4BE4-94BE-D373A2C120F6}"/>
                  </a:ext>
                </a:extLst>
              </p:cNvPr>
              <p:cNvSpPr txBox="1"/>
              <p:nvPr/>
            </p:nvSpPr>
            <p:spPr>
              <a:xfrm>
                <a:off x="3986953" y="3101848"/>
                <a:ext cx="1878045" cy="674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num>
                        <m:den>
                          <m: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  <m:sSup>
                            <m:sSupPr>
                              <m:ctrlP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30A77D-5329-4BE4-94BE-D373A2C12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953" y="3101848"/>
                <a:ext cx="1878045" cy="674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D3662A-EFB9-40CA-B48A-F6E35E7DDF48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1" b="2987"/>
          <a:stretch/>
        </p:blipFill>
        <p:spPr>
          <a:xfrm>
            <a:off x="302423" y="1177308"/>
            <a:ext cx="2850551" cy="2736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248318-C100-42D0-9ED6-780375AABE81}"/>
                  </a:ext>
                </a:extLst>
              </p:cNvPr>
              <p:cNvSpPr txBox="1"/>
              <p:nvPr/>
            </p:nvSpPr>
            <p:spPr>
              <a:xfrm>
                <a:off x="1942038" y="5502153"/>
                <a:ext cx="2776238" cy="7203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248318-C100-42D0-9ED6-780375AAB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038" y="5502153"/>
                <a:ext cx="2776238" cy="720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1697D0-0E9F-4DBF-9C85-2E0FB9EA6C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7" t="3076" r="5804"/>
          <a:stretch/>
        </p:blipFill>
        <p:spPr>
          <a:xfrm>
            <a:off x="6547516" y="1256167"/>
            <a:ext cx="5474578" cy="273630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E44C3F9-F24E-48D0-9731-AC70C852929A}"/>
              </a:ext>
            </a:extLst>
          </p:cNvPr>
          <p:cNvGrpSpPr/>
          <p:nvPr/>
        </p:nvGrpSpPr>
        <p:grpSpPr>
          <a:xfrm>
            <a:off x="1873572" y="4402785"/>
            <a:ext cx="3260279" cy="886097"/>
            <a:chOff x="182488" y="429645"/>
            <a:chExt cx="2484512" cy="67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Надпись 2">
                  <a:extLst>
                    <a:ext uri="{FF2B5EF4-FFF2-40B4-BE49-F238E27FC236}">
                      <a16:creationId xmlns:a16="http://schemas.microsoft.com/office/drawing/2014/main" id="{135504C5-B916-4B54-B279-65FD916ACD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7627" y="429645"/>
                  <a:ext cx="43815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</m:t>
                        </m:r>
                      </m:oMath>
                    </m:oMathPara>
                  </a14:m>
                  <a:endPara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Надпись 2">
                  <a:extLst>
                    <a:ext uri="{FF2B5EF4-FFF2-40B4-BE49-F238E27FC236}">
                      <a16:creationId xmlns:a16="http://schemas.microsoft.com/office/drawing/2014/main" id="{135504C5-B916-4B54-B279-65FD916ACD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627" y="429645"/>
                  <a:ext cx="438150" cy="40005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6268DCFE-D3B6-4864-A3B2-A9DDE82DE696}"/>
                </a:ext>
              </a:extLst>
            </p:cNvPr>
            <p:cNvGrpSpPr/>
            <p:nvPr/>
          </p:nvGrpSpPr>
          <p:grpSpPr>
            <a:xfrm>
              <a:off x="182488" y="436677"/>
              <a:ext cx="2484512" cy="668223"/>
              <a:chOff x="182488" y="436677"/>
              <a:chExt cx="2484512" cy="668223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58D2141F-46B3-4200-8A36-D584A0338205}"/>
                  </a:ext>
                </a:extLst>
              </p:cNvPr>
              <p:cNvGrpSpPr/>
              <p:nvPr/>
            </p:nvGrpSpPr>
            <p:grpSpPr>
              <a:xfrm>
                <a:off x="182488" y="436677"/>
                <a:ext cx="2465462" cy="668223"/>
                <a:chOff x="182488" y="436677"/>
                <a:chExt cx="2465462" cy="668223"/>
              </a:xfrm>
            </p:grpSpPr>
            <p:grpSp>
              <p:nvGrpSpPr>
                <p:cNvPr id="19" name="Группа 18">
                  <a:extLst>
                    <a:ext uri="{FF2B5EF4-FFF2-40B4-BE49-F238E27FC236}">
                      <a16:creationId xmlns:a16="http://schemas.microsoft.com/office/drawing/2014/main" id="{FB62B816-E9F4-4FD1-BC30-68D1B04E2557}"/>
                    </a:ext>
                  </a:extLst>
                </p:cNvPr>
                <p:cNvGrpSpPr/>
                <p:nvPr/>
              </p:nvGrpSpPr>
              <p:grpSpPr>
                <a:xfrm>
                  <a:off x="182488" y="436677"/>
                  <a:ext cx="1998737" cy="668223"/>
                  <a:chOff x="182488" y="436677"/>
                  <a:chExt cx="1998737" cy="668223"/>
                </a:xfrm>
              </p:grpSpPr>
              <p:sp>
                <p:nvSpPr>
                  <p:cNvPr id="25" name="Овал 24">
                    <a:extLst>
                      <a:ext uri="{FF2B5EF4-FFF2-40B4-BE49-F238E27FC236}">
                        <a16:creationId xmlns:a16="http://schemas.microsoft.com/office/drawing/2014/main" id="{0FC9157C-9830-4051-ACF3-3E609C55B1BA}"/>
                      </a:ext>
                    </a:extLst>
                  </p:cNvPr>
                  <p:cNvSpPr/>
                  <p:nvPr/>
                </p:nvSpPr>
                <p:spPr>
                  <a:xfrm>
                    <a:off x="182488" y="436677"/>
                    <a:ext cx="657225" cy="65722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7" name="Овал 26">
                    <a:extLst>
                      <a:ext uri="{FF2B5EF4-FFF2-40B4-BE49-F238E27FC236}">
                        <a16:creationId xmlns:a16="http://schemas.microsoft.com/office/drawing/2014/main" id="{2E90A56F-57AD-4376-A585-92D240539B84}"/>
                      </a:ext>
                    </a:extLst>
                  </p:cNvPr>
                  <p:cNvSpPr/>
                  <p:nvPr/>
                </p:nvSpPr>
                <p:spPr>
                  <a:xfrm>
                    <a:off x="1524000" y="447675"/>
                    <a:ext cx="657225" cy="65722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21" name="Прямая со стрелкой 20">
                  <a:extLst>
                    <a:ext uri="{FF2B5EF4-FFF2-40B4-BE49-F238E27FC236}">
                      <a16:creationId xmlns:a16="http://schemas.microsoft.com/office/drawing/2014/main" id="{8285FFD4-31DB-4EA9-84B7-F1A0C71A0E91}"/>
                    </a:ext>
                  </a:extLst>
                </p:cNvPr>
                <p:cNvCxnSpPr>
                  <a:cxnSpLocks/>
                  <a:endCxn id="27" idx="2"/>
                </p:cNvCxnSpPr>
                <p:nvPr/>
              </p:nvCxnSpPr>
              <p:spPr>
                <a:xfrm>
                  <a:off x="847725" y="765289"/>
                  <a:ext cx="676275" cy="109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 стрелкой 22">
                  <a:extLst>
                    <a:ext uri="{FF2B5EF4-FFF2-40B4-BE49-F238E27FC236}">
                      <a16:creationId xmlns:a16="http://schemas.microsoft.com/office/drawing/2014/main" id="{BA6B3D75-0415-47D7-A7BC-ABE8D0243CFE}"/>
                    </a:ext>
                  </a:extLst>
                </p:cNvPr>
                <p:cNvCxnSpPr/>
                <p:nvPr/>
              </p:nvCxnSpPr>
              <p:spPr>
                <a:xfrm flipV="1">
                  <a:off x="2181225" y="781050"/>
                  <a:ext cx="466725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Надпись 2">
                    <a:extLst>
                      <a:ext uri="{FF2B5EF4-FFF2-40B4-BE49-F238E27FC236}">
                        <a16:creationId xmlns:a16="http://schemas.microsoft.com/office/drawing/2014/main" id="{94B164C8-0CEE-4364-AE43-2208E08B111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11" y="576089"/>
                    <a:ext cx="400050" cy="361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Надпись 2">
                    <a:extLst>
                      <a:ext uri="{FF2B5EF4-FFF2-40B4-BE49-F238E27FC236}">
                        <a16:creationId xmlns:a16="http://schemas.microsoft.com/office/drawing/2014/main" id="{94B164C8-0CEE-4364-AE43-2208E08B11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9411" y="576089"/>
                    <a:ext cx="400050" cy="3619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Надпись 2">
                    <a:extLst>
                      <a:ext uri="{FF2B5EF4-FFF2-40B4-BE49-F238E27FC236}">
                        <a16:creationId xmlns:a16="http://schemas.microsoft.com/office/drawing/2014/main" id="{6FB62183-C470-4FEE-A2DD-099CE666468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6654" y="610199"/>
                    <a:ext cx="514350" cy="361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ru-RU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Надпись 2">
                    <a:extLst>
                      <a:ext uri="{FF2B5EF4-FFF2-40B4-BE49-F238E27FC236}">
                        <a16:creationId xmlns:a16="http://schemas.microsoft.com/office/drawing/2014/main" id="{6FB62183-C470-4FEE-A2DD-099CE66646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586654" y="610199"/>
                    <a:ext cx="514350" cy="36195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Надпись 2">
                    <a:extLst>
                      <a:ext uri="{FF2B5EF4-FFF2-40B4-BE49-F238E27FC236}">
                        <a16:creationId xmlns:a16="http://schemas.microsoft.com/office/drawing/2014/main" id="{45C19999-48CF-4A60-8DB4-E289B0B2F7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2650" y="467744"/>
                    <a:ext cx="514350" cy="361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ru-RU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Надпись 2">
                    <a:extLst>
                      <a:ext uri="{FF2B5EF4-FFF2-40B4-BE49-F238E27FC236}">
                        <a16:creationId xmlns:a16="http://schemas.microsoft.com/office/drawing/2014/main" id="{45C19999-48CF-4A60-8DB4-E289B0B2F7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52650" y="467744"/>
                    <a:ext cx="514350" cy="36195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FD5C3A-3D20-4FAB-8E6B-3F2EB13797E7}"/>
                  </a:ext>
                </a:extLst>
              </p:cNvPr>
              <p:cNvSpPr txBox="1"/>
              <p:nvPr/>
            </p:nvSpPr>
            <p:spPr>
              <a:xfrm>
                <a:off x="3272790" y="1405106"/>
                <a:ext cx="3111242" cy="997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i="0" dirty="0">
                  <a:latin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FD5C3A-3D20-4FAB-8E6B-3F2EB1379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790" y="1405106"/>
                <a:ext cx="3111242" cy="9974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BC0413-A56B-474C-965D-3B256D6EAEF6}"/>
                  </a:ext>
                </a:extLst>
              </p:cNvPr>
              <p:cNvSpPr txBox="1"/>
              <p:nvPr/>
            </p:nvSpPr>
            <p:spPr>
              <a:xfrm>
                <a:off x="3933736" y="2232071"/>
                <a:ext cx="1541105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BC0413-A56B-474C-965D-3B256D6EA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36" y="2232071"/>
                <a:ext cx="1541105" cy="7099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4B922D6-B66A-42D4-AF7C-FD6C018A9B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4110011"/>
            <a:ext cx="5328592" cy="25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7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CEC70F-B65B-47EE-A9A5-0AB99359C9F8}"/>
              </a:ext>
            </a:extLst>
          </p:cNvPr>
          <p:cNvSpPr txBox="1"/>
          <p:nvPr/>
        </p:nvSpPr>
        <p:spPr>
          <a:xfrm>
            <a:off x="1598870" y="650781"/>
            <a:ext cx="960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Линейный анализ потери устойчивости стержня при сжатии силой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5C4C5E-57FF-4166-85D7-8CC12E36D74E}"/>
                  </a:ext>
                </a:extLst>
              </p:cNvPr>
              <p:cNvSpPr txBox="1"/>
              <p:nvPr/>
            </p:nvSpPr>
            <p:spPr>
              <a:xfrm>
                <a:off x="2716482" y="1551671"/>
                <a:ext cx="2597628" cy="897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кр</m:t>
                          </m:r>
                        </m:sub>
                      </m:sSub>
                      <m:r>
                        <a:rPr lang="ru-R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𝐸𝐽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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</m:t>
                                  </m:r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5C4C5E-57FF-4166-85D7-8CC12E36D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82" y="1551671"/>
                <a:ext cx="2597628" cy="8974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05CFAA-56BA-4300-BBF5-7BD15F60E47F}"/>
                  </a:ext>
                </a:extLst>
              </p:cNvPr>
              <p:cNvSpPr txBox="1"/>
              <p:nvPr/>
            </p:nvSpPr>
            <p:spPr>
              <a:xfrm>
                <a:off x="3216582" y="2571267"/>
                <a:ext cx="1613113" cy="708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sz="20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ru-RU" sz="2000" b="0" i="0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05CFAA-56BA-4300-BBF5-7BD15F60E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582" y="2571267"/>
                <a:ext cx="1613113" cy="708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3B7F00-42F6-43C4-AAFE-BA98D26B6B39}"/>
                  </a:ext>
                </a:extLst>
              </p:cNvPr>
              <p:cNvSpPr txBox="1"/>
              <p:nvPr/>
            </p:nvSpPr>
            <p:spPr>
              <a:xfrm>
                <a:off x="2939337" y="3443563"/>
                <a:ext cx="2219084" cy="763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кр</m:t>
                          </m:r>
                        </m:sub>
                      </m:sSub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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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3B7F00-42F6-43C4-AAFE-BA98D26B6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337" y="3443563"/>
                <a:ext cx="2219084" cy="7632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1EF1994-59D3-4961-8E75-2A5F3EC86E97}"/>
              </a:ext>
            </a:extLst>
          </p:cNvPr>
          <p:cNvGrpSpPr/>
          <p:nvPr/>
        </p:nvGrpSpPr>
        <p:grpSpPr>
          <a:xfrm>
            <a:off x="1225500" y="4781367"/>
            <a:ext cx="3260279" cy="886097"/>
            <a:chOff x="182488" y="429645"/>
            <a:chExt cx="2484512" cy="67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Надпись 2">
                  <a:extLst>
                    <a:ext uri="{FF2B5EF4-FFF2-40B4-BE49-F238E27FC236}">
                      <a16:creationId xmlns:a16="http://schemas.microsoft.com/office/drawing/2014/main" id="{1E10408C-1F7E-4EA7-9D47-DD3F87279B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7627" y="429645"/>
                  <a:ext cx="438150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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ru-RU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Надпись 2">
                  <a:extLst>
                    <a:ext uri="{FF2B5EF4-FFF2-40B4-BE49-F238E27FC236}">
                      <a16:creationId xmlns:a16="http://schemas.microsoft.com/office/drawing/2014/main" id="{1E10408C-1F7E-4EA7-9D47-DD3F87279B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627" y="429645"/>
                  <a:ext cx="438150" cy="40005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1467EBF4-DC88-4D3E-9309-43D514DB82BA}"/>
                </a:ext>
              </a:extLst>
            </p:cNvPr>
            <p:cNvGrpSpPr/>
            <p:nvPr/>
          </p:nvGrpSpPr>
          <p:grpSpPr>
            <a:xfrm>
              <a:off x="182488" y="436677"/>
              <a:ext cx="2484512" cy="668223"/>
              <a:chOff x="182488" y="436677"/>
              <a:chExt cx="2484512" cy="668223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233A294D-3D82-4761-8BE7-0483196B1952}"/>
                  </a:ext>
                </a:extLst>
              </p:cNvPr>
              <p:cNvGrpSpPr/>
              <p:nvPr/>
            </p:nvGrpSpPr>
            <p:grpSpPr>
              <a:xfrm>
                <a:off x="182488" y="436677"/>
                <a:ext cx="2465462" cy="668223"/>
                <a:chOff x="182488" y="436677"/>
                <a:chExt cx="2465462" cy="668223"/>
              </a:xfrm>
            </p:grpSpPr>
            <p:grpSp>
              <p:nvGrpSpPr>
                <p:cNvPr id="19" name="Группа 18">
                  <a:extLst>
                    <a:ext uri="{FF2B5EF4-FFF2-40B4-BE49-F238E27FC236}">
                      <a16:creationId xmlns:a16="http://schemas.microsoft.com/office/drawing/2014/main" id="{6FB436EE-44D9-47DF-B374-F70B6B15E961}"/>
                    </a:ext>
                  </a:extLst>
                </p:cNvPr>
                <p:cNvGrpSpPr/>
                <p:nvPr/>
              </p:nvGrpSpPr>
              <p:grpSpPr>
                <a:xfrm>
                  <a:off x="182488" y="436677"/>
                  <a:ext cx="1998737" cy="668223"/>
                  <a:chOff x="182488" y="436677"/>
                  <a:chExt cx="1998737" cy="668223"/>
                </a:xfrm>
              </p:grpSpPr>
              <p:sp>
                <p:nvSpPr>
                  <p:cNvPr id="22" name="Овал 21">
                    <a:extLst>
                      <a:ext uri="{FF2B5EF4-FFF2-40B4-BE49-F238E27FC236}">
                        <a16:creationId xmlns:a16="http://schemas.microsoft.com/office/drawing/2014/main" id="{62946B0D-CC3A-4C15-87F6-3AC39097FBF9}"/>
                      </a:ext>
                    </a:extLst>
                  </p:cNvPr>
                  <p:cNvSpPr/>
                  <p:nvPr/>
                </p:nvSpPr>
                <p:spPr>
                  <a:xfrm>
                    <a:off x="182488" y="436677"/>
                    <a:ext cx="657225" cy="65722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" name="Овал 22">
                    <a:extLst>
                      <a:ext uri="{FF2B5EF4-FFF2-40B4-BE49-F238E27FC236}">
                        <a16:creationId xmlns:a16="http://schemas.microsoft.com/office/drawing/2014/main" id="{5906D335-1E1B-47C4-9FE5-1426B402F0BB}"/>
                      </a:ext>
                    </a:extLst>
                  </p:cNvPr>
                  <p:cNvSpPr/>
                  <p:nvPr/>
                </p:nvSpPr>
                <p:spPr>
                  <a:xfrm>
                    <a:off x="1524000" y="447675"/>
                    <a:ext cx="657225" cy="65722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20" name="Прямая со стрелкой 19">
                  <a:extLst>
                    <a:ext uri="{FF2B5EF4-FFF2-40B4-BE49-F238E27FC236}">
                      <a16:creationId xmlns:a16="http://schemas.microsoft.com/office/drawing/2014/main" id="{46A47CB5-DC26-435C-BCD3-326A979B4BC7}"/>
                    </a:ext>
                  </a:extLst>
                </p:cNvPr>
                <p:cNvCxnSpPr>
                  <a:cxnSpLocks/>
                  <a:endCxn id="23" idx="2"/>
                </p:cNvCxnSpPr>
                <p:nvPr/>
              </p:nvCxnSpPr>
              <p:spPr>
                <a:xfrm>
                  <a:off x="847725" y="765289"/>
                  <a:ext cx="676275" cy="1099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 стрелкой 20">
                  <a:extLst>
                    <a:ext uri="{FF2B5EF4-FFF2-40B4-BE49-F238E27FC236}">
                      <a16:creationId xmlns:a16="http://schemas.microsoft.com/office/drawing/2014/main" id="{E47DB926-A19B-48B0-879D-6C3C0E375551}"/>
                    </a:ext>
                  </a:extLst>
                </p:cNvPr>
                <p:cNvCxnSpPr/>
                <p:nvPr/>
              </p:nvCxnSpPr>
              <p:spPr>
                <a:xfrm flipV="1">
                  <a:off x="2181225" y="781050"/>
                  <a:ext cx="466725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Надпись 2">
                    <a:extLst>
                      <a:ext uri="{FF2B5EF4-FFF2-40B4-BE49-F238E27FC236}">
                        <a16:creationId xmlns:a16="http://schemas.microsoft.com/office/drawing/2014/main" id="{45794078-10D2-47A3-BCE3-D6DD06A666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9411" y="576089"/>
                    <a:ext cx="400050" cy="361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Надпись 2">
                    <a:extLst>
                      <a:ext uri="{FF2B5EF4-FFF2-40B4-BE49-F238E27FC236}">
                        <a16:creationId xmlns:a16="http://schemas.microsoft.com/office/drawing/2014/main" id="{45794078-10D2-47A3-BCE3-D6DD06A666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9411" y="576089"/>
                    <a:ext cx="400050" cy="36195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Надпись 2">
                    <a:extLst>
                      <a:ext uri="{FF2B5EF4-FFF2-40B4-BE49-F238E27FC236}">
                        <a16:creationId xmlns:a16="http://schemas.microsoft.com/office/drawing/2014/main" id="{A2C2D9B7-F59F-4D22-B830-2C205C78785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6654" y="610199"/>
                    <a:ext cx="514350" cy="361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ru-RU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Надпись 2">
                    <a:extLst>
                      <a:ext uri="{FF2B5EF4-FFF2-40B4-BE49-F238E27FC236}">
                        <a16:creationId xmlns:a16="http://schemas.microsoft.com/office/drawing/2014/main" id="{A2C2D9B7-F59F-4D22-B830-2C205C7878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586654" y="610199"/>
                    <a:ext cx="514350" cy="3619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Надпись 2">
                    <a:extLst>
                      <a:ext uri="{FF2B5EF4-FFF2-40B4-BE49-F238E27FC236}">
                        <a16:creationId xmlns:a16="http://schemas.microsoft.com/office/drawing/2014/main" id="{721DF92C-1FB8-496D-A69C-EDEC79AAE48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2650" y="467744"/>
                    <a:ext cx="514350" cy="361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ru-RU" sz="14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Надпись 2">
                    <a:extLst>
                      <a:ext uri="{FF2B5EF4-FFF2-40B4-BE49-F238E27FC236}">
                        <a16:creationId xmlns:a16="http://schemas.microsoft.com/office/drawing/2014/main" id="{721DF92C-1FB8-496D-A69C-EDEC79AAE4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152650" y="467744"/>
                    <a:ext cx="514350" cy="36195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D68A81-2462-4D08-99A2-51FE49142569}"/>
                  </a:ext>
                </a:extLst>
              </p:cNvPr>
              <p:cNvSpPr txBox="1"/>
              <p:nvPr/>
            </p:nvSpPr>
            <p:spPr>
              <a:xfrm>
                <a:off x="128024" y="5977223"/>
                <a:ext cx="5186086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D68A81-2462-4D08-99A2-51FE49142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24" y="5977223"/>
                <a:ext cx="5186086" cy="407099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6C388CD-FB5A-4B84-A11E-16A9D9557C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50" y="4077072"/>
            <a:ext cx="5577250" cy="2556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658CD6E-DB7A-484B-A301-FE5090F2C4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7476"/>
          <a:stretch/>
        </p:blipFill>
        <p:spPr>
          <a:xfrm>
            <a:off x="6059619" y="1114256"/>
            <a:ext cx="5421835" cy="2818800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E6BDB9C-5B52-4298-9B07-8F586FA791CE}"/>
              </a:ext>
            </a:extLst>
          </p:cNvPr>
          <p:cNvGrpSpPr/>
          <p:nvPr/>
        </p:nvGrpSpPr>
        <p:grpSpPr>
          <a:xfrm>
            <a:off x="623392" y="1206614"/>
            <a:ext cx="2167989" cy="3230498"/>
            <a:chOff x="623392" y="1206614"/>
            <a:chExt cx="2167989" cy="323049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132348E-542E-45A6-AB38-3B820CF72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95"/>
            <a:stretch/>
          </p:blipFill>
          <p:spPr bwMode="auto">
            <a:xfrm>
              <a:off x="623392" y="1206614"/>
              <a:ext cx="2167989" cy="323049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4030F65D-BCB6-45B1-AD41-2E117005EEF8}"/>
                </a:ext>
              </a:extLst>
            </p:cNvPr>
            <p:cNvCxnSpPr/>
            <p:nvPr/>
          </p:nvCxnSpPr>
          <p:spPr bwMode="auto">
            <a:xfrm>
              <a:off x="1543760" y="1448780"/>
              <a:ext cx="0" cy="324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6161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D1E5A8-EB7B-48BE-B599-A66CC937BC86}"/>
              </a:ext>
            </a:extLst>
          </p:cNvPr>
          <p:cNvSpPr txBox="1"/>
          <p:nvPr/>
        </p:nvSpPr>
        <p:spPr>
          <a:xfrm>
            <a:off x="1991544" y="692696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Нелинейный анализ потери устойчивости стержня при сжатии перемещением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9">
                <a:extLst>
                  <a:ext uri="{FF2B5EF4-FFF2-40B4-BE49-F238E27FC236}">
                    <a16:creationId xmlns:a16="http://schemas.microsoft.com/office/drawing/2014/main" id="{337B9990-AEAA-4645-978B-DF16079FA0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261761"/>
                  </p:ext>
                </p:extLst>
              </p:nvPr>
            </p:nvGraphicFramePr>
            <p:xfrm>
              <a:off x="1607071" y="5641524"/>
              <a:ext cx="9865095" cy="9448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76263">
                      <a:extLst>
                        <a:ext uri="{9D8B030D-6E8A-4147-A177-3AD203B41FA5}">
                          <a16:colId xmlns:a16="http://schemas.microsoft.com/office/drawing/2014/main" val="3553896976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496286248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3630245981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3087953307"/>
                        </a:ext>
                      </a:extLst>
                    </a:gridCol>
                  </a:tblGrid>
                  <a:tr h="253794"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Нелинейный анализ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Линейный анализ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Аналитическое решение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64228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>
                              <a:solidFill>
                                <a:schemeClr val="tx1"/>
                              </a:solidFill>
                            </a:rPr>
                            <a:t>Значение критической силы, Н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chemeClr val="tx1"/>
                              </a:solidFill>
                            </a:rPr>
                            <a:t>162</a:t>
                          </a:r>
                          <a:r>
                            <a:rPr lang="ru-RU" dirty="0">
                              <a:solidFill>
                                <a:schemeClr val="tx1"/>
                              </a:solidFill>
                              <a:sym typeface="Symbol" panose="05050102010706020507" pitchFamily="18" charset="2"/>
                            </a:rPr>
                            <a:t>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chemeClr val="tx1"/>
                              </a:solidFill>
                            </a:rPr>
                            <a:t>165</a:t>
                          </a:r>
                          <a:r>
                            <a:rPr lang="ru-RU" dirty="0">
                              <a:solidFill>
                                <a:schemeClr val="tx1"/>
                              </a:solidFill>
                              <a:sym typeface="Symbol" panose="05050102010706020507" pitchFamily="18" charset="2"/>
                            </a:rPr>
                            <a:t>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>
                              <a:solidFill>
                                <a:schemeClr val="tx1"/>
                              </a:solidFill>
                            </a:rPr>
                            <a:t>170</a:t>
                          </a:r>
                          <a:r>
                            <a:rPr lang="ru-RU" dirty="0">
                              <a:solidFill>
                                <a:schemeClr val="tx1"/>
                              </a:solidFill>
                              <a:sym typeface="Symbol" panose="05050102010706020507" pitchFamily="18" charset="2"/>
                            </a:rPr>
                            <a:t>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10926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9">
                <a:extLst>
                  <a:ext uri="{FF2B5EF4-FFF2-40B4-BE49-F238E27FC236}">
                    <a16:creationId xmlns:a16="http://schemas.microsoft.com/office/drawing/2014/main" id="{337B9990-AEAA-4645-978B-DF16079FA0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5261761"/>
                  </p:ext>
                </p:extLst>
              </p:nvPr>
            </p:nvGraphicFramePr>
            <p:xfrm>
              <a:off x="1607071" y="5641524"/>
              <a:ext cx="9865095" cy="9448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376263">
                      <a:extLst>
                        <a:ext uri="{9D8B030D-6E8A-4147-A177-3AD203B41FA5}">
                          <a16:colId xmlns:a16="http://schemas.microsoft.com/office/drawing/2014/main" val="3553896976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496286248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3630245981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30879533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Нелинейный анализ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Линейный анализ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dirty="0">
                              <a:solidFill>
                                <a:schemeClr val="tx1"/>
                              </a:solidFill>
                            </a:rPr>
                            <a:t>Аналитическое решение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642288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dirty="0">
                              <a:solidFill>
                                <a:schemeClr val="tx1"/>
                              </a:solidFill>
                            </a:rPr>
                            <a:t>Значение критической силы, Н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7264" t="-65625" r="-206219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3333" t="-65625" r="-112564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0709" t="-65625" r="-458" b="-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109266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EDEE71-287C-4FFC-A6C0-03EB914AC40E}"/>
              </a:ext>
            </a:extLst>
          </p:cNvPr>
          <p:cNvGrpSpPr/>
          <p:nvPr/>
        </p:nvGrpSpPr>
        <p:grpSpPr>
          <a:xfrm>
            <a:off x="1310234" y="1695569"/>
            <a:ext cx="1440160" cy="3374514"/>
            <a:chOff x="551384" y="1523693"/>
            <a:chExt cx="1440160" cy="3374514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9555788B-0D5C-4F49-B672-15B28E2C47C4}"/>
                </a:ext>
              </a:extLst>
            </p:cNvPr>
            <p:cNvGrpSpPr/>
            <p:nvPr/>
          </p:nvGrpSpPr>
          <p:grpSpPr>
            <a:xfrm>
              <a:off x="551384" y="1523693"/>
              <a:ext cx="1440160" cy="3374514"/>
              <a:chOff x="551384" y="1523693"/>
              <a:chExt cx="1440160" cy="3374514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25410CE1-5716-420D-911E-7AF45688B0AC}"/>
                  </a:ext>
                </a:extLst>
              </p:cNvPr>
              <p:cNvGrpSpPr/>
              <p:nvPr/>
            </p:nvGrpSpPr>
            <p:grpSpPr>
              <a:xfrm>
                <a:off x="551384" y="1523693"/>
                <a:ext cx="1440160" cy="3374514"/>
                <a:chOff x="11092" y="2348880"/>
                <a:chExt cx="1440160" cy="3374514"/>
              </a:xfrm>
            </p:grpSpPr>
            <p:grpSp>
              <p:nvGrpSpPr>
                <p:cNvPr id="9" name="Группа 8">
                  <a:extLst>
                    <a:ext uri="{FF2B5EF4-FFF2-40B4-BE49-F238E27FC236}">
                      <a16:creationId xmlns:a16="http://schemas.microsoft.com/office/drawing/2014/main" id="{53456D48-1498-46B3-974D-6E03F0573E39}"/>
                    </a:ext>
                  </a:extLst>
                </p:cNvPr>
                <p:cNvGrpSpPr/>
                <p:nvPr/>
              </p:nvGrpSpPr>
              <p:grpSpPr>
                <a:xfrm>
                  <a:off x="11092" y="2492896"/>
                  <a:ext cx="1440160" cy="3230498"/>
                  <a:chOff x="623393" y="1206614"/>
                  <a:chExt cx="1440160" cy="3230498"/>
                </a:xfrm>
              </p:grpSpPr>
              <p:pic>
                <p:nvPicPr>
                  <p:cNvPr id="8" name="Рисунок 7">
                    <a:extLst>
                      <a:ext uri="{FF2B5EF4-FFF2-40B4-BE49-F238E27FC236}">
                        <a16:creationId xmlns:a16="http://schemas.microsoft.com/office/drawing/2014/main" id="{9A2F18DF-6790-4BD7-8A4C-FCB1A3975D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sharpenSoften amount="50000"/>
                            </a14:imgEffect>
                            <a14:imgEffect>
                              <a14:brightnessContrast bright="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3195" r="8999"/>
                  <a:stretch/>
                </p:blipFill>
                <p:spPr bwMode="auto">
                  <a:xfrm>
                    <a:off x="623393" y="1206614"/>
                    <a:ext cx="1440160" cy="3230498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6" name="Прямоугольник 5">
                    <a:extLst>
                      <a:ext uri="{FF2B5EF4-FFF2-40B4-BE49-F238E27FC236}">
                        <a16:creationId xmlns:a16="http://schemas.microsoft.com/office/drawing/2014/main" id="{E5164620-389B-4B14-B2A5-FBC7AFBCB56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775520" y="2780928"/>
                    <a:ext cx="288033" cy="504056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ap="flat" cmpd="sng" algn="ctr">
                    <a:solidFill>
                      <a:schemeClr val="bg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ru-RU" sz="2400" b="0" i="0" u="none" strike="noStrike" cap="none" normalizeH="0" baseline="0">
                      <a:ln>
                        <a:noFill/>
                      </a:ln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" name="Прямоугольник 1">
                  <a:extLst>
                    <a:ext uri="{FF2B5EF4-FFF2-40B4-BE49-F238E27FC236}">
                      <a16:creationId xmlns:a16="http://schemas.microsoft.com/office/drawing/2014/main" id="{90980048-4266-43A0-A3AF-9C5D7291E8A4}"/>
                    </a:ext>
                  </a:extLst>
                </p:cNvPr>
                <p:cNvSpPr/>
                <p:nvPr/>
              </p:nvSpPr>
              <p:spPr bwMode="auto">
                <a:xfrm>
                  <a:off x="587156" y="2348880"/>
                  <a:ext cx="216024" cy="648072"/>
                </a:xfrm>
                <a:prstGeom prst="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>
                    <a:ln>
                      <a:noFill/>
                    </a:ln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F05F61-80B5-41A7-A66E-9B077742CE09}"/>
                  </a:ext>
                </a:extLst>
              </p:cNvPr>
              <p:cNvSpPr txBox="1"/>
              <p:nvPr/>
            </p:nvSpPr>
            <p:spPr>
              <a:xfrm>
                <a:off x="1037322" y="1771655"/>
                <a:ext cx="4682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U</a:t>
                </a:r>
                <a:endParaRPr lang="ru-RU" sz="2000" b="1" dirty="0"/>
              </a:p>
            </p:txBody>
          </p:sp>
        </p:grp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0A9937DA-A3CF-4CB6-8093-FB525266FA9D}"/>
                </a:ext>
              </a:extLst>
            </p:cNvPr>
            <p:cNvCxnSpPr/>
            <p:nvPr/>
          </p:nvCxnSpPr>
          <p:spPr bwMode="auto">
            <a:xfrm>
              <a:off x="1487488" y="1916832"/>
              <a:ext cx="0" cy="3240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D250AE-6AE0-4A7C-8229-658D300F1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803663"/>
            <a:ext cx="6081910" cy="36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3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6C982-2CCF-45CB-B0FA-A389B66E8CC2}"/>
              </a:ext>
            </a:extLst>
          </p:cNvPr>
          <p:cNvSpPr txBox="1"/>
          <p:nvPr/>
        </p:nvSpPr>
        <p:spPr>
          <a:xfrm>
            <a:off x="1745543" y="54024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Зависимости от сжимающего перемещения и изгибного угла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70BFD7B-4AE6-43D4-98DA-018DF24B0CFA}"/>
              </a:ext>
            </a:extLst>
          </p:cNvPr>
          <p:cNvGrpSpPr>
            <a:grpSpLocks noChangeAspect="1"/>
          </p:cNvGrpSpPr>
          <p:nvPr/>
        </p:nvGrpSpPr>
        <p:grpSpPr>
          <a:xfrm>
            <a:off x="6258273" y="3881822"/>
            <a:ext cx="5670375" cy="2732946"/>
            <a:chOff x="6709208" y="3708958"/>
            <a:chExt cx="4896544" cy="235998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61D4707-9FE8-445A-892B-163A79CF3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4720" r="7476"/>
            <a:stretch/>
          </p:blipFill>
          <p:spPr>
            <a:xfrm>
              <a:off x="6709208" y="3708958"/>
              <a:ext cx="4896544" cy="235998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E6F48B6-B866-49DC-A4FA-9DEF2B0B0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" t="2936" r="2741" b="2296"/>
            <a:stretch/>
          </p:blipFill>
          <p:spPr bwMode="auto">
            <a:xfrm>
              <a:off x="10445825" y="4874679"/>
              <a:ext cx="977264" cy="778904"/>
            </a:xfrm>
            <a:prstGeom prst="rect">
              <a:avLst/>
            </a:prstGeom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80D48097-DA20-4808-918F-7E5A4A7200D0}"/>
                </a:ext>
              </a:extLst>
            </p:cNvPr>
            <p:cNvCxnSpPr>
              <a:cxnSpLocks/>
              <a:stCxn id="21" idx="1"/>
              <a:endCxn id="23" idx="3"/>
            </p:cNvCxnSpPr>
            <p:nvPr/>
          </p:nvCxnSpPr>
          <p:spPr>
            <a:xfrm flipH="1" flipV="1">
              <a:off x="9826626" y="5006981"/>
              <a:ext cx="619199" cy="257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5D742C3-9915-40A0-8445-543826674A6C}"/>
                </a:ext>
              </a:extLst>
            </p:cNvPr>
            <p:cNvSpPr/>
            <p:nvPr/>
          </p:nvSpPr>
          <p:spPr>
            <a:xfrm>
              <a:off x="9168629" y="4874679"/>
              <a:ext cx="657997" cy="26460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2CF6FB1-BC19-4EEF-8CA4-F6B6BBDD8889}"/>
              </a:ext>
            </a:extLst>
          </p:cNvPr>
          <p:cNvGrpSpPr/>
          <p:nvPr/>
        </p:nvGrpSpPr>
        <p:grpSpPr>
          <a:xfrm>
            <a:off x="6240016" y="984632"/>
            <a:ext cx="5670000" cy="2732400"/>
            <a:chOff x="5748890" y="955093"/>
            <a:chExt cx="5459678" cy="268710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1EFF898-04A5-4E6E-8EDB-E59780B60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5" t="2884" r="7476"/>
            <a:stretch/>
          </p:blipFill>
          <p:spPr>
            <a:xfrm>
              <a:off x="5748890" y="955093"/>
              <a:ext cx="5459678" cy="268710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E1931AF-6996-4E9B-A43B-EA814B228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8" t="15164" r="23952" b="20876"/>
            <a:stretch/>
          </p:blipFill>
          <p:spPr bwMode="auto">
            <a:xfrm>
              <a:off x="6312024" y="1196812"/>
              <a:ext cx="958076" cy="764988"/>
            </a:xfrm>
            <a:prstGeom prst="rect">
              <a:avLst/>
            </a:prstGeom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22C0ADCA-975F-4B7D-BF3F-CF641D684363}"/>
                </a:ext>
              </a:extLst>
            </p:cNvPr>
            <p:cNvSpPr/>
            <p:nvPr/>
          </p:nvSpPr>
          <p:spPr>
            <a:xfrm>
              <a:off x="7976473" y="2284488"/>
              <a:ext cx="424186" cy="2799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</p:grp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90BEB0E8-B574-4827-8C20-D59DE78E51B2}"/>
              </a:ext>
            </a:extLst>
          </p:cNvPr>
          <p:cNvCxnSpPr>
            <a:cxnSpLocks/>
            <a:stCxn id="31" idx="3"/>
            <a:endCxn id="32" idx="0"/>
          </p:cNvCxnSpPr>
          <p:nvPr/>
        </p:nvCxnSpPr>
        <p:spPr>
          <a:xfrm>
            <a:off x="7819827" y="1619368"/>
            <a:ext cx="953849" cy="71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544D5E6-87E5-4F8B-A24B-E294FFFA0DC5}"/>
              </a:ext>
            </a:extLst>
          </p:cNvPr>
          <p:cNvGrpSpPr/>
          <p:nvPr/>
        </p:nvGrpSpPr>
        <p:grpSpPr>
          <a:xfrm>
            <a:off x="400567" y="3933056"/>
            <a:ext cx="5666643" cy="2732946"/>
            <a:chOff x="400567" y="3871952"/>
            <a:chExt cx="5666643" cy="273294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FEC7E9D8-9F8A-401B-AF8A-8BBE1EB5D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3" t="4658" r="6885"/>
            <a:stretch/>
          </p:blipFill>
          <p:spPr>
            <a:xfrm>
              <a:off x="400567" y="3871952"/>
              <a:ext cx="5666643" cy="2732946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8E908F4-649E-495A-9E3A-89C7920CC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928" y="4044820"/>
              <a:ext cx="177902" cy="432048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F3F215F5-7360-4BCB-9182-F36534E9871C}"/>
              </a:ext>
            </a:extLst>
          </p:cNvPr>
          <p:cNvGrpSpPr/>
          <p:nvPr/>
        </p:nvGrpSpPr>
        <p:grpSpPr>
          <a:xfrm>
            <a:off x="2358482" y="921751"/>
            <a:ext cx="1930913" cy="2919990"/>
            <a:chOff x="3713413" y="1441337"/>
            <a:chExt cx="2162353" cy="3232244"/>
          </a:xfrm>
        </p:grpSpPr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3346B98A-8F68-4724-8354-55D9844FDD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99438" y="2011917"/>
              <a:ext cx="1582676" cy="51912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D88914E2-DA14-4872-8942-B13D3403CFE0}"/>
                </a:ext>
              </a:extLst>
            </p:cNvPr>
            <p:cNvGrpSpPr/>
            <p:nvPr/>
          </p:nvGrpSpPr>
          <p:grpSpPr>
            <a:xfrm>
              <a:off x="3713413" y="1441337"/>
              <a:ext cx="2162353" cy="3232244"/>
              <a:chOff x="3713413" y="1441337"/>
              <a:chExt cx="2162353" cy="3232244"/>
            </a:xfrm>
          </p:grpSpPr>
          <p:grpSp>
            <p:nvGrpSpPr>
              <p:cNvPr id="61" name="Группа 60">
                <a:extLst>
                  <a:ext uri="{FF2B5EF4-FFF2-40B4-BE49-F238E27FC236}">
                    <a16:creationId xmlns:a16="http://schemas.microsoft.com/office/drawing/2014/main" id="{22C5FF17-CD77-41F8-BF10-3511A84356EC}"/>
                  </a:ext>
                </a:extLst>
              </p:cNvPr>
              <p:cNvGrpSpPr/>
              <p:nvPr/>
            </p:nvGrpSpPr>
            <p:grpSpPr>
              <a:xfrm>
                <a:off x="3713413" y="1441337"/>
                <a:ext cx="2162353" cy="3232244"/>
                <a:chOff x="3740341" y="1500628"/>
                <a:chExt cx="2208243" cy="3296524"/>
              </a:xfrm>
            </p:grpSpPr>
            <p:pic>
              <p:nvPicPr>
                <p:cNvPr id="63" name="Рисунок 62">
                  <a:extLst>
                    <a:ext uri="{FF2B5EF4-FFF2-40B4-BE49-F238E27FC236}">
                      <a16:creationId xmlns:a16="http://schemas.microsoft.com/office/drawing/2014/main" id="{5D2367C3-58B7-4F46-A4B2-3EAAF4D101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r="47338" b="3705"/>
                <a:stretch/>
              </p:blipFill>
              <p:spPr>
                <a:xfrm>
                  <a:off x="4161813" y="2195494"/>
                  <a:ext cx="404297" cy="2417947"/>
                </a:xfrm>
                <a:prstGeom prst="rect">
                  <a:avLst/>
                </a:prstGeom>
              </p:spPr>
            </p:pic>
            <p:grpSp>
              <p:nvGrpSpPr>
                <p:cNvPr id="64" name="Группа 63">
                  <a:extLst>
                    <a:ext uri="{FF2B5EF4-FFF2-40B4-BE49-F238E27FC236}">
                      <a16:creationId xmlns:a16="http://schemas.microsoft.com/office/drawing/2014/main" id="{039275E2-0BD1-47DF-B759-EF558E50BDA7}"/>
                    </a:ext>
                  </a:extLst>
                </p:cNvPr>
                <p:cNvGrpSpPr/>
                <p:nvPr/>
              </p:nvGrpSpPr>
              <p:grpSpPr>
                <a:xfrm>
                  <a:off x="3740341" y="1500628"/>
                  <a:ext cx="2208243" cy="3296524"/>
                  <a:chOff x="3740341" y="1500628"/>
                  <a:chExt cx="2208243" cy="3296524"/>
                </a:xfrm>
              </p:grpSpPr>
              <p:cxnSp>
                <p:nvCxnSpPr>
                  <p:cNvPr id="65" name="Прямая со стрелкой 64">
                    <a:extLst>
                      <a:ext uri="{FF2B5EF4-FFF2-40B4-BE49-F238E27FC236}">
                        <a16:creationId xmlns:a16="http://schemas.microsoft.com/office/drawing/2014/main" id="{A02EB690-6B93-4CEA-B835-722F117CE0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156938" y="1680622"/>
                    <a:ext cx="0" cy="36865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triangle"/>
                  </a:ln>
                  <a:effectLst/>
                </p:spPr>
              </p:cxnSp>
              <p:grpSp>
                <p:nvGrpSpPr>
                  <p:cNvPr id="66" name="Группа 65">
                    <a:extLst>
                      <a:ext uri="{FF2B5EF4-FFF2-40B4-BE49-F238E27FC236}">
                        <a16:creationId xmlns:a16="http://schemas.microsoft.com/office/drawing/2014/main" id="{33BA50B9-342E-4175-8D56-C09917AFDDFE}"/>
                      </a:ext>
                    </a:extLst>
                  </p:cNvPr>
                  <p:cNvGrpSpPr/>
                  <p:nvPr/>
                </p:nvGrpSpPr>
                <p:grpSpPr>
                  <a:xfrm>
                    <a:off x="3740341" y="1500628"/>
                    <a:ext cx="2208243" cy="3296524"/>
                    <a:chOff x="3740341" y="1500628"/>
                    <a:chExt cx="2208243" cy="3296524"/>
                  </a:xfrm>
                </p:grpSpPr>
                <p:grpSp>
                  <p:nvGrpSpPr>
                    <p:cNvPr id="67" name="Группа 66">
                      <a:extLst>
                        <a:ext uri="{FF2B5EF4-FFF2-40B4-BE49-F238E27FC236}">
                          <a16:creationId xmlns:a16="http://schemas.microsoft.com/office/drawing/2014/main" id="{28170B0B-22E3-41D6-AB8F-B7BFA9EE98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40341" y="1500628"/>
                      <a:ext cx="2208243" cy="3296524"/>
                      <a:chOff x="3740341" y="1500628"/>
                      <a:chExt cx="2208243" cy="3296524"/>
                    </a:xfrm>
                  </p:grpSpPr>
                  <p:grpSp>
                    <p:nvGrpSpPr>
                      <p:cNvPr id="70" name="Группа 69">
                        <a:extLst>
                          <a:ext uri="{FF2B5EF4-FFF2-40B4-BE49-F238E27FC236}">
                            <a16:creationId xmlns:a16="http://schemas.microsoft.com/office/drawing/2014/main" id="{36BE9748-AB63-405B-8172-DE11580B24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40341" y="1500628"/>
                        <a:ext cx="2208243" cy="3296524"/>
                        <a:chOff x="3732078" y="1539268"/>
                        <a:chExt cx="2327085" cy="3617923"/>
                      </a:xfrm>
                    </p:grpSpPr>
                    <p:grpSp>
                      <p:nvGrpSpPr>
                        <p:cNvPr id="73" name="Группа 72">
                          <a:extLst>
                            <a:ext uri="{FF2B5EF4-FFF2-40B4-BE49-F238E27FC236}">
                              <a16:creationId xmlns:a16="http://schemas.microsoft.com/office/drawing/2014/main" id="{ABCC26EC-4241-407D-9D80-45198E9683F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13886" y="1790780"/>
                          <a:ext cx="1654823" cy="3366411"/>
                          <a:chOff x="4013886" y="1790780"/>
                          <a:chExt cx="1654823" cy="3366411"/>
                        </a:xfrm>
                      </p:grpSpPr>
                      <p:grpSp>
                        <p:nvGrpSpPr>
                          <p:cNvPr id="78" name="Группа 77">
                            <a:extLst>
                              <a:ext uri="{FF2B5EF4-FFF2-40B4-BE49-F238E27FC236}">
                                <a16:creationId xmlns:a16="http://schemas.microsoft.com/office/drawing/2014/main" id="{732D99B6-00B5-4886-82BA-5F4761D904D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013886" y="2090737"/>
                            <a:ext cx="1012387" cy="3066454"/>
                            <a:chOff x="4043680" y="2087729"/>
                            <a:chExt cx="775570" cy="3285487"/>
                          </a:xfrm>
                        </p:grpSpPr>
                        <p:grpSp>
                          <p:nvGrpSpPr>
                            <p:cNvPr id="82" name="Группа 81">
                              <a:extLst>
                                <a:ext uri="{FF2B5EF4-FFF2-40B4-BE49-F238E27FC236}">
                                  <a16:creationId xmlns:a16="http://schemas.microsoft.com/office/drawing/2014/main" id="{0F53F0D0-D547-4726-83F3-54D63DFBA9A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043680" y="2132856"/>
                              <a:ext cx="764543" cy="3024340"/>
                              <a:chOff x="3726136" y="2132856"/>
                              <a:chExt cx="245746" cy="1800202"/>
                            </a:xfrm>
                          </p:grpSpPr>
                          <p:cxnSp>
                            <p:nvCxnSpPr>
                              <p:cNvPr id="89" name="Прямая соединительная линия 88">
                                <a:extLst>
                                  <a:ext uri="{FF2B5EF4-FFF2-40B4-BE49-F238E27FC236}">
                                    <a16:creationId xmlns:a16="http://schemas.microsoft.com/office/drawing/2014/main" id="{C3815F09-1DB4-4940-A8DE-9EBA75718B66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 bwMode="auto">
                              <a:xfrm flipV="1">
                                <a:off x="3863752" y="2132856"/>
                                <a:ext cx="0" cy="1800200"/>
                              </a:xfrm>
                              <a:prstGeom prst="line">
                                <a:avLst/>
                              </a:prstGeom>
                              <a:solidFill>
                                <a:schemeClr val="accent1"/>
                              </a:solidFill>
                              <a:ln w="12700" cap="flat" cmpd="sng" algn="ctr">
                                <a:solidFill>
                                  <a:schemeClr val="tx1"/>
                                </a:solidFill>
                                <a:prstDash val="lgDash"/>
                                <a:miter lim="800000"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90" name="Прямая соединительная линия 89">
                                <a:extLst>
                                  <a:ext uri="{FF2B5EF4-FFF2-40B4-BE49-F238E27FC236}">
                                    <a16:creationId xmlns:a16="http://schemas.microsoft.com/office/drawing/2014/main" id="{7AD4CC71-352C-40F3-AB51-312DDFDCD863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 bwMode="auto">
                              <a:xfrm>
                                <a:off x="3759040" y="2170999"/>
                                <a:ext cx="206728" cy="179743"/>
                              </a:xfrm>
                              <a:prstGeom prst="line">
                                <a:avLst/>
                              </a:prstGeom>
                              <a:solidFill>
                                <a:schemeClr val="accent1"/>
                              </a:solidFill>
                              <a:ln w="19050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</p:cxnSp>
                          <p:cxnSp>
                            <p:nvCxnSpPr>
                              <p:cNvPr id="91" name="Прямая соединительная линия 90">
                                <a:extLst>
                                  <a:ext uri="{FF2B5EF4-FFF2-40B4-BE49-F238E27FC236}">
                                    <a16:creationId xmlns:a16="http://schemas.microsoft.com/office/drawing/2014/main" id="{9F6B47D2-F24F-43FD-BD24-4D6240D13D7A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 bwMode="auto">
                              <a:xfrm>
                                <a:off x="3726136" y="3933057"/>
                                <a:ext cx="245746" cy="1"/>
                              </a:xfrm>
                              <a:prstGeom prst="line">
                                <a:avLst/>
                              </a:prstGeom>
                              <a:solidFill>
                                <a:schemeClr val="accent1"/>
                              </a:solidFill>
                              <a:ln w="19050" cap="flat" cmpd="sng" algn="ctr">
                                <a:solidFill>
                                  <a:schemeClr val="tx1"/>
                                </a:solidFill>
                                <a:prstDash val="solid"/>
                                <a:miter lim="800000"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</p:cxnSp>
                        </p:grpSp>
                        <p:cxnSp>
                          <p:nvCxnSpPr>
                            <p:cNvPr id="83" name="Прямая соединительная линия 82">
                              <a:extLst>
                                <a:ext uri="{FF2B5EF4-FFF2-40B4-BE49-F238E27FC236}">
                                  <a16:creationId xmlns:a16="http://schemas.microsoft.com/office/drawing/2014/main" id="{1451CD3B-ED6E-40C8-86D8-5CD42EA01A27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 bwMode="auto">
                            <a:xfrm flipH="1">
                              <a:off x="4043685" y="5157192"/>
                              <a:ext cx="144015" cy="216024"/>
                            </a:xfrm>
                            <a:prstGeom prst="line">
                              <a:avLst/>
                            </a:prstGeom>
                            <a:solidFill>
                              <a:schemeClr val="accent1"/>
                            </a:solidFill>
                            <a:ln w="12700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</p:cxnSp>
                        <p:cxnSp>
                          <p:nvCxnSpPr>
                            <p:cNvPr id="84" name="Прямая соединительная линия 83">
                              <a:extLst>
                                <a:ext uri="{FF2B5EF4-FFF2-40B4-BE49-F238E27FC236}">
                                  <a16:creationId xmlns:a16="http://schemas.microsoft.com/office/drawing/2014/main" id="{7D9364C8-001E-473D-B828-040CF579A1F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 bwMode="auto">
                            <a:xfrm flipH="1">
                              <a:off x="4334349" y="5157192"/>
                              <a:ext cx="144015" cy="216024"/>
                            </a:xfrm>
                            <a:prstGeom prst="line">
                              <a:avLst/>
                            </a:prstGeom>
                            <a:solidFill>
                              <a:schemeClr val="accent1"/>
                            </a:solidFill>
                            <a:ln w="12700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</p:cxnSp>
                        <p:cxnSp>
                          <p:nvCxnSpPr>
                            <p:cNvPr id="85" name="Прямая соединительная линия 84">
                              <a:extLst>
                                <a:ext uri="{FF2B5EF4-FFF2-40B4-BE49-F238E27FC236}">
                                  <a16:creationId xmlns:a16="http://schemas.microsoft.com/office/drawing/2014/main" id="{5D757B5B-63DE-4FE1-BB0A-2899CD55534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 bwMode="auto">
                            <a:xfrm flipH="1">
                              <a:off x="4566879" y="5157192"/>
                              <a:ext cx="144015" cy="216024"/>
                            </a:xfrm>
                            <a:prstGeom prst="line">
                              <a:avLst/>
                            </a:prstGeom>
                            <a:solidFill>
                              <a:schemeClr val="accent1"/>
                            </a:solidFill>
                            <a:ln w="12700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</p:cxnSp>
                        <p:cxnSp>
                          <p:nvCxnSpPr>
                            <p:cNvPr id="86" name="Прямая соединительная линия 85">
                              <a:extLst>
                                <a:ext uri="{FF2B5EF4-FFF2-40B4-BE49-F238E27FC236}">
                                  <a16:creationId xmlns:a16="http://schemas.microsoft.com/office/drawing/2014/main" id="{7EF1D492-7AB2-4BF7-A481-6D9587DAECE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 bwMode="auto">
                            <a:xfrm flipH="1">
                              <a:off x="4271550" y="2087729"/>
                              <a:ext cx="155117" cy="152105"/>
                            </a:xfrm>
                            <a:prstGeom prst="line">
                              <a:avLst/>
                            </a:prstGeom>
                            <a:solidFill>
                              <a:schemeClr val="accent1"/>
                            </a:solidFill>
                            <a:ln w="12700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</p:cxnSp>
                        <p:cxnSp>
                          <p:nvCxnSpPr>
                            <p:cNvPr id="87" name="Прямая соединительная линия 86">
                              <a:extLst>
                                <a:ext uri="{FF2B5EF4-FFF2-40B4-BE49-F238E27FC236}">
                                  <a16:creationId xmlns:a16="http://schemas.microsoft.com/office/drawing/2014/main" id="{D928631D-062E-4636-9D9C-87934CC806AF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 bwMode="auto">
                            <a:xfrm flipH="1">
                              <a:off x="4448479" y="2198604"/>
                              <a:ext cx="155117" cy="152105"/>
                            </a:xfrm>
                            <a:prstGeom prst="line">
                              <a:avLst/>
                            </a:prstGeom>
                            <a:solidFill>
                              <a:schemeClr val="accent1"/>
                            </a:solidFill>
                            <a:ln w="12700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</p:cxnSp>
                        <p:cxnSp>
                          <p:nvCxnSpPr>
                            <p:cNvPr id="88" name="Прямая соединительная линия 87">
                              <a:extLst>
                                <a:ext uri="{FF2B5EF4-FFF2-40B4-BE49-F238E27FC236}">
                                  <a16:creationId xmlns:a16="http://schemas.microsoft.com/office/drawing/2014/main" id="{909E639F-E471-42BB-B1CA-31310728DFFB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 bwMode="auto">
                            <a:xfrm flipH="1">
                              <a:off x="4664133" y="2279315"/>
                              <a:ext cx="155117" cy="152105"/>
                            </a:xfrm>
                            <a:prstGeom prst="line">
                              <a:avLst/>
                            </a:prstGeom>
                            <a:solidFill>
                              <a:schemeClr val="accent1"/>
                            </a:solidFill>
                            <a:ln w="12700" cap="flat" cmpd="sng" algn="ctr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</p:cxnSp>
                      </p:grpSp>
                      <p:cxnSp>
                        <p:nvCxnSpPr>
                          <p:cNvPr id="79" name="Прямая со стрелкой 78">
                            <a:extLst>
                              <a:ext uri="{FF2B5EF4-FFF2-40B4-BE49-F238E27FC236}">
                                <a16:creationId xmlns:a16="http://schemas.microsoft.com/office/drawing/2014/main" id="{9AC5CD75-4036-4E25-8214-ECEA17A8032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 bwMode="auto">
                          <a:xfrm flipV="1">
                            <a:off x="4569507" y="1790780"/>
                            <a:ext cx="5124" cy="385686"/>
                          </a:xfrm>
                          <a:prstGeom prst="straightConnector1">
                            <a:avLst/>
                          </a:prstGeom>
                          <a:solidFill>
                            <a:schemeClr val="accent1"/>
                          </a:solidFill>
                          <a:ln w="285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80" name="Прямая со стрелкой 79">
                            <a:extLst>
                              <a:ext uri="{FF2B5EF4-FFF2-40B4-BE49-F238E27FC236}">
                                <a16:creationId xmlns:a16="http://schemas.microsoft.com/office/drawing/2014/main" id="{FDCB05CB-57E5-4BBB-8E1B-07F7BE2474E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 bwMode="auto">
                          <a:xfrm>
                            <a:off x="4591309" y="2344197"/>
                            <a:ext cx="1077400" cy="19540"/>
                          </a:xfrm>
                          <a:prstGeom prst="straightConnector1">
                            <a:avLst/>
                          </a:prstGeom>
                          <a:solidFill>
                            <a:schemeClr val="accent1"/>
                          </a:solidFill>
                          <a:ln w="285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  <p:cxnSp>
                        <p:nvCxnSpPr>
                          <p:cNvPr id="81" name="Прямая со стрелкой 80">
                            <a:extLst>
                              <a:ext uri="{FF2B5EF4-FFF2-40B4-BE49-F238E27FC236}">
                                <a16:creationId xmlns:a16="http://schemas.microsoft.com/office/drawing/2014/main" id="{0FDA3710-CCCD-40D0-B80B-0C23932F607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 bwMode="auto">
                          <a:xfrm flipH="1">
                            <a:off x="4065278" y="2375273"/>
                            <a:ext cx="495964" cy="511262"/>
                          </a:xfrm>
                          <a:prstGeom prst="straightConnector1">
                            <a:avLst/>
                          </a:prstGeom>
                          <a:solidFill>
                            <a:schemeClr val="accent1"/>
                          </a:solidFill>
                          <a:ln w="2857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triangle"/>
                          </a:ln>
                          <a:effectLst/>
                        </p:spPr>
                      </p:cxnSp>
                    </p:grpSp>
                    <p:sp>
                      <p:nvSpPr>
                        <p:cNvPr id="74" name="TextBox 73">
                          <a:extLst>
                            <a:ext uri="{FF2B5EF4-FFF2-40B4-BE49-F238E27FC236}">
                              <a16:creationId xmlns:a16="http://schemas.microsoft.com/office/drawing/2014/main" id="{3B61F767-D8E2-4BB3-9B69-123D6CA196D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121037" y="1539268"/>
                          <a:ext cx="382530" cy="4957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i="1" dirty="0"/>
                            <a:t>y</a:t>
                          </a:r>
                          <a:endParaRPr lang="ru-RU" sz="2000" i="1" dirty="0"/>
                        </a:p>
                      </p:txBody>
                    </p:sp>
                    <p:sp>
                      <p:nvSpPr>
                        <p:cNvPr id="75" name="TextBox 74">
                          <a:extLst>
                            <a:ext uri="{FF2B5EF4-FFF2-40B4-BE49-F238E27FC236}">
                              <a16:creationId xmlns:a16="http://schemas.microsoft.com/office/drawing/2014/main" id="{1D82B6A0-219E-4838-9600-1DBE113058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555106" y="1915885"/>
                          <a:ext cx="504057" cy="44785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i="1" dirty="0"/>
                            <a:t>x</a:t>
                          </a:r>
                          <a:endParaRPr lang="ru-RU" sz="2000" i="1" dirty="0"/>
                        </a:p>
                      </p:txBody>
                    </p:sp>
                    <p:sp>
                      <p:nvSpPr>
                        <p:cNvPr id="76" name="TextBox 75">
                          <a:extLst>
                            <a:ext uri="{FF2B5EF4-FFF2-40B4-BE49-F238E27FC236}">
                              <a16:creationId xmlns:a16="http://schemas.microsoft.com/office/drawing/2014/main" id="{80BD5646-419D-4DA9-9B1E-B05EF1E69ED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32078" y="2563129"/>
                          <a:ext cx="504057" cy="44785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i="1" dirty="0"/>
                            <a:t>z</a:t>
                          </a:r>
                          <a:endParaRPr lang="ru-RU" sz="2000" i="1" dirty="0"/>
                        </a:p>
                      </p:txBody>
                    </p:sp>
                    <p:sp>
                      <p:nvSpPr>
                        <p:cNvPr id="77" name="TextBox 76">
                          <a:extLst>
                            <a:ext uri="{FF2B5EF4-FFF2-40B4-BE49-F238E27FC236}">
                              <a16:creationId xmlns:a16="http://schemas.microsoft.com/office/drawing/2014/main" id="{E430CBA8-58AC-40EA-93F4-CD8587FB12F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51157" y="2278401"/>
                          <a:ext cx="504057" cy="44785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i="1" dirty="0">
                              <a:sym typeface="Symbol" panose="05050102010706020507" pitchFamily="18" charset="2"/>
                            </a:rPr>
                            <a:t></a:t>
                          </a:r>
                          <a:endParaRPr lang="ru-RU" sz="2000" i="1" dirty="0"/>
                        </a:p>
                      </p:txBody>
                    </p:sp>
                  </p:grpSp>
                  <p:cxnSp>
                    <p:nvCxnSpPr>
                      <p:cNvPr id="71" name="Прямая соединительная линия 70">
                        <a:extLst>
                          <a:ext uri="{FF2B5EF4-FFF2-40B4-BE49-F238E27FC236}">
                            <a16:creationId xmlns:a16="http://schemas.microsoft.com/office/drawing/2014/main" id="{C97F626C-45C9-412E-B998-97049AAD53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4533136" y="2244557"/>
                        <a:ext cx="842784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2" name="Прямая соединительная линия 71">
                        <a:extLst>
                          <a:ext uri="{FF2B5EF4-FFF2-40B4-BE49-F238E27FC236}">
                            <a16:creationId xmlns:a16="http://schemas.microsoft.com/office/drawing/2014/main" id="{370B6480-21F7-4C4F-8C0A-3F0CC2D7D82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 flipV="1">
                        <a:off x="4539626" y="2041484"/>
                        <a:ext cx="820227" cy="7794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cxnSp>
                  <p:nvCxnSpPr>
                    <p:cNvPr id="68" name="Прямая со стрелкой 67">
                      <a:extLst>
                        <a:ext uri="{FF2B5EF4-FFF2-40B4-BE49-F238E27FC236}">
                          <a16:creationId xmlns:a16="http://schemas.microsoft.com/office/drawing/2014/main" id="{FE18398E-28A0-4A05-8512-629B0DB253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5156938" y="2244558"/>
                      <a:ext cx="0" cy="320346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triangle"/>
                    </a:ln>
                    <a:effectLst/>
                  </p:spPr>
                </p:cxn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69" name="TextBox 68">
                          <a:extLst>
                            <a:ext uri="{FF2B5EF4-FFF2-40B4-BE49-F238E27FC236}">
                              <a16:creationId xmlns:a16="http://schemas.microsoft.com/office/drawing/2014/main" id="{11FB320D-6A3D-4A13-89A4-6C5984377E0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051884" y="1603660"/>
                          <a:ext cx="648072" cy="39126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p:txBody>
                    </p:sp>
                  </mc:Choice>
                  <mc:Fallback>
                    <p:sp>
                      <p:nvSpPr>
                        <p:cNvPr id="69" name="TextBox 68">
                          <a:extLst>
                            <a:ext uri="{FF2B5EF4-FFF2-40B4-BE49-F238E27FC236}">
                              <a16:creationId xmlns:a16="http://schemas.microsoft.com/office/drawing/2014/main" id="{11FB320D-6A3D-4A13-89A4-6C5984377E0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051884" y="1603660"/>
                          <a:ext cx="648072" cy="391261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 b="-1754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sp>
            <p:nvSpPr>
              <p:cNvPr id="62" name="Дуга 61">
                <a:extLst>
                  <a:ext uri="{FF2B5EF4-FFF2-40B4-BE49-F238E27FC236}">
                    <a16:creationId xmlns:a16="http://schemas.microsoft.com/office/drawing/2014/main" id="{CF7242C0-12C4-470C-AD0C-A0CCD0E6EDDA}"/>
                  </a:ext>
                </a:extLst>
              </p:cNvPr>
              <p:cNvSpPr/>
              <p:nvPr/>
            </p:nvSpPr>
            <p:spPr bwMode="auto">
              <a:xfrm rot="3902069">
                <a:off x="4977549" y="2083641"/>
                <a:ext cx="301096" cy="372328"/>
              </a:xfrm>
              <a:prstGeom prst="arc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>
                  <a:ln>
                    <a:noFill/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39366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9447</TotalTime>
  <Words>726</Words>
  <Application>Microsoft Office PowerPoint</Application>
  <PresentationFormat>Широкоэкранный</PresentationFormat>
  <Paragraphs>228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Анастасия Алексеева</cp:lastModifiedBy>
  <cp:revision>468</cp:revision>
  <dcterms:created xsi:type="dcterms:W3CDTF">2016-02-05T10:58:30Z</dcterms:created>
  <dcterms:modified xsi:type="dcterms:W3CDTF">2021-06-24T23:56:49Z</dcterms:modified>
</cp:coreProperties>
</file>