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sldIdLst>
    <p:sldId id="259" r:id="rId2"/>
    <p:sldId id="260" r:id="rId3"/>
    <p:sldId id="261" r:id="rId4"/>
    <p:sldId id="262" r:id="rId5"/>
    <p:sldId id="271" r:id="rId6"/>
    <p:sldId id="265" r:id="rId7"/>
    <p:sldId id="266" r:id="rId8"/>
    <p:sldId id="267" r:id="rId9"/>
    <p:sldId id="268" r:id="rId10"/>
    <p:sldId id="269" r:id="rId11"/>
    <p:sldId id="270" r:id="rId12"/>
    <p:sldId id="263" r:id="rId13"/>
    <p:sldId id="26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 autoAdjust="0"/>
    <p:restoredTop sz="90400" autoAdjust="0"/>
  </p:normalViewPr>
  <p:slideViewPr>
    <p:cSldViewPr>
      <p:cViewPr varScale="1">
        <p:scale>
          <a:sx n="90" d="100"/>
          <a:sy n="90" d="100"/>
        </p:scale>
        <p:origin x="546" y="90"/>
      </p:cViewPr>
      <p:guideLst>
        <p:guide orient="horz" pos="2160"/>
        <p:guide pos="3840"/>
        <p:guide orient="horz" pos="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C528E-6EEA-4B24-801F-77969FE7D216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1A615-9B01-47C3-BE11-4F7D748DC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5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64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64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26925" y="9862"/>
            <a:ext cx="12819669" cy="515206"/>
            <a:chOff x="-20194" y="9886"/>
            <a:chExt cx="9614752" cy="515206"/>
          </a:xfrm>
        </p:grpSpPr>
        <p:cxnSp>
          <p:nvCxnSpPr>
            <p:cNvPr id="19" name="Прямая соединительная линия 18"/>
            <p:cNvCxnSpPr/>
            <p:nvPr userDrawn="1"/>
          </p:nvCxnSpPr>
          <p:spPr bwMode="auto">
            <a:xfrm flipV="1">
              <a:off x="-20194" y="496154"/>
              <a:ext cx="9161092" cy="3888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20" name="Picture 13" descr="F:\!!CMLab\LOGO\знак СПбГПУ_n1_sm.tif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18000" contrast="15000"/>
            </a:blip>
            <a:srcRect/>
            <a:stretch>
              <a:fillRect/>
            </a:stretch>
          </p:blipFill>
          <p:spPr bwMode="auto">
            <a:xfrm>
              <a:off x="81063" y="17092"/>
              <a:ext cx="395022" cy="431800"/>
            </a:xfrm>
            <a:prstGeom prst="rect">
              <a:avLst/>
            </a:prstGeom>
            <a:noFill/>
          </p:spPr>
        </p:pic>
        <p:sp>
          <p:nvSpPr>
            <p:cNvPr id="21" name="Rectangle 4"/>
            <p:cNvSpPr>
              <a:spLocks noChangeArrowheads="1"/>
            </p:cNvSpPr>
            <p:nvPr userDrawn="1"/>
          </p:nvSpPr>
          <p:spPr bwMode="auto">
            <a:xfrm>
              <a:off x="899592" y="9886"/>
              <a:ext cx="4233863" cy="51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Санкт-Петербургский политехнический университет Петра Великого</a:t>
              </a:r>
              <a:br>
                <a:rPr lang="en-US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Институт прикладной математики и механики</a:t>
              </a: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5382090" y="30678"/>
              <a:ext cx="4212468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Высшая школа </a:t>
              </a:r>
              <a:r>
                <a:rPr lang="ru-RU" sz="1400" b="1" baseline="0" dirty="0">
                  <a:solidFill>
                    <a:srgbClr val="000099"/>
                  </a:solidFill>
                  <a:latin typeface="Arial" pitchFamily="34" charset="0"/>
                </a:rPr>
                <a:t> </a:t>
              </a: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механики и процессов управления</a:t>
              </a:r>
              <a:endParaRPr lang="en-US" sz="1400" b="1" dirty="0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3" t="30107" r="39746" b="57249"/>
          <a:stretch/>
        </p:blipFill>
        <p:spPr bwMode="auto">
          <a:xfrm>
            <a:off x="19148" y="30654"/>
            <a:ext cx="1231263" cy="43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03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2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3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0AE64A-23CD-40BE-8AE6-AE43E2072D5C}"/>
              </a:ext>
            </a:extLst>
          </p:cNvPr>
          <p:cNvSpPr txBox="1"/>
          <p:nvPr/>
        </p:nvSpPr>
        <p:spPr>
          <a:xfrm>
            <a:off x="1919536" y="1196752"/>
            <a:ext cx="92890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Выпускная квалификационная работа бакалавра</a:t>
            </a:r>
            <a:endParaRPr lang="ru-RU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DA9BD-198F-4B26-8933-505844420629}"/>
              </a:ext>
            </a:extLst>
          </p:cNvPr>
          <p:cNvSpPr txBox="1"/>
          <p:nvPr/>
        </p:nvSpPr>
        <p:spPr>
          <a:xfrm>
            <a:off x="2884968" y="2276872"/>
            <a:ext cx="6422064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 ИЗМЕРЕНИЯ РАЗМЕРА КРИСТАЛЛИТОВ В ДОЭ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135511-2615-4B21-8168-C774E5549091}"/>
              </a:ext>
            </a:extLst>
          </p:cNvPr>
          <p:cNvSpPr txBox="1"/>
          <p:nvPr/>
        </p:nvSpPr>
        <p:spPr>
          <a:xfrm>
            <a:off x="2495600" y="3589511"/>
            <a:ext cx="7632848" cy="2522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5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Выполнила</a:t>
            </a:r>
          </a:p>
          <a:p>
            <a:pPr algn="l">
              <a:lnSpc>
                <a:spcPct val="50000"/>
              </a:lnSpc>
              <a:spcAft>
                <a:spcPts val="800"/>
              </a:spcAft>
              <a:tabLst>
                <a:tab pos="2514600" algn="l"/>
                <a:tab pos="4343400" algn="l"/>
              </a:tabLst>
            </a:pPr>
            <a: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студентка гр.3631503/70401	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      К. В. Волкова</a:t>
            </a:r>
            <a:endParaRPr lang="ru-RU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50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</a:t>
            </a:r>
          </a:p>
          <a:p>
            <a:pPr algn="l">
              <a:lnSpc>
                <a:spcPct val="50000"/>
              </a:lnSpc>
              <a:spcAft>
                <a:spcPts val="1200"/>
              </a:spcAft>
              <a:tabLst>
                <a:tab pos="2514600" algn="l"/>
                <a:tab pos="4343400" algn="l"/>
              </a:tabLst>
            </a:pPr>
            <a: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к. ф.-м. н., доцент </a:t>
            </a:r>
            <a:r>
              <a:rPr lang="ru-RU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ВШМиПУ</a:t>
            </a:r>
            <a: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ИПММ	   	   Э. А. </a:t>
            </a:r>
            <a:r>
              <a:rPr lang="ru-RU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Ушанова</a:t>
            </a:r>
            <a:endParaRPr lang="ru-RU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5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Консультант </a:t>
            </a:r>
          </a:p>
          <a:p>
            <a:pPr algn="l">
              <a:lnSpc>
                <a:spcPct val="50000"/>
              </a:lnSpc>
              <a:spcAft>
                <a:spcPts val="800"/>
              </a:spcAft>
              <a:tabLst>
                <a:tab pos="2514600" algn="l"/>
                <a:tab pos="4343400" algn="l"/>
              </a:tabLst>
            </a:pPr>
            <a: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к. ф.-м. н., доцент </a:t>
            </a:r>
            <a:r>
              <a:rPr lang="ru-RU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ВШМиПУ</a:t>
            </a:r>
            <a: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ИПММ      		Н. Ю. </a:t>
            </a:r>
            <a:r>
              <a:rPr lang="ru-RU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Золоторевский</a:t>
            </a:r>
            <a:endParaRPr lang="ru-RU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50000"/>
              </a:lnSpc>
              <a:spcAft>
                <a:spcPts val="800"/>
              </a:spcAft>
              <a:tabLst>
                <a:tab pos="2514600" algn="l"/>
                <a:tab pos="4343400" algn="l"/>
              </a:tabLst>
            </a:pPr>
            <a:endParaRPr lang="ru-RU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50000"/>
              </a:lnSpc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5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Санкт-Петербург</a:t>
            </a:r>
          </a:p>
          <a:p>
            <a:pPr algn="ctr">
              <a:lnSpc>
                <a:spcPct val="5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010632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FD6436D-2E0C-4FDD-A4A4-344DE8B43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908926"/>
              </p:ext>
            </p:extLst>
          </p:nvPr>
        </p:nvGraphicFramePr>
        <p:xfrm>
          <a:off x="741518" y="737320"/>
          <a:ext cx="10708964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0093">
                  <a:extLst>
                    <a:ext uri="{9D8B030D-6E8A-4147-A177-3AD203B41FA5}">
                      <a16:colId xmlns:a16="http://schemas.microsoft.com/office/drawing/2014/main" val="4103176563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1323486069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1225424495"/>
                    </a:ext>
                  </a:extLst>
                </a:gridCol>
                <a:gridCol w="3098231">
                  <a:extLst>
                    <a:ext uri="{9D8B030D-6E8A-4147-A177-3AD203B41FA5}">
                      <a16:colId xmlns:a16="http://schemas.microsoft.com/office/drawing/2014/main" val="26639498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12958" marR="112958" marT="56479" marB="5647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Θ=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endParaRPr lang="ru-RU" sz="2200" dirty="0"/>
                    </a:p>
                  </a:txBody>
                  <a:tcPr marL="112958" marR="112958" marT="56479" marB="564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Θ=2°</a:t>
                      </a:r>
                      <a:endParaRPr lang="ru-RU" sz="2200" dirty="0"/>
                    </a:p>
                  </a:txBody>
                  <a:tcPr marL="112958" marR="112958" marT="56479" marB="564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Θ=5°</a:t>
                      </a:r>
                      <a:endParaRPr lang="ru-RU" sz="2200" dirty="0"/>
                    </a:p>
                  </a:txBody>
                  <a:tcPr marL="112958" marR="112958" marT="56479" marB="56479"/>
                </a:tc>
                <a:extLst>
                  <a:ext uri="{0D108BD9-81ED-4DB2-BD59-A6C34878D82A}">
                    <a16:rowId xmlns:a16="http://schemas.microsoft.com/office/drawing/2014/main" val="39081077"/>
                  </a:ext>
                </a:extLst>
              </a:tr>
              <a:tr h="1928026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зерна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рассчитанный по количеству зерен </a:t>
                      </a:r>
                      <a:endParaRPr lang="ru-RU" sz="2200" dirty="0"/>
                    </a:p>
                  </a:txBody>
                  <a:tcPr marL="112958" marR="112958" marT="56479" marB="5647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2229081"/>
                  </a:ext>
                </a:extLst>
              </a:tr>
              <a:tr h="1906044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зерна, рассчитанный по площадям </a:t>
                      </a:r>
                      <a:endParaRPr lang="ru-RU" sz="2200" dirty="0"/>
                    </a:p>
                  </a:txBody>
                  <a:tcPr marL="112958" marR="112958" marT="56479" marB="56479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12958" marR="112958" marT="56479" marB="56479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12958" marR="112958" marT="56479" marB="56479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12958" marR="112958" marT="56479" marB="56479"/>
                </a:tc>
                <a:extLst>
                  <a:ext uri="{0D108BD9-81ED-4DB2-BD59-A6C34878D82A}">
                    <a16:rowId xmlns:a16="http://schemas.microsoft.com/office/drawing/2014/main" val="111618259"/>
                  </a:ext>
                </a:extLst>
              </a:tr>
              <a:tr h="1838372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зерна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рассчитанный методом секущих </a:t>
                      </a:r>
                      <a:endParaRPr lang="ru-RU" sz="2200" dirty="0"/>
                    </a:p>
                  </a:txBody>
                  <a:tcPr marL="112958" marR="112958" marT="56479" marB="56479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12958" marR="112958" marT="56479" marB="56479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12958" marR="112958" marT="56479" marB="56479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12958" marR="112958" marT="56479" marB="56479"/>
                </a:tc>
                <a:extLst>
                  <a:ext uri="{0D108BD9-81ED-4DB2-BD59-A6C34878D82A}">
                    <a16:rowId xmlns:a16="http://schemas.microsoft.com/office/drawing/2014/main" val="3582045319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0090D5-DB52-4FAC-8747-6B08A9015B1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5" y="1196752"/>
            <a:ext cx="2496595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A10DFE-9E1F-4383-824C-2C23D08D8C3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1196752"/>
            <a:ext cx="2496595" cy="1872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70C4C8-D67E-4F31-BB57-D2B2E351672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371" y="1196752"/>
            <a:ext cx="2495703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508FD3-FD98-4F17-8C68-EE53A934977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42" y="3067405"/>
            <a:ext cx="2496595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4405E1-FDB2-4D2F-B37D-488E0AAE68D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3066941"/>
            <a:ext cx="2496595" cy="1872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3AD0BC-E146-481F-87B2-01DF6B035F7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677" y="3066941"/>
            <a:ext cx="2495702" cy="187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367D63-3D4D-4B4A-8AE9-76816AF10734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4939299"/>
            <a:ext cx="2496594" cy="1872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B66FF52-B412-4D23-9651-A568CEFAF660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6" y="4928402"/>
            <a:ext cx="2507655" cy="188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F23439E-E530-486F-AC85-4CC5DE853E82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677" y="4939148"/>
            <a:ext cx="2495701" cy="187220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BFC59E-3B3C-40F3-9656-92200D5A60BD}"/>
              </a:ext>
            </a:extLst>
          </p:cNvPr>
          <p:cNvSpPr txBox="1"/>
          <p:nvPr/>
        </p:nvSpPr>
        <p:spPr>
          <a:xfrm>
            <a:off x="3887912" y="1780418"/>
            <a:ext cx="60144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/>
              <a:t>0,26579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09436C-0DD8-4DD5-9516-CDBECB9EEAC6}"/>
              </a:ext>
            </a:extLst>
          </p:cNvPr>
          <p:cNvSpPr txBox="1"/>
          <p:nvPr/>
        </p:nvSpPr>
        <p:spPr>
          <a:xfrm>
            <a:off x="6733583" y="1484784"/>
            <a:ext cx="60144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/>
              <a:t>0,34182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4D2E07-2147-40ED-82F2-8041C36D7B92}"/>
              </a:ext>
            </a:extLst>
          </p:cNvPr>
          <p:cNvSpPr txBox="1"/>
          <p:nvPr/>
        </p:nvSpPr>
        <p:spPr>
          <a:xfrm>
            <a:off x="9768408" y="1731005"/>
            <a:ext cx="60144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/>
              <a:t>0,35784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50386A-5BFE-4170-B1EF-1C5151068FF2}"/>
              </a:ext>
            </a:extLst>
          </p:cNvPr>
          <p:cNvSpPr txBox="1"/>
          <p:nvPr/>
        </p:nvSpPr>
        <p:spPr>
          <a:xfrm>
            <a:off x="3719736" y="4051867"/>
            <a:ext cx="53732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/>
              <a:t>2,4926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F36B1-F365-41FC-805C-4DE8441DFDB2}"/>
              </a:ext>
            </a:extLst>
          </p:cNvPr>
          <p:cNvSpPr txBox="1"/>
          <p:nvPr/>
        </p:nvSpPr>
        <p:spPr>
          <a:xfrm>
            <a:off x="6427561" y="3870197"/>
            <a:ext cx="53732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/>
              <a:t>3,8644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1DC507-B75D-49F9-A84F-5D4DB5435714}"/>
              </a:ext>
            </a:extLst>
          </p:cNvPr>
          <p:cNvSpPr txBox="1"/>
          <p:nvPr/>
        </p:nvSpPr>
        <p:spPr>
          <a:xfrm>
            <a:off x="9474924" y="3852376"/>
            <a:ext cx="47320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/>
              <a:t>3,951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DF2D18-5E85-4BD9-A29C-77D391F5B91A}"/>
              </a:ext>
            </a:extLst>
          </p:cNvPr>
          <p:cNvSpPr txBox="1"/>
          <p:nvPr/>
        </p:nvSpPr>
        <p:spPr>
          <a:xfrm>
            <a:off x="3696624" y="4012357"/>
            <a:ext cx="53732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/>
              <a:t>2,4926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986829-B5FB-4FEA-972C-6F20C7A9D549}"/>
              </a:ext>
            </a:extLst>
          </p:cNvPr>
          <p:cNvSpPr txBox="1"/>
          <p:nvPr/>
        </p:nvSpPr>
        <p:spPr>
          <a:xfrm>
            <a:off x="6375973" y="3828598"/>
            <a:ext cx="53732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/>
              <a:t>3,8644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36ABC5-7CFB-4F94-BC6B-1B62AA635A52}"/>
              </a:ext>
            </a:extLst>
          </p:cNvPr>
          <p:cNvSpPr txBox="1"/>
          <p:nvPr/>
        </p:nvSpPr>
        <p:spPr>
          <a:xfrm>
            <a:off x="9408368" y="3828598"/>
            <a:ext cx="47320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/>
              <a:t>3,951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6F7991-413E-434B-977B-0FD67781E50E}"/>
              </a:ext>
            </a:extLst>
          </p:cNvPr>
          <p:cNvSpPr txBox="1"/>
          <p:nvPr/>
        </p:nvSpPr>
        <p:spPr>
          <a:xfrm>
            <a:off x="3884014" y="5934054"/>
            <a:ext cx="60144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/>
              <a:t>0,41036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1959F2-3BE0-4B0D-9973-1AEB54505291}"/>
              </a:ext>
            </a:extLst>
          </p:cNvPr>
          <p:cNvSpPr txBox="1"/>
          <p:nvPr/>
        </p:nvSpPr>
        <p:spPr>
          <a:xfrm>
            <a:off x="6816080" y="5675866"/>
            <a:ext cx="60144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/>
              <a:t>0,88419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87ACE5-31F4-4C1C-AFE2-19CFB353D855}"/>
              </a:ext>
            </a:extLst>
          </p:cNvPr>
          <p:cNvSpPr txBox="1"/>
          <p:nvPr/>
        </p:nvSpPr>
        <p:spPr>
          <a:xfrm>
            <a:off x="9800467" y="5496493"/>
            <a:ext cx="53732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/>
              <a:t>1,1389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137B27-195C-42F3-AABF-C3B8DB6BE549}"/>
              </a:ext>
            </a:extLst>
          </p:cNvPr>
          <p:cNvSpPr txBox="1"/>
          <p:nvPr/>
        </p:nvSpPr>
        <p:spPr>
          <a:xfrm>
            <a:off x="11481549" y="630932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10</a:t>
            </a:r>
            <a:r>
              <a:rPr lang="en-US" dirty="0"/>
              <a:t>/13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613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FCBEBD3-F192-44E1-9686-17CAA0D87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716841"/>
              </p:ext>
            </p:extLst>
          </p:nvPr>
        </p:nvGraphicFramePr>
        <p:xfrm>
          <a:off x="2327106" y="620688"/>
          <a:ext cx="7537787" cy="5959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179">
                  <a:extLst>
                    <a:ext uri="{9D8B030D-6E8A-4147-A177-3AD203B41FA5}">
                      <a16:colId xmlns:a16="http://schemas.microsoft.com/office/drawing/2014/main" val="4043779305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467351488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35155785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106413" marR="106413" marT="53207" marB="532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Θ=2° исходные данные</a:t>
                      </a:r>
                      <a:endParaRPr lang="ru-RU" sz="1800" dirty="0"/>
                    </a:p>
                  </a:txBody>
                  <a:tcPr marL="106413" marR="106413" marT="53207" marB="532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Θ=2° после применения функции 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smooth</a:t>
                      </a:r>
                      <a:endParaRPr lang="ru-RU" sz="1800" dirty="0"/>
                    </a:p>
                  </a:txBody>
                  <a:tcPr marL="106413" marR="106413" marT="53207" marB="53207"/>
                </a:tc>
                <a:extLst>
                  <a:ext uri="{0D108BD9-81ED-4DB2-BD59-A6C34878D82A}">
                    <a16:rowId xmlns:a16="http://schemas.microsoft.com/office/drawing/2014/main" val="3505960726"/>
                  </a:ext>
                </a:extLst>
              </a:tr>
              <a:tr h="1800074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зерна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рассчитанный по количеству зерен </a:t>
                      </a:r>
                      <a:endParaRPr lang="ru-RU" sz="2200" dirty="0"/>
                    </a:p>
                  </a:txBody>
                  <a:tcPr marL="112958" marR="112958" marT="56479" marB="56479"/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106413" marR="106413" marT="53207" marB="53207"/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106413" marR="106413" marT="53207" marB="53207"/>
                </a:tc>
                <a:extLst>
                  <a:ext uri="{0D108BD9-81ED-4DB2-BD59-A6C34878D82A}">
                    <a16:rowId xmlns:a16="http://schemas.microsoft.com/office/drawing/2014/main" val="3464139449"/>
                  </a:ext>
                </a:extLst>
              </a:tr>
              <a:tr h="1751938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зерна, рассчитанный по площадям </a:t>
                      </a:r>
                      <a:endParaRPr lang="ru-RU" sz="2200" dirty="0"/>
                    </a:p>
                  </a:txBody>
                  <a:tcPr marL="112958" marR="112958" marT="56479" marB="56479"/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106413" marR="106413" marT="53207" marB="53207"/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106413" marR="106413" marT="53207" marB="53207"/>
                </a:tc>
                <a:extLst>
                  <a:ext uri="{0D108BD9-81ED-4DB2-BD59-A6C34878D82A}">
                    <a16:rowId xmlns:a16="http://schemas.microsoft.com/office/drawing/2014/main" val="3395831764"/>
                  </a:ext>
                </a:extLst>
              </a:tr>
              <a:tr h="1751938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зерна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рассчитанный методом секущих </a:t>
                      </a:r>
                      <a:endParaRPr lang="ru-RU" sz="2200" dirty="0"/>
                    </a:p>
                  </a:txBody>
                  <a:tcPr marL="112958" marR="112958" marT="56479" marB="56479"/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106413" marR="106413" marT="53207" marB="53207"/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106413" marR="106413" marT="53207" marB="53207"/>
                </a:tc>
                <a:extLst>
                  <a:ext uri="{0D108BD9-81ED-4DB2-BD59-A6C34878D82A}">
                    <a16:rowId xmlns:a16="http://schemas.microsoft.com/office/drawing/2014/main" val="4114685059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4AEB78-7D14-487A-856B-9AD19F90221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614" y="1319244"/>
            <a:ext cx="2400267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904538-92A3-4A8A-9B13-50475ECA233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764" y="1319244"/>
            <a:ext cx="2400267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34D6C9-AE6D-4467-911B-15D4F7E73CE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614" y="3123592"/>
            <a:ext cx="2400266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5ACF17-2C45-4DA7-B979-EE73503FDED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355" y="3119444"/>
            <a:ext cx="2397676" cy="1798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6DF77F-3F71-4AB2-85DA-2AF138BDA0A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5" y="4917570"/>
            <a:ext cx="2397065" cy="1797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403770-32E5-4387-A348-513603B3038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465" y="4917569"/>
            <a:ext cx="2370566" cy="177732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BD49CB-55F1-4A19-B461-FDE90F781FA4}"/>
              </a:ext>
            </a:extLst>
          </p:cNvPr>
          <p:cNvSpPr txBox="1"/>
          <p:nvPr/>
        </p:nvSpPr>
        <p:spPr>
          <a:xfrm>
            <a:off x="5616159" y="1628800"/>
            <a:ext cx="60144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/>
              <a:t>0,34384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AA8907-33B6-48FF-A4D0-71F5E55DD923}"/>
              </a:ext>
            </a:extLst>
          </p:cNvPr>
          <p:cNvSpPr txBox="1"/>
          <p:nvPr/>
        </p:nvSpPr>
        <p:spPr>
          <a:xfrm>
            <a:off x="8375906" y="1621334"/>
            <a:ext cx="60144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/>
              <a:t>0,34182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E2D361-37A8-4801-807A-5B8CF7B8C3F6}"/>
              </a:ext>
            </a:extLst>
          </p:cNvPr>
          <p:cNvSpPr txBox="1"/>
          <p:nvPr/>
        </p:nvSpPr>
        <p:spPr>
          <a:xfrm>
            <a:off x="8107242" y="3894359"/>
            <a:ext cx="53732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/>
              <a:t>3,8644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F4E599-D9E1-4D8A-9A9F-7D392C642B90}"/>
              </a:ext>
            </a:extLst>
          </p:cNvPr>
          <p:cNvSpPr txBox="1"/>
          <p:nvPr/>
        </p:nvSpPr>
        <p:spPr>
          <a:xfrm>
            <a:off x="8544272" y="5625586"/>
            <a:ext cx="60144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/>
              <a:t>0,88419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483A90-3387-4D69-981F-EF2CB2BCF786}"/>
              </a:ext>
            </a:extLst>
          </p:cNvPr>
          <p:cNvSpPr txBox="1"/>
          <p:nvPr/>
        </p:nvSpPr>
        <p:spPr>
          <a:xfrm>
            <a:off x="5347495" y="3890167"/>
            <a:ext cx="53732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/>
              <a:t>3,8636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9694BB-96C4-4826-B0C2-58D0D0084CBA}"/>
              </a:ext>
            </a:extLst>
          </p:cNvPr>
          <p:cNvSpPr txBox="1"/>
          <p:nvPr/>
        </p:nvSpPr>
        <p:spPr>
          <a:xfrm>
            <a:off x="5660607" y="5816174"/>
            <a:ext cx="60144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/>
              <a:t>0,69672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8E930E-347D-493F-A5BD-B0D08A86E15F}"/>
              </a:ext>
            </a:extLst>
          </p:cNvPr>
          <p:cNvSpPr txBox="1"/>
          <p:nvPr/>
        </p:nvSpPr>
        <p:spPr>
          <a:xfrm>
            <a:off x="11352584" y="6325566"/>
            <a:ext cx="70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11</a:t>
            </a:r>
            <a:r>
              <a:rPr lang="en-US" dirty="0"/>
              <a:t>/13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665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F3F995-D99D-4C49-93DE-FE9E8ACCCD8C}"/>
              </a:ext>
            </a:extLst>
          </p:cNvPr>
          <p:cNvSpPr txBox="1"/>
          <p:nvPr/>
        </p:nvSpPr>
        <p:spPr>
          <a:xfrm>
            <a:off x="2884968" y="620688"/>
            <a:ext cx="6422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5C9302-57F4-48D6-9DAB-29343960EA09}"/>
              </a:ext>
            </a:extLst>
          </p:cNvPr>
          <p:cNvSpPr txBox="1"/>
          <p:nvPr/>
        </p:nvSpPr>
        <p:spPr>
          <a:xfrm>
            <a:off x="635732" y="1628800"/>
            <a:ext cx="10920536" cy="4421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зучена микроструктура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крупнозернистой меди 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и деформированной меди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полученной методом 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РКУп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Для исследованных микроструктурных состояний были рассчитаны средние размеры кристаллитов различными методами для углов толерантности (1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°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°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5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°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для первичных данных и для данных с применением функции очистки 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smooth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показали: чем выше угол толерантности, тем больше средний размер зерна.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Показано: после применения функции 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smooth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используемой для очистки изображения от нераспознанных или неправильно распознанных точек, средний размер зерна кристаллитов увеличивается.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исследования было выявлено, что метод секущих является наиболее точным для вычисления истинного среднего размера зерна.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35D121-7FE9-40F4-8702-A49A09854F0C}"/>
              </a:ext>
            </a:extLst>
          </p:cNvPr>
          <p:cNvSpPr txBox="1"/>
          <p:nvPr/>
        </p:nvSpPr>
        <p:spPr>
          <a:xfrm>
            <a:off x="11424842" y="622776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12</a:t>
            </a:r>
            <a:r>
              <a:rPr lang="en-US" dirty="0"/>
              <a:t>/13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01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CDF122-2722-47CA-AA94-CC5883EAB53D}"/>
              </a:ext>
            </a:extLst>
          </p:cNvPr>
          <p:cNvSpPr txBox="1"/>
          <p:nvPr/>
        </p:nvSpPr>
        <p:spPr>
          <a:xfrm>
            <a:off x="2884968" y="2852936"/>
            <a:ext cx="642206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4125155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F35FEB-1F97-4A7B-BCA0-9775F2D14238}"/>
              </a:ext>
            </a:extLst>
          </p:cNvPr>
          <p:cNvSpPr txBox="1"/>
          <p:nvPr/>
        </p:nvSpPr>
        <p:spPr>
          <a:xfrm>
            <a:off x="2884968" y="836712"/>
            <a:ext cx="6422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</a:t>
            </a:r>
            <a:endParaRPr lang="ru-RU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D01107-7CEF-4207-8C10-80249197CF19}"/>
              </a:ext>
            </a:extLst>
          </p:cNvPr>
          <p:cNvSpPr txBox="1"/>
          <p:nvPr/>
        </p:nvSpPr>
        <p:spPr>
          <a:xfrm>
            <a:off x="335360" y="1699067"/>
            <a:ext cx="11377264" cy="4514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особенностей измерения размеров кристаллитов, реконструируемых в программе 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MTEX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MatLab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основе первичных 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EBSD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-данных для отожженной крупнозернистой и деформированной меди.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работы:</a:t>
            </a:r>
            <a:endParaRPr lang="ru-RU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зависимость среднего размера кристаллита от выбранного угла толерантности (1°, 2°, 5°) при реконструкции зерен на основе данных, полученных методом 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EBSD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-анализа.</a:t>
            </a:r>
          </a:p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зависимость среднего размера кристаллита от применяемого метода измерения (метод средних диаметров и метод секущих).</a:t>
            </a:r>
          </a:p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анализ зависимости среднего размера кристаллита от качества получаемой 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EBSD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-карты и применения различных функций улучшения изображения.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B7447E-039F-4D89-8808-A75E38DF35CF}"/>
              </a:ext>
            </a:extLst>
          </p:cNvPr>
          <p:cNvSpPr txBox="1"/>
          <p:nvPr/>
        </p:nvSpPr>
        <p:spPr>
          <a:xfrm>
            <a:off x="11556558" y="624512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  <a:r>
              <a:rPr lang="en-US" dirty="0"/>
              <a:t>/13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072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EA8BE3-268D-41C3-9B70-E2822372E164}"/>
              </a:ext>
            </a:extLst>
          </p:cNvPr>
          <p:cNvSpPr txBox="1"/>
          <p:nvPr/>
        </p:nvSpPr>
        <p:spPr>
          <a:xfrm>
            <a:off x="1127448" y="3054031"/>
            <a:ext cx="55446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Размер зерна </a:t>
            </a:r>
            <a:r>
              <a:rPr lang="ru-RU" sz="2800" dirty="0"/>
              <a:t>влияет на:</a:t>
            </a:r>
          </a:p>
          <a:p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-предел текучести 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предел прочности,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-относительное удлинение, 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-ударную вязкость,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твердость,  </a:t>
            </a:r>
          </a:p>
          <a:p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-другие свойства сплавов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7A9A16-6E55-4386-93C4-6DA8CBDBB13B}"/>
              </a:ext>
            </a:extLst>
          </p:cNvPr>
          <p:cNvSpPr txBox="1"/>
          <p:nvPr/>
        </p:nvSpPr>
        <p:spPr>
          <a:xfrm>
            <a:off x="1126742" y="695426"/>
            <a:ext cx="113071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Размер зерна является одной из наиболее важных характеристик микроструктуры, влияющей на все аспекты физического и механического поведения поликристаллических металлов</a:t>
            </a:r>
            <a:endParaRPr lang="ru-RU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DCBFBB-D202-4153-A19C-153EE77402AC}"/>
              </a:ext>
            </a:extLst>
          </p:cNvPr>
          <p:cNvSpPr txBox="1"/>
          <p:nvPr/>
        </p:nvSpPr>
        <p:spPr>
          <a:xfrm>
            <a:off x="11569778" y="625345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  <a:r>
              <a:rPr lang="en-US" dirty="0"/>
              <a:t>/13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12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6F52DB-AB63-4DAB-831B-E27BD5DB0EAE}"/>
              </a:ext>
            </a:extLst>
          </p:cNvPr>
          <p:cNvSpPr txBox="1"/>
          <p:nvPr/>
        </p:nvSpPr>
        <p:spPr>
          <a:xfrm>
            <a:off x="1962639" y="908720"/>
            <a:ext cx="82667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исследования</a:t>
            </a:r>
            <a:endParaRPr lang="ru-RU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0B73E2-3F17-4825-9A31-D2A2DB7F4157}"/>
              </a:ext>
            </a:extLst>
          </p:cNvPr>
          <p:cNvSpPr txBox="1"/>
          <p:nvPr/>
        </p:nvSpPr>
        <p:spPr>
          <a:xfrm>
            <a:off x="479376" y="5227677"/>
            <a:ext cx="50405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Схема формирования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зеренной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структуры в микроскопии отображения ориентировок по результатам анализа картин дифракции обратно отраженных электронов</a:t>
            </a:r>
            <a:endParaRPr lang="ru-RU" sz="1800" dirty="0">
              <a:solidFill>
                <a:schemeClr val="tx1"/>
              </a:solidFill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4CB2D1-3491-4531-8D69-DCE01C9569B8}"/>
              </a:ext>
            </a:extLst>
          </p:cNvPr>
          <p:cNvPicPr/>
          <p:nvPr/>
        </p:nvPicPr>
        <p:blipFill rotWithShape="1">
          <a:blip r:embed="rId2"/>
          <a:srcRect l="63631" t="30767" r="8273" b="25675"/>
          <a:stretch/>
        </p:blipFill>
        <p:spPr bwMode="auto">
          <a:xfrm>
            <a:off x="7586374" y="1577961"/>
            <a:ext cx="4372041" cy="38132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2BE8D4-F1E9-4D4E-BA83-565B781ACC52}"/>
              </a:ext>
            </a:extLst>
          </p:cNvPr>
          <p:cNvSpPr txBox="1"/>
          <p:nvPr/>
        </p:nvSpPr>
        <p:spPr>
          <a:xfrm>
            <a:off x="7752184" y="5504675"/>
            <a:ext cx="3960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Общая концепция инструментального пакета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MATLAB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MTEX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C3B180-BD3A-45B3-9B51-84A1256E0D9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85" y="2780928"/>
            <a:ext cx="3312368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6D286A-163C-4815-A177-59BB4043976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2780928"/>
            <a:ext cx="3088712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EFDB36-433A-40D4-BE1E-755ECB6109E5}"/>
              </a:ext>
            </a:extLst>
          </p:cNvPr>
          <p:cNvSpPr txBox="1"/>
          <p:nvPr/>
        </p:nvSpPr>
        <p:spPr>
          <a:xfrm>
            <a:off x="11596965" y="626451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  <a:r>
              <a:rPr lang="en-US" dirty="0"/>
              <a:t>/13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186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EB8039-F05F-49CD-910D-A4882003462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3" y="1772816"/>
            <a:ext cx="4319913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AA1DAE-F4A2-47CE-A472-4CB45FA56B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420" y="1772816"/>
            <a:ext cx="3693160" cy="418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5B5DB3-3897-443E-BB17-BC0F6A7F5FD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073" y="1851740"/>
            <a:ext cx="4396927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B1FC7C-A629-4831-94E9-36B03B578FFE}"/>
              </a:ext>
            </a:extLst>
          </p:cNvPr>
          <p:cNvSpPr txBox="1"/>
          <p:nvPr/>
        </p:nvSpPr>
        <p:spPr>
          <a:xfrm>
            <a:off x="969885" y="932751"/>
            <a:ext cx="102522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/>
              <a:t>Схемы методов вычисления среднего размера зерна в</a:t>
            </a:r>
            <a:r>
              <a:rPr lang="en-US" sz="3000" dirty="0"/>
              <a:t> MTEX</a:t>
            </a:r>
            <a:r>
              <a:rPr lang="ru-RU" sz="30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812FC-50E3-42BF-AC43-339EAF999023}"/>
              </a:ext>
            </a:extLst>
          </p:cNvPr>
          <p:cNvSpPr txBox="1"/>
          <p:nvPr/>
        </p:nvSpPr>
        <p:spPr>
          <a:xfrm>
            <a:off x="1088491" y="6091331"/>
            <a:ext cx="221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 количеству зерен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4746C3-F69B-4B50-A989-CEEC55B19120}"/>
              </a:ext>
            </a:extLst>
          </p:cNvPr>
          <p:cNvSpPr txBox="1"/>
          <p:nvPr/>
        </p:nvSpPr>
        <p:spPr>
          <a:xfrm>
            <a:off x="5235988" y="6091331"/>
            <a:ext cx="172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Метод секущих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412725-3385-45D3-8728-189CA7500E4C}"/>
              </a:ext>
            </a:extLst>
          </p:cNvPr>
          <p:cNvSpPr txBox="1"/>
          <p:nvPr/>
        </p:nvSpPr>
        <p:spPr>
          <a:xfrm>
            <a:off x="9229545" y="6091331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 площадям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270027-4E19-43F9-A9D4-9A3EDD8026BA}"/>
              </a:ext>
            </a:extLst>
          </p:cNvPr>
          <p:cNvSpPr txBox="1"/>
          <p:nvPr/>
        </p:nvSpPr>
        <p:spPr>
          <a:xfrm>
            <a:off x="11572156" y="6317187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  <a:r>
              <a:rPr lang="en-US" dirty="0"/>
              <a:t>/13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374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A90B63-0389-48D2-A84F-775C25BA2786}"/>
              </a:ext>
            </a:extLst>
          </p:cNvPr>
          <p:cNvSpPr txBox="1"/>
          <p:nvPr/>
        </p:nvSpPr>
        <p:spPr>
          <a:xfrm>
            <a:off x="2881766" y="550216"/>
            <a:ext cx="6422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состояние меди</a:t>
            </a: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1FEBBF-FB70-4942-9E71-A68B285A465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7" y="1070910"/>
            <a:ext cx="4968344" cy="260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DEDCB5-C514-4828-94FF-F988F1E53B5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669" y="1191140"/>
            <a:ext cx="3968084" cy="29760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66DE3C-CF60-4A49-B5EF-4648DA580746}"/>
              </a:ext>
            </a:extLst>
          </p:cNvPr>
          <p:cNvSpPr txBox="1"/>
          <p:nvPr/>
        </p:nvSpPr>
        <p:spPr>
          <a:xfrm>
            <a:off x="1789159" y="3679459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Карта ориентировок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CDC90B-1910-4473-AFCB-6B349EAD8F24}"/>
              </a:ext>
            </a:extLst>
          </p:cNvPr>
          <p:cNvSpPr txBox="1"/>
          <p:nvPr/>
        </p:nvSpPr>
        <p:spPr>
          <a:xfrm>
            <a:off x="7608168" y="4249451"/>
            <a:ext cx="3968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истограмма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разориентировок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границ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9969B2-415F-421E-971E-8FE1FE2E3852}"/>
              </a:ext>
            </a:extLst>
          </p:cNvPr>
          <p:cNvPicPr/>
          <p:nvPr/>
        </p:nvPicPr>
        <p:blipFill rotWithShape="1">
          <a:blip r:embed="rId4"/>
          <a:srcRect l="29892" t="50348" r="53646" b="20540"/>
          <a:stretch/>
        </p:blipFill>
        <p:spPr bwMode="auto">
          <a:xfrm>
            <a:off x="4695423" y="1083786"/>
            <a:ext cx="529598" cy="5084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448E8CD-CF88-4F75-9F55-522D3E62FD75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 r="4386"/>
          <a:stretch/>
        </p:blipFill>
        <p:spPr bwMode="auto">
          <a:xfrm>
            <a:off x="296466" y="3996933"/>
            <a:ext cx="4934142" cy="26085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805FFE-DEC4-4CE9-9A59-9CFCBEE2C6FF}"/>
              </a:ext>
            </a:extLst>
          </p:cNvPr>
          <p:cNvSpPr txBox="1"/>
          <p:nvPr/>
        </p:nvSpPr>
        <p:spPr>
          <a:xfrm>
            <a:off x="5473470" y="5124281"/>
            <a:ext cx="64220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арта границ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зерен с цветовой дифференциацией: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2-5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-красный;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5-15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-зеленый;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15-62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-синий.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CDCB46-3F55-4D6D-9D48-E966600B703C}"/>
              </a:ext>
            </a:extLst>
          </p:cNvPr>
          <p:cNvSpPr txBox="1"/>
          <p:nvPr/>
        </p:nvSpPr>
        <p:spPr>
          <a:xfrm>
            <a:off x="1789159" y="6531703"/>
            <a:ext cx="6422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арта границ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зерен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D95111-C586-4DB0-ABFC-C33B16BAD641}"/>
              </a:ext>
            </a:extLst>
          </p:cNvPr>
          <p:cNvSpPr txBox="1"/>
          <p:nvPr/>
        </p:nvSpPr>
        <p:spPr>
          <a:xfrm>
            <a:off x="11529184" y="626299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  <a:r>
              <a:rPr lang="en-US" dirty="0"/>
              <a:t>/13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129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747B2049-07F6-46E6-B9A8-F8D750B88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75921"/>
              </p:ext>
            </p:extLst>
          </p:nvPr>
        </p:nvGraphicFramePr>
        <p:xfrm>
          <a:off x="479376" y="620688"/>
          <a:ext cx="10708964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0093">
                  <a:extLst>
                    <a:ext uri="{9D8B030D-6E8A-4147-A177-3AD203B41FA5}">
                      <a16:colId xmlns:a16="http://schemas.microsoft.com/office/drawing/2014/main" val="355291743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415966415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136088654"/>
                    </a:ext>
                  </a:extLst>
                </a:gridCol>
                <a:gridCol w="3098231">
                  <a:extLst>
                    <a:ext uri="{9D8B030D-6E8A-4147-A177-3AD203B41FA5}">
                      <a16:colId xmlns:a16="http://schemas.microsoft.com/office/drawing/2014/main" val="10607767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12958" marR="112958" marT="56479" marB="5647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Θ=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endParaRPr lang="ru-RU" sz="2200" dirty="0"/>
                    </a:p>
                  </a:txBody>
                  <a:tcPr marL="112958" marR="112958" marT="56479" marB="564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Θ=2°</a:t>
                      </a:r>
                      <a:endParaRPr lang="ru-RU" sz="2200" dirty="0"/>
                    </a:p>
                  </a:txBody>
                  <a:tcPr marL="112958" marR="112958" marT="56479" marB="564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Θ=5°</a:t>
                      </a:r>
                      <a:endParaRPr lang="ru-RU" sz="2200" dirty="0"/>
                    </a:p>
                  </a:txBody>
                  <a:tcPr marL="112958" marR="112958" marT="56479" marB="56479"/>
                </a:tc>
                <a:extLst>
                  <a:ext uri="{0D108BD9-81ED-4DB2-BD59-A6C34878D82A}">
                    <a16:rowId xmlns:a16="http://schemas.microsoft.com/office/drawing/2014/main" val="3184407813"/>
                  </a:ext>
                </a:extLst>
              </a:tr>
              <a:tr h="1928026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зерна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рассчитанный по количеству зерен </a:t>
                      </a:r>
                      <a:endParaRPr lang="ru-RU" sz="2200" dirty="0"/>
                    </a:p>
                  </a:txBody>
                  <a:tcPr marL="112958" marR="112958" marT="56479" marB="56479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12958" marR="112958" marT="56479" marB="56479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12958" marR="112958" marT="56479" marB="56479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12958" marR="112958" marT="56479" marB="56479"/>
                </a:tc>
                <a:extLst>
                  <a:ext uri="{0D108BD9-81ED-4DB2-BD59-A6C34878D82A}">
                    <a16:rowId xmlns:a16="http://schemas.microsoft.com/office/drawing/2014/main" val="3885732782"/>
                  </a:ext>
                </a:extLst>
              </a:tr>
              <a:tr h="1906044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зерна, рассчитанный по площадям </a:t>
                      </a:r>
                      <a:endParaRPr lang="ru-RU" sz="2200" dirty="0"/>
                    </a:p>
                  </a:txBody>
                  <a:tcPr marL="112958" marR="112958" marT="56479" marB="56479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12958" marR="112958" marT="56479" marB="56479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12958" marR="112958" marT="56479" marB="56479"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112958" marR="112958" marT="56479" marB="56479"/>
                </a:tc>
                <a:extLst>
                  <a:ext uri="{0D108BD9-81ED-4DB2-BD59-A6C34878D82A}">
                    <a16:rowId xmlns:a16="http://schemas.microsoft.com/office/drawing/2014/main" val="806337929"/>
                  </a:ext>
                </a:extLst>
              </a:tr>
              <a:tr h="1838372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зерна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посчитанный методом секущих </a:t>
                      </a:r>
                      <a:endParaRPr lang="ru-RU" sz="2200" dirty="0"/>
                    </a:p>
                  </a:txBody>
                  <a:tcPr marL="112958" marR="112958" marT="56479" marB="56479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12958" marR="112958" marT="56479" marB="56479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12958" marR="112958" marT="56479" marB="56479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12958" marR="112958" marT="56479" marB="56479"/>
                </a:tc>
                <a:extLst>
                  <a:ext uri="{0D108BD9-81ED-4DB2-BD59-A6C34878D82A}">
                    <a16:rowId xmlns:a16="http://schemas.microsoft.com/office/drawing/2014/main" val="405206990"/>
                  </a:ext>
                </a:extLst>
              </a:tr>
            </a:tbl>
          </a:graphicData>
        </a:graphic>
      </p:graphicFrame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5E50EF5-B60C-42B5-9790-053593F2D3D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124744"/>
            <a:ext cx="2496277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166EBA0-2CB0-46E9-A76F-208CA9788C3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1124743"/>
            <a:ext cx="2496276" cy="187182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1E2FDCC-7F66-4B80-A6B5-AA0CFE2365B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1124533"/>
            <a:ext cx="2496276" cy="187161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6BDE046-29DF-46B2-943B-C4B81D775E1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2" y="2996148"/>
            <a:ext cx="2496276" cy="187220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348DB7F-52AD-4336-9281-41B6FEFFC7D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2996148"/>
            <a:ext cx="2496276" cy="187220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966C58E-9760-4293-9E4E-794AD48C976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2996148"/>
            <a:ext cx="2496276" cy="187220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7C574BC-150C-4F68-AACF-60759018A51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2" y="4868355"/>
            <a:ext cx="2496275" cy="187181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31C3886-61E5-468A-B596-A265AACDFE6D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8" y="4867554"/>
            <a:ext cx="2496274" cy="187220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8E967B1-75E7-4CC6-BF96-8DF1D0B120E0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767" y="4867554"/>
            <a:ext cx="2496275" cy="187220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92AC07-72F5-46F4-8F7E-8AA3CB2CF62B}"/>
              </a:ext>
            </a:extLst>
          </p:cNvPr>
          <p:cNvSpPr txBox="1"/>
          <p:nvPr/>
        </p:nvSpPr>
        <p:spPr>
          <a:xfrm>
            <a:off x="3641392" y="1838356"/>
            <a:ext cx="86031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/>
              <a:t>5,2791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A88307-35EB-41FF-9812-0C58E8D5234A}"/>
              </a:ext>
            </a:extLst>
          </p:cNvPr>
          <p:cNvSpPr txBox="1"/>
          <p:nvPr/>
        </p:nvSpPr>
        <p:spPr>
          <a:xfrm>
            <a:off x="6528048" y="1742817"/>
            <a:ext cx="53732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/>
              <a:t>6,3714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29AC88-DF8F-4066-BA72-BD170E2F1515}"/>
              </a:ext>
            </a:extLst>
          </p:cNvPr>
          <p:cNvSpPr txBox="1"/>
          <p:nvPr/>
        </p:nvSpPr>
        <p:spPr>
          <a:xfrm>
            <a:off x="9480376" y="1715245"/>
            <a:ext cx="53732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/>
              <a:t>6,5074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17CA3-F865-4176-8461-1A7503FD696F}"/>
              </a:ext>
            </a:extLst>
          </p:cNvPr>
          <p:cNvSpPr txBox="1"/>
          <p:nvPr/>
        </p:nvSpPr>
        <p:spPr>
          <a:xfrm>
            <a:off x="3770827" y="3737938"/>
            <a:ext cx="60144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/>
              <a:t>14,4701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E1189E-643C-4F8C-A996-D989B0F2DF28}"/>
              </a:ext>
            </a:extLst>
          </p:cNvPr>
          <p:cNvSpPr txBox="1"/>
          <p:nvPr/>
        </p:nvSpPr>
        <p:spPr>
          <a:xfrm>
            <a:off x="6528048" y="3619404"/>
            <a:ext cx="60144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/>
              <a:t>14,8439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71B3E3-7312-4907-B02D-22A674F77BA6}"/>
              </a:ext>
            </a:extLst>
          </p:cNvPr>
          <p:cNvSpPr txBox="1"/>
          <p:nvPr/>
        </p:nvSpPr>
        <p:spPr>
          <a:xfrm>
            <a:off x="9515176" y="3633306"/>
            <a:ext cx="60144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/>
              <a:t>14,9744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9B22B8-D780-429D-A12B-2B6720DC6E20}"/>
              </a:ext>
            </a:extLst>
          </p:cNvPr>
          <p:cNvSpPr txBox="1"/>
          <p:nvPr/>
        </p:nvSpPr>
        <p:spPr>
          <a:xfrm>
            <a:off x="9480375" y="5382402"/>
            <a:ext cx="53732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/>
              <a:t>6,2899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5BE8E1-6022-4FD9-A4B9-6EC2FEE138CE}"/>
              </a:ext>
            </a:extLst>
          </p:cNvPr>
          <p:cNvSpPr txBox="1"/>
          <p:nvPr/>
        </p:nvSpPr>
        <p:spPr>
          <a:xfrm>
            <a:off x="6451399" y="5399386"/>
            <a:ext cx="53732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/>
              <a:t>6,2305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BE800D-D633-4E6A-83C1-879DEB067BC6}"/>
              </a:ext>
            </a:extLst>
          </p:cNvPr>
          <p:cNvSpPr txBox="1"/>
          <p:nvPr/>
        </p:nvSpPr>
        <p:spPr>
          <a:xfrm>
            <a:off x="3708157" y="5522627"/>
            <a:ext cx="53732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/>
              <a:t>5,8621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E80945-4F5A-473D-B45F-C1AAB433336A}"/>
              </a:ext>
            </a:extLst>
          </p:cNvPr>
          <p:cNvSpPr txBox="1"/>
          <p:nvPr/>
        </p:nvSpPr>
        <p:spPr>
          <a:xfrm>
            <a:off x="11549999" y="637042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  <a:r>
              <a:rPr lang="en-US" dirty="0"/>
              <a:t>/13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714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E3A7CAAE-3E34-402C-8795-4137ACDAB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802496"/>
              </p:ext>
            </p:extLst>
          </p:nvPr>
        </p:nvGraphicFramePr>
        <p:xfrm>
          <a:off x="2415154" y="696129"/>
          <a:ext cx="7537787" cy="5989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179">
                  <a:extLst>
                    <a:ext uri="{9D8B030D-6E8A-4147-A177-3AD203B41FA5}">
                      <a16:colId xmlns:a16="http://schemas.microsoft.com/office/drawing/2014/main" val="2878543629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3616114252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2713006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106413" marR="106413" marT="53207" marB="532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Θ=2° исходные данные</a:t>
                      </a:r>
                      <a:endParaRPr lang="ru-RU" sz="1800" dirty="0"/>
                    </a:p>
                    <a:p>
                      <a:endParaRPr lang="ru-RU" sz="2000" dirty="0"/>
                    </a:p>
                  </a:txBody>
                  <a:tcPr marL="106413" marR="106413" marT="53207" marB="532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Θ=2° после применения функции 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smooth</a:t>
                      </a:r>
                      <a:endParaRPr lang="ru-RU" sz="1800" dirty="0"/>
                    </a:p>
                  </a:txBody>
                  <a:tcPr marL="106413" marR="106413" marT="53207" marB="53207"/>
                </a:tc>
                <a:extLst>
                  <a:ext uri="{0D108BD9-81ED-4DB2-BD59-A6C34878D82A}">
                    <a16:rowId xmlns:a16="http://schemas.microsoft.com/office/drawing/2014/main" val="304130006"/>
                  </a:ext>
                </a:extLst>
              </a:tr>
              <a:tr h="1800074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зерна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рассчитанный по количеству зерен </a:t>
                      </a:r>
                      <a:endParaRPr lang="ru-RU" sz="2200" dirty="0"/>
                    </a:p>
                  </a:txBody>
                  <a:tcPr marL="112958" marR="112958" marT="56479" marB="56479"/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106413" marR="106413" marT="53207" marB="53207"/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106413" marR="106413" marT="53207" marB="53207"/>
                </a:tc>
                <a:extLst>
                  <a:ext uri="{0D108BD9-81ED-4DB2-BD59-A6C34878D82A}">
                    <a16:rowId xmlns:a16="http://schemas.microsoft.com/office/drawing/2014/main" val="3064067012"/>
                  </a:ext>
                </a:extLst>
              </a:tr>
              <a:tr h="1751938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зерна, рассчитанный по площадям </a:t>
                      </a:r>
                      <a:endParaRPr lang="ru-RU" sz="2200" dirty="0"/>
                    </a:p>
                  </a:txBody>
                  <a:tcPr marL="112958" marR="112958" marT="56479" marB="56479"/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106413" marR="106413" marT="53207" marB="53207"/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106413" marR="106413" marT="53207" marB="53207"/>
                </a:tc>
                <a:extLst>
                  <a:ext uri="{0D108BD9-81ED-4DB2-BD59-A6C34878D82A}">
                    <a16:rowId xmlns:a16="http://schemas.microsoft.com/office/drawing/2014/main" val="3201545843"/>
                  </a:ext>
                </a:extLst>
              </a:tr>
              <a:tr h="1751938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зерна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рассчитанный методом секущих </a:t>
                      </a:r>
                      <a:endParaRPr lang="ru-RU" sz="2200" dirty="0"/>
                    </a:p>
                  </a:txBody>
                  <a:tcPr marL="112958" marR="112958" marT="56479" marB="56479"/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106413" marR="106413" marT="53207" marB="53207"/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106413" marR="106413" marT="53207" marB="53207"/>
                </a:tc>
                <a:extLst>
                  <a:ext uri="{0D108BD9-81ED-4DB2-BD59-A6C34878D82A}">
                    <a16:rowId xmlns:a16="http://schemas.microsoft.com/office/drawing/2014/main" val="392658653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55DBE4-3496-4A0A-8638-433E66F40E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72" y="1444393"/>
            <a:ext cx="2376264" cy="1782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4AB5FF-743B-48A4-8E96-36ED996D925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081" y="1444393"/>
            <a:ext cx="2377010" cy="1782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789B2D-26E0-41E6-9312-2BD1DB78F3D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081" y="3226777"/>
            <a:ext cx="2377010" cy="1782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DA41E6-7E42-405A-A296-35EB81DEB90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826" y="5009348"/>
            <a:ext cx="2377010" cy="1782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07C75A-43C9-4E81-852A-A8DA4849847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106" y="5009142"/>
            <a:ext cx="2377010" cy="1782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613CE1-A060-4A72-98A4-0E006F9F341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72" y="3284984"/>
            <a:ext cx="2376264" cy="178257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DC5043-7D88-428A-B60D-E77C9952B935}"/>
              </a:ext>
            </a:extLst>
          </p:cNvPr>
          <p:cNvSpPr txBox="1"/>
          <p:nvPr/>
        </p:nvSpPr>
        <p:spPr>
          <a:xfrm>
            <a:off x="5827336" y="2024461"/>
            <a:ext cx="53732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/>
              <a:t>6,3722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ED9420-80B4-4361-82E4-97384100D40B}"/>
              </a:ext>
            </a:extLst>
          </p:cNvPr>
          <p:cNvSpPr txBox="1"/>
          <p:nvPr/>
        </p:nvSpPr>
        <p:spPr>
          <a:xfrm>
            <a:off x="5827336" y="3871935"/>
            <a:ext cx="60144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/>
              <a:t>14,8254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3E3219-57F9-48AE-B5CD-3E66BC10995C}"/>
              </a:ext>
            </a:extLst>
          </p:cNvPr>
          <p:cNvSpPr txBox="1"/>
          <p:nvPr/>
        </p:nvSpPr>
        <p:spPr>
          <a:xfrm>
            <a:off x="5827336" y="5507252"/>
            <a:ext cx="53732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/>
              <a:t>5,3968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260BCE-BB46-46F1-8D6F-606F53C67744}"/>
              </a:ext>
            </a:extLst>
          </p:cNvPr>
          <p:cNvSpPr txBox="1"/>
          <p:nvPr/>
        </p:nvSpPr>
        <p:spPr>
          <a:xfrm>
            <a:off x="8445846" y="2024460"/>
            <a:ext cx="591589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000" dirty="0"/>
              <a:t>6,3714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84D293-7A0D-497D-A2B8-369C96C4B220}"/>
              </a:ext>
            </a:extLst>
          </p:cNvPr>
          <p:cNvSpPr txBox="1"/>
          <p:nvPr/>
        </p:nvSpPr>
        <p:spPr>
          <a:xfrm>
            <a:off x="8544272" y="3828093"/>
            <a:ext cx="60144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/>
              <a:t>14,8439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2911A0-E457-42E8-8215-8325F44EDA25}"/>
              </a:ext>
            </a:extLst>
          </p:cNvPr>
          <p:cNvSpPr txBox="1"/>
          <p:nvPr/>
        </p:nvSpPr>
        <p:spPr>
          <a:xfrm>
            <a:off x="8461897" y="5510659"/>
            <a:ext cx="53732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/>
              <a:t>6,2305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6A01A1-C728-483B-BC86-3787FD190FA5}"/>
              </a:ext>
            </a:extLst>
          </p:cNvPr>
          <p:cNvSpPr txBox="1"/>
          <p:nvPr/>
        </p:nvSpPr>
        <p:spPr>
          <a:xfrm>
            <a:off x="11550891" y="631628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</a:t>
            </a:r>
            <a:r>
              <a:rPr lang="en-US" dirty="0"/>
              <a:t>/13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886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3EB988-F54F-4703-ADD6-5AB2695D4811}"/>
              </a:ext>
            </a:extLst>
          </p:cNvPr>
          <p:cNvSpPr txBox="1"/>
          <p:nvPr/>
        </p:nvSpPr>
        <p:spPr>
          <a:xfrm>
            <a:off x="2416916" y="908720"/>
            <a:ext cx="7358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Медь, полученная методом </a:t>
            </a:r>
            <a:r>
              <a:rPr lang="ru-RU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РКУп</a:t>
            </a:r>
            <a:r>
              <a:rPr lang="ru-RU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9F2A88-9E93-4A72-A347-F7F2A9D230F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511968"/>
            <a:ext cx="3960440" cy="383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3BE4EE-1922-42F4-8B2D-B11CF3D38691}"/>
              </a:ext>
            </a:extLst>
          </p:cNvPr>
          <p:cNvPicPr/>
          <p:nvPr/>
        </p:nvPicPr>
        <p:blipFill rotWithShape="1">
          <a:blip r:embed="rId3"/>
          <a:srcRect l="29892" t="50348" r="53646" b="20540"/>
          <a:stretch/>
        </p:blipFill>
        <p:spPr bwMode="auto">
          <a:xfrm>
            <a:off x="3543996" y="1555051"/>
            <a:ext cx="751804" cy="7218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60C250-74B4-4367-BFAD-798A10FD450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91" y="1555050"/>
            <a:ext cx="3926029" cy="3790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8966D3-5797-4FF3-B90C-82597DBAD3F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299" y="1555050"/>
            <a:ext cx="3744701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59186A-744D-46D3-B404-4E1334CFE777}"/>
              </a:ext>
            </a:extLst>
          </p:cNvPr>
          <p:cNvSpPr txBox="1"/>
          <p:nvPr/>
        </p:nvSpPr>
        <p:spPr>
          <a:xfrm>
            <a:off x="4450991" y="5445224"/>
            <a:ext cx="51013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арта границ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зерен с цветовой дифференциацией: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2-5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-красный;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5-15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-зеленый;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15-62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-синий)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29903E-EDCB-4A83-8694-A4824CA6252B}"/>
              </a:ext>
            </a:extLst>
          </p:cNvPr>
          <p:cNvSpPr txBox="1"/>
          <p:nvPr/>
        </p:nvSpPr>
        <p:spPr>
          <a:xfrm>
            <a:off x="8760296" y="4462555"/>
            <a:ext cx="38742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истограмма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разориентировок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границ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F4E44A-464D-45E9-9FD5-02F4E8D5D8E8}"/>
              </a:ext>
            </a:extLst>
          </p:cNvPr>
          <p:cNvSpPr txBox="1"/>
          <p:nvPr/>
        </p:nvSpPr>
        <p:spPr>
          <a:xfrm>
            <a:off x="1239959" y="5497703"/>
            <a:ext cx="23040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Карта ориентировок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4ECB21-5D00-40F7-9999-CA48D1D7CB10}"/>
              </a:ext>
            </a:extLst>
          </p:cNvPr>
          <p:cNvSpPr txBox="1"/>
          <p:nvPr/>
        </p:nvSpPr>
        <p:spPr>
          <a:xfrm>
            <a:off x="11496600" y="638132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</a:t>
            </a:r>
            <a:r>
              <a:rPr lang="en-US" dirty="0"/>
              <a:t>/13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62158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1_ИПМАШ_СПбГПУ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ИПМАШ_СПбГПУ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1_ИПМАШ_СПбГП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ИПМАШ_СПбГП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7615</TotalTime>
  <Words>598</Words>
  <Application>Microsoft Office PowerPoint</Application>
  <PresentationFormat>Широкоэкранный</PresentationFormat>
  <Paragraphs>120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Lobachev</dc:creator>
  <cp:lastModifiedBy>karya.wolf.7@gmail.com</cp:lastModifiedBy>
  <cp:revision>385</cp:revision>
  <dcterms:created xsi:type="dcterms:W3CDTF">2016-02-05T10:58:30Z</dcterms:created>
  <dcterms:modified xsi:type="dcterms:W3CDTF">2021-06-28T09:45:03Z</dcterms:modified>
</cp:coreProperties>
</file>