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5"/>
  </p:notesMasterIdLst>
  <p:sldIdLst>
    <p:sldId id="259" r:id="rId2"/>
    <p:sldId id="260" r:id="rId3"/>
    <p:sldId id="261" r:id="rId4"/>
    <p:sldId id="263" r:id="rId5"/>
    <p:sldId id="262" r:id="rId6"/>
    <p:sldId id="268" r:id="rId7"/>
    <p:sldId id="270" r:id="rId8"/>
    <p:sldId id="269" r:id="rId9"/>
    <p:sldId id="264" r:id="rId10"/>
    <p:sldId id="265" r:id="rId11"/>
    <p:sldId id="266" r:id="rId12"/>
    <p:sldId id="271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 autoAdjust="0"/>
    <p:restoredTop sz="90400" autoAdjust="0"/>
  </p:normalViewPr>
  <p:slideViewPr>
    <p:cSldViewPr>
      <p:cViewPr varScale="1">
        <p:scale>
          <a:sx n="115" d="100"/>
          <a:sy n="115" d="100"/>
        </p:scale>
        <p:origin x="270" y="114"/>
      </p:cViewPr>
      <p:guideLst>
        <p:guide orient="horz" pos="2160"/>
        <p:guide pos="3840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528E-6EEA-4B24-801F-77969FE7D216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1A615-9B01-47C3-BE11-4F7D748DC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54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16858F-ADDA-4354-A1E5-75DB9EC43ED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0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642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648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-26925" y="9862"/>
            <a:ext cx="12819669" cy="515206"/>
            <a:chOff x="-20194" y="9886"/>
            <a:chExt cx="9614752" cy="515206"/>
          </a:xfrm>
        </p:grpSpPr>
        <p:cxnSp>
          <p:nvCxnSpPr>
            <p:cNvPr id="19" name="Прямая соединительная линия 18"/>
            <p:cNvCxnSpPr/>
            <p:nvPr userDrawn="1"/>
          </p:nvCxnSpPr>
          <p:spPr bwMode="auto">
            <a:xfrm flipV="1">
              <a:off x="-20194" y="496154"/>
              <a:ext cx="9161092" cy="3888"/>
            </a:xfrm>
            <a:prstGeom prst="line">
              <a:avLst/>
            </a:prstGeom>
            <a:solidFill>
              <a:schemeClr val="accent1"/>
            </a:solidFill>
            <a:ln w="38100" cap="rnd" cmpd="sng" algn="ctr">
              <a:solidFill>
                <a:srgbClr val="000099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pic>
          <p:nvPicPr>
            <p:cNvPr id="20" name="Picture 13" descr="F:\!!CMLab\LOGO\знак СПбГПУ_n1_sm.tif"/>
            <p:cNvPicPr>
              <a:picLocks noChangeAspect="1" noChangeArrowheads="1"/>
            </p:cNvPicPr>
            <p:nvPr userDrawn="1"/>
          </p:nvPicPr>
          <p:blipFill>
            <a:blip r:embed="rId4" cstate="print">
              <a:lum bright="18000" contrast="15000"/>
            </a:blip>
            <a:srcRect/>
            <a:stretch>
              <a:fillRect/>
            </a:stretch>
          </p:blipFill>
          <p:spPr bwMode="auto">
            <a:xfrm>
              <a:off x="81063" y="17092"/>
              <a:ext cx="395022" cy="431800"/>
            </a:xfrm>
            <a:prstGeom prst="rect">
              <a:avLst/>
            </a:prstGeom>
            <a:noFill/>
          </p:spPr>
        </p:pic>
        <p:sp>
          <p:nvSpPr>
            <p:cNvPr id="21" name="Rectangle 4"/>
            <p:cNvSpPr>
              <a:spLocks noChangeArrowheads="1"/>
            </p:cNvSpPr>
            <p:nvPr userDrawn="1"/>
          </p:nvSpPr>
          <p:spPr bwMode="auto">
            <a:xfrm>
              <a:off x="899592" y="9886"/>
              <a:ext cx="4233863" cy="515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fontAlgn="base" hangingPunct="0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Санкт-Петербургский политехнический университет Петра Великого</a:t>
              </a:r>
              <a:r>
                <a:rPr lang="en-US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b="1" dirty="0">
                  <a:solidFill>
                    <a:srgbClr val="000099"/>
                  </a:solidFill>
                  <a:latin typeface="Arial" pitchFamily="34" charset="0"/>
                  <a:cs typeface="Arial" pitchFamily="34" charset="0"/>
                </a:rPr>
                <a:t>Институт прикладной математики и механики</a:t>
              </a:r>
            </a:p>
          </p:txBody>
        </p:sp>
        <p:sp>
          <p:nvSpPr>
            <p:cNvPr id="22" name="Rectangle 5"/>
            <p:cNvSpPr>
              <a:spLocks noChangeArrowheads="1"/>
            </p:cNvSpPr>
            <p:nvPr/>
          </p:nvSpPr>
          <p:spPr bwMode="auto">
            <a:xfrm>
              <a:off x="5382090" y="30678"/>
              <a:ext cx="4212468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fontAlgn="base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dirty="0">
                  <a:solidFill>
                    <a:srgbClr val="000099"/>
                  </a:solidFill>
                  <a:latin typeface="Arial" pitchFamily="34" charset="0"/>
                </a:rPr>
                <a:t>Высшая школа </a:t>
              </a:r>
              <a:r>
                <a:rPr lang="ru-RU" sz="1400" b="1" baseline="0" dirty="0" smtClean="0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ru-RU" sz="1400" b="1" dirty="0" smtClean="0">
                  <a:solidFill>
                    <a:srgbClr val="000099"/>
                  </a:solidFill>
                  <a:latin typeface="Arial" pitchFamily="34" charset="0"/>
                </a:rPr>
                <a:t>механики </a:t>
              </a:r>
              <a:r>
                <a:rPr lang="ru-RU" sz="1400" b="1" dirty="0">
                  <a:solidFill>
                    <a:srgbClr val="000099"/>
                  </a:solidFill>
                  <a:latin typeface="Arial" pitchFamily="34" charset="0"/>
                </a:rPr>
                <a:t>и </a:t>
              </a:r>
              <a:r>
                <a:rPr lang="ru-RU" sz="1400" b="1" dirty="0" smtClean="0">
                  <a:solidFill>
                    <a:srgbClr val="000099"/>
                  </a:solidFill>
                  <a:latin typeface="Arial" pitchFamily="34" charset="0"/>
                </a:rPr>
                <a:t>процессов управления</a:t>
              </a:r>
              <a:endParaRPr lang="en-US" sz="1400" b="1" dirty="0">
                <a:solidFill>
                  <a:srgbClr val="000099"/>
                </a:solidFill>
                <a:latin typeface="Arial" pitchFamily="34" charset="0"/>
              </a:endParaRPr>
            </a:p>
          </p:txBody>
        </p:sp>
      </p:grp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43" t="30107" r="39746" b="57249"/>
          <a:stretch/>
        </p:blipFill>
        <p:spPr bwMode="auto">
          <a:xfrm>
            <a:off x="19148" y="30654"/>
            <a:ext cx="1231263" cy="43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03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7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9575" y="1700809"/>
            <a:ext cx="813690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«</a:t>
            </a:r>
            <a:r>
              <a:rPr lang="ru-RU" sz="2800" dirty="0" smtClean="0"/>
              <a:t>Учет радиационного распухания при проведении виртуального эксперимента с использованием численных методов»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303912" y="4509120"/>
            <a:ext cx="6336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Докладчик: </a:t>
            </a:r>
            <a:r>
              <a:rPr lang="ru-RU" dirty="0"/>
              <a:t>студент 3631503/70301 гр. Посохов С. Ю.</a:t>
            </a:r>
          </a:p>
          <a:p>
            <a:r>
              <a:rPr lang="ru-RU" b="1" dirty="0"/>
              <a:t>Научный руководитель: </a:t>
            </a:r>
            <a:r>
              <a:rPr lang="ru-RU" dirty="0"/>
              <a:t>доцент, к. ф. -м. н. Ермакова Н.Ю.</a:t>
            </a:r>
          </a:p>
          <a:p>
            <a:r>
              <a:rPr lang="ru-RU" b="1" dirty="0"/>
              <a:t>Консультант: </a:t>
            </a:r>
            <a:r>
              <a:rPr lang="ru-RU" dirty="0"/>
              <a:t>ассистент Макеев А.А.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871865" y="6390620"/>
            <a:ext cx="2521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Санкт-Петербург 2021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63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2423592" y="1268760"/>
            <a:ext cx="7589068" cy="42691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5760" y="5445224"/>
            <a:ext cx="5176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9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Распределение напряжений на держателе и мишени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848528" y="60212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35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1344" y="1556792"/>
            <a:ext cx="5328592" cy="28803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7368" y="4581129"/>
            <a:ext cx="49050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</a:t>
            </a:r>
            <a:r>
              <a:rPr lang="ru-RU" dirty="0" smtClean="0"/>
              <a:t>10 </a:t>
            </a:r>
            <a:r>
              <a:rPr lang="ru-RU" dirty="0"/>
              <a:t>– Распределение напряжений </a:t>
            </a:r>
            <a:r>
              <a:rPr lang="ru-RU" dirty="0" smtClean="0"/>
              <a:t>на мишени и точка с максимальным напряжением в месте контакта с держателем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1988840"/>
            <a:ext cx="5169011" cy="2321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0056" y="4581129"/>
            <a:ext cx="5024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</a:t>
            </a:r>
            <a:r>
              <a:rPr lang="ru-RU" dirty="0" smtClean="0"/>
              <a:t>11 </a:t>
            </a:r>
            <a:r>
              <a:rPr lang="ru-RU" dirty="0"/>
              <a:t>– Распределение </a:t>
            </a:r>
            <a:r>
              <a:rPr lang="ru-RU" dirty="0" smtClean="0"/>
              <a:t>деформаций </a:t>
            </a:r>
            <a:r>
              <a:rPr lang="ru-RU" dirty="0"/>
              <a:t>на </a:t>
            </a:r>
            <a:r>
              <a:rPr lang="ru-RU" dirty="0" smtClean="0"/>
              <a:t>мишени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848528" y="605845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11/12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29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3912" y="1340768"/>
            <a:ext cx="1249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Выводы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1504" y="2204864"/>
            <a:ext cx="88569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результатом проведенной работы, можно сделать вывод, что экспериментальное оборудование не повлияло </a:t>
            </a:r>
            <a:r>
              <a:rPr lang="ru-RU" sz="2400" dirty="0"/>
              <a:t>на ход проведения эксперимента</a:t>
            </a:r>
          </a:p>
          <a:p>
            <a:r>
              <a:rPr lang="ru-RU" sz="2400" dirty="0" smtClean="0"/>
              <a:t>Выполненные задачи</a:t>
            </a:r>
            <a:r>
              <a:rPr lang="ru-RU" sz="2400" dirty="0"/>
              <a:t>:</a:t>
            </a:r>
          </a:p>
          <a:p>
            <a:r>
              <a:rPr lang="ru-RU" sz="2400" dirty="0" smtClean="0"/>
              <a:t>1. Была построена </a:t>
            </a:r>
            <a:r>
              <a:rPr lang="en-US" sz="2400" dirty="0" smtClean="0"/>
              <a:t>CAD-</a:t>
            </a:r>
            <a:r>
              <a:rPr lang="ru-RU" sz="2400" dirty="0"/>
              <a:t>модель мишенного устройства</a:t>
            </a:r>
          </a:p>
          <a:p>
            <a:r>
              <a:rPr lang="ru-RU" sz="2400" dirty="0"/>
              <a:t>2. Численно </a:t>
            </a:r>
            <a:r>
              <a:rPr lang="ru-RU" sz="2400" dirty="0" smtClean="0"/>
              <a:t>смоделирован натурный эксперимент 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. </a:t>
            </a:r>
            <a:r>
              <a:rPr lang="ru-RU" sz="2400" dirty="0" smtClean="0"/>
              <a:t>Получены и оценены распределения напряжений на мишени и держателе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48528" y="602128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68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7688" y="2924944"/>
            <a:ext cx="71671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Спасибо за </a:t>
            </a:r>
            <a:r>
              <a:rPr lang="ru-RU" sz="4400" dirty="0" smtClean="0"/>
              <a:t>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156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3472" y="2132856"/>
            <a:ext cx="10009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Цель: проверить влияние экспериментального оборудования на ход проведения эксперимента</a:t>
            </a:r>
          </a:p>
          <a:p>
            <a:r>
              <a:rPr lang="ru-RU" sz="2400" dirty="0"/>
              <a:t>Задачи:</a:t>
            </a:r>
          </a:p>
          <a:p>
            <a:r>
              <a:rPr lang="ru-RU" sz="2400" dirty="0"/>
              <a:t>1. Построить </a:t>
            </a:r>
            <a:r>
              <a:rPr lang="en-US" sz="2400" dirty="0"/>
              <a:t>CAD-</a:t>
            </a:r>
            <a:r>
              <a:rPr lang="ru-RU" sz="2400" dirty="0"/>
              <a:t>модель мишенного устройства</a:t>
            </a:r>
          </a:p>
          <a:p>
            <a:r>
              <a:rPr lang="ru-RU" sz="2400" dirty="0"/>
              <a:t>2. Численно смоделировать </a:t>
            </a:r>
            <a:r>
              <a:rPr lang="ru-RU" sz="2400" dirty="0" smtClean="0"/>
              <a:t>эксперимент</a:t>
            </a:r>
            <a:endParaRPr lang="ru-RU" sz="2400" dirty="0"/>
          </a:p>
          <a:p>
            <a:r>
              <a:rPr lang="ru-RU" sz="2400" dirty="0"/>
              <a:t>3. Провести оценку напряженно-деформированного состояния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59896" y="980728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Введение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77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1991544" y="692696"/>
            <a:ext cx="8157592" cy="49685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791745" y="6165304"/>
            <a:ext cx="5776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Рисунок 1 – Общий </a:t>
            </a:r>
            <a:r>
              <a:rPr lang="ru-RU" dirty="0" smtClean="0"/>
              <a:t>вид мишенного устройства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36560" y="6165304"/>
            <a:ext cx="77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1279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412776"/>
            <a:ext cx="7581900" cy="3829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5720" y="5661248"/>
            <a:ext cx="710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Рисунок 2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Граничные условия температурной задачи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92544" y="60932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59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tretch>
            <a:fillRect/>
          </a:stretch>
        </p:blipFill>
        <p:spPr>
          <a:xfrm>
            <a:off x="504596" y="908720"/>
            <a:ext cx="6192688" cy="4680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5400" y="5733256"/>
            <a:ext cx="919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Рисунок </a:t>
            </a:r>
            <a:r>
              <a:rPr lang="ru-RU" dirty="0" smtClean="0"/>
              <a:t>3 </a:t>
            </a:r>
            <a:r>
              <a:rPr lang="ru-RU" dirty="0"/>
              <a:t>– Общий вид конечно-элементного разбиения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272464" y="1988840"/>
            <a:ext cx="1574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Холдер</a:t>
            </a:r>
            <a:r>
              <a:rPr lang="ru-RU" dirty="0" smtClean="0"/>
              <a:t> </a:t>
            </a:r>
            <a:r>
              <a:rPr lang="ru-RU" dirty="0" err="1" smtClean="0"/>
              <a:t>таргет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7284" y="1988840"/>
            <a:ext cx="5494716" cy="27791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48128" y="5733256"/>
            <a:ext cx="4598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Рисунок 4 – Конечно-элементное разбиение держателя и мишени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280576" y="60932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32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692696"/>
            <a:ext cx="6972300" cy="3781425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/>
          <a:stretch>
            <a:fillRect/>
          </a:stretch>
        </p:blipFill>
        <p:spPr>
          <a:xfrm>
            <a:off x="3503712" y="4474121"/>
            <a:ext cx="4686300" cy="1762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63752" y="6309320"/>
            <a:ext cx="6864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Рисунок 5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Температурное распределение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920536" y="609329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960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704" y="3717032"/>
            <a:ext cx="4593913" cy="6302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27448" y="1268760"/>
            <a:ext cx="964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Радиационное распухание - это </a:t>
            </a:r>
            <a:r>
              <a:rPr lang="ru-RU" sz="2400" dirty="0"/>
              <a:t>изменение объёма материала с ростом дозы облучения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27448" y="2204864"/>
            <a:ext cx="928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Скорость радиационного распухания описывается следующей зависимостью: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064552" y="6021288"/>
            <a:ext cx="8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59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836712"/>
            <a:ext cx="6191650" cy="291335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2741" y="3908768"/>
            <a:ext cx="6525339" cy="23285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19736" y="6237312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Рисунок </a:t>
            </a:r>
            <a:r>
              <a:rPr lang="ru-RU" dirty="0" smtClean="0"/>
              <a:t>6 – Контактное взаимодействие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920536" y="594928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532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908720"/>
            <a:ext cx="6885806" cy="4828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5360" y="573712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7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Конечно-элементное разбиение для задачи прочности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589" y="2204864"/>
            <a:ext cx="5238411" cy="22623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20136" y="5737126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Рисунок 8</a:t>
            </a:r>
            <a:r>
              <a:rPr lang="ru-RU" dirty="0" smtClean="0"/>
              <a:t> </a:t>
            </a:r>
            <a:r>
              <a:rPr lang="ru-RU" dirty="0"/>
              <a:t>– Конечно-элементное разбиение для </a:t>
            </a:r>
            <a:r>
              <a:rPr lang="ru-RU" dirty="0" smtClean="0"/>
              <a:t>держателя и мишени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208568" y="6106459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9/12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856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1_ИПМАШ_СПбГПУ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ИПМАШ_СПбГПУ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1_ИПМАШ_СПбГПУ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ИПМАШ_СПбГПУ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ИПМАШ_СПбГПУ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8020</TotalTime>
  <Words>252</Words>
  <Application>Microsoft Office PowerPoint</Application>
  <PresentationFormat>Широкоэкранный</PresentationFormat>
  <Paragraphs>52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Lobachev</dc:creator>
  <cp:lastModifiedBy>Сергей Посохов</cp:lastModifiedBy>
  <cp:revision>354</cp:revision>
  <dcterms:created xsi:type="dcterms:W3CDTF">2016-02-05T10:58:30Z</dcterms:created>
  <dcterms:modified xsi:type="dcterms:W3CDTF">2021-06-18T06:56:29Z</dcterms:modified>
</cp:coreProperties>
</file>