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9" r:id="rId2"/>
    <p:sldId id="268" r:id="rId3"/>
    <p:sldId id="260" r:id="rId4"/>
    <p:sldId id="272" r:id="rId5"/>
    <p:sldId id="261" r:id="rId6"/>
    <p:sldId id="269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7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9E58-F853-4BE2-B0D1-5FB8043A78F0}"/>
              </a:ext>
            </a:extLst>
          </p:cNvPr>
          <p:cNvSpPr txBox="1"/>
          <p:nvPr/>
        </p:nvSpPr>
        <p:spPr>
          <a:xfrm>
            <a:off x="1705759" y="620688"/>
            <a:ext cx="8780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Анализ длительной прочности напорных труб из полиэтилена</a:t>
            </a:r>
            <a:br>
              <a:rPr lang="en-US" sz="2400" dirty="0"/>
            </a:br>
            <a:r>
              <a:rPr lang="ru-RU" sz="2400" dirty="0"/>
              <a:t> повышенной термостойкости с армированием кевларовой нитью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B0F49-29B4-4F57-A10A-FA17C7FE407D}"/>
              </a:ext>
            </a:extLst>
          </p:cNvPr>
          <p:cNvSpPr txBox="1"/>
          <p:nvPr/>
        </p:nvSpPr>
        <p:spPr>
          <a:xfrm>
            <a:off x="6384032" y="4797152"/>
            <a:ext cx="568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студента гр.3631503</a:t>
            </a:r>
            <a:r>
              <a:rPr lang="en-GB" dirty="0"/>
              <a:t>/70302</a:t>
            </a:r>
            <a:r>
              <a:rPr lang="ru-RU" dirty="0"/>
              <a:t> Сватковского А.И.</a:t>
            </a:r>
            <a:r>
              <a:rPr lang="en-GB" dirty="0"/>
              <a:t> </a:t>
            </a:r>
            <a:endParaRPr lang="ru-RU" dirty="0"/>
          </a:p>
          <a:p>
            <a:endParaRPr lang="ru-RU" dirty="0"/>
          </a:p>
          <a:p>
            <a:r>
              <a:rPr lang="ru-RU" dirty="0"/>
              <a:t>Руководитель: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к.ф.-м.н., доцент Семёнов А.С.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65F00-BC05-4A18-9CCE-A77D11B4B8B7}"/>
              </a:ext>
            </a:extLst>
          </p:cNvPr>
          <p:cNvSpPr txBox="1"/>
          <p:nvPr/>
        </p:nvSpPr>
        <p:spPr>
          <a:xfrm>
            <a:off x="11311426" y="60212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1.15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72869-D467-4197-BAE2-B42167ED7500}"/>
              </a:ext>
            </a:extLst>
          </p:cNvPr>
          <p:cNvSpPr txBox="1"/>
          <p:nvPr/>
        </p:nvSpPr>
        <p:spPr>
          <a:xfrm>
            <a:off x="2993644" y="620688"/>
            <a:ext cx="6879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Результаты расчетов для оболочечно-стержневой постановки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3212C-5254-47AC-A0C0-653731BDF2A4}"/>
              </a:ext>
            </a:extLst>
          </p:cNvPr>
          <p:cNvPicPr/>
          <p:nvPr/>
        </p:nvPicPr>
        <p:blipFill rotWithShape="1">
          <a:blip r:embed="rId2"/>
          <a:srcRect l="21461" t="25592" r="22328" b="6962"/>
          <a:stretch/>
        </p:blipFill>
        <p:spPr bwMode="auto">
          <a:xfrm>
            <a:off x="911424" y="1196752"/>
            <a:ext cx="3744416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1EDB7A-440C-421C-9385-3AB514AE4274}"/>
                  </a:ext>
                </a:extLst>
              </p:cNvPr>
              <p:cNvSpPr txBox="1"/>
              <p:nvPr/>
            </p:nvSpPr>
            <p:spPr>
              <a:xfrm>
                <a:off x="335360" y="4613067"/>
                <a:ext cx="5040560" cy="973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1.8 — Окружные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 матрице трубы тип 36, изготовленной из полиэтилена повышенной термостойкости PE-RT тип 2 марки </a:t>
                </a:r>
                <a:r>
                  <a:rPr lang="ru-RU" sz="1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Hostalen</a:t>
                </a: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4731b при температуре 50</a:t>
                </a:r>
                <a:r>
                  <a:rPr lang="ru-RU" sz="1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1EDB7A-440C-421C-9385-3AB514AE4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4613067"/>
                <a:ext cx="5040560" cy="973536"/>
              </a:xfrm>
              <a:prstGeom prst="rect">
                <a:avLst/>
              </a:prstGeom>
              <a:blipFill>
                <a:blip r:embed="rId3"/>
                <a:stretch>
                  <a:fillRect l="-363" t="-1258" r="-363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188B8A-B17C-409C-B4D6-CD55FFAF7343}"/>
              </a:ext>
            </a:extLst>
          </p:cNvPr>
          <p:cNvPicPr/>
          <p:nvPr/>
        </p:nvPicPr>
        <p:blipFill rotWithShape="1">
          <a:blip r:embed="rId4"/>
          <a:srcRect l="9213" t="20160" r="7860" b="20579"/>
          <a:stretch/>
        </p:blipFill>
        <p:spPr bwMode="auto">
          <a:xfrm>
            <a:off x="6429464" y="1108402"/>
            <a:ext cx="5351232" cy="1563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D06CF4-0755-48F9-A149-DA3C0DA523EB}"/>
              </a:ext>
            </a:extLst>
          </p:cNvPr>
          <p:cNvPicPr/>
          <p:nvPr/>
        </p:nvPicPr>
        <p:blipFill rotWithShape="1">
          <a:blip r:embed="rId5"/>
          <a:srcRect l="8981" t="19142" r="7865" b="20571"/>
          <a:stretch/>
        </p:blipFill>
        <p:spPr bwMode="auto">
          <a:xfrm>
            <a:off x="6429464" y="2654113"/>
            <a:ext cx="5351232" cy="1862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012252-112E-44F4-85DC-1D108BA651FA}"/>
              </a:ext>
            </a:extLst>
          </p:cNvPr>
          <p:cNvPicPr/>
          <p:nvPr/>
        </p:nvPicPr>
        <p:blipFill rotWithShape="1">
          <a:blip r:embed="rId6"/>
          <a:srcRect l="8048" t="19957" r="7849" b="19954"/>
          <a:stretch/>
        </p:blipFill>
        <p:spPr bwMode="auto">
          <a:xfrm>
            <a:off x="6429464" y="4516829"/>
            <a:ext cx="5351232" cy="16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D357AF-411E-4716-96B0-9724D7F39BA0}"/>
              </a:ext>
            </a:extLst>
          </p:cNvPr>
          <p:cNvSpPr txBox="1"/>
          <p:nvPr/>
        </p:nvSpPr>
        <p:spPr>
          <a:xfrm>
            <a:off x="335360" y="559222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Справа представлены результаты для труб тип 36, 225, 110 соответственно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7FCBF-12DD-4D37-B377-55EA896E0AFB}"/>
              </a:ext>
            </a:extLst>
          </p:cNvPr>
          <p:cNvSpPr txBox="1"/>
          <p:nvPr/>
        </p:nvSpPr>
        <p:spPr>
          <a:xfrm>
            <a:off x="11311426" y="602128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10.15</a:t>
            </a:r>
          </a:p>
        </p:txBody>
      </p:sp>
    </p:spTree>
    <p:extLst>
      <p:ext uri="{BB962C8B-B14F-4D97-AF65-F5344CB8AC3E}">
        <p14:creationId xmlns:p14="http://schemas.microsoft.com/office/powerpoint/2010/main" val="178607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0AA5B-349D-4E88-BFD9-1820FDC5CF33}"/>
              </a:ext>
            </a:extLst>
          </p:cNvPr>
          <p:cNvSpPr txBox="1"/>
          <p:nvPr/>
        </p:nvSpPr>
        <p:spPr>
          <a:xfrm>
            <a:off x="2591322" y="620688"/>
            <a:ext cx="7009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Сравнение результатов численного и аналитического решения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0535E81-2008-49D5-A514-42372F9AE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51661"/>
              </p:ext>
            </p:extLst>
          </p:nvPr>
        </p:nvGraphicFramePr>
        <p:xfrm>
          <a:off x="1847528" y="2132856"/>
          <a:ext cx="8784976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925">
                  <a:extLst>
                    <a:ext uri="{9D8B030D-6E8A-4147-A177-3AD203B41FA5}">
                      <a16:colId xmlns:a16="http://schemas.microsoft.com/office/drawing/2014/main" val="37302633"/>
                    </a:ext>
                  </a:extLst>
                </a:gridCol>
                <a:gridCol w="2943366">
                  <a:extLst>
                    <a:ext uri="{9D8B030D-6E8A-4147-A177-3AD203B41FA5}">
                      <a16:colId xmlns:a16="http://schemas.microsoft.com/office/drawing/2014/main" val="2786761102"/>
                    </a:ext>
                  </a:extLst>
                </a:gridCol>
                <a:gridCol w="2922685">
                  <a:extLst>
                    <a:ext uri="{9D8B030D-6E8A-4147-A177-3AD203B41FA5}">
                      <a16:colId xmlns:a16="http://schemas.microsoft.com/office/drawing/2014/main" val="4271658699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Аналитическое решение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КЭ решение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19342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en-US" sz="1100" baseline="-25000">
                          <a:effectLst/>
                        </a:rPr>
                        <a:t>j</a:t>
                      </a:r>
                      <a:r>
                        <a:rPr lang="en-US" sz="1100">
                          <a:effectLst/>
                        </a:rPr>
                        <a:t>, </a:t>
                      </a:r>
                      <a:r>
                        <a:rPr lang="ru-RU" sz="1200">
                          <a:effectLst/>
                        </a:rPr>
                        <a:t>МПа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2,19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1,91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43996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CEFA52B-C6AA-401F-B0AB-B47F83B7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20" y="1628800"/>
            <a:ext cx="4821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4 — Сравнение аналитического и КЭ решения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08240-79E6-4031-9FBF-BE539AD07DC9}"/>
              </a:ext>
            </a:extLst>
          </p:cNvPr>
          <p:cNvSpPr txBox="1"/>
          <p:nvPr/>
        </p:nvSpPr>
        <p:spPr>
          <a:xfrm>
            <a:off x="11208568" y="6093296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11.15</a:t>
            </a:r>
          </a:p>
        </p:txBody>
      </p:sp>
    </p:spTree>
    <p:extLst>
      <p:ext uri="{BB962C8B-B14F-4D97-AF65-F5344CB8AC3E}">
        <p14:creationId xmlns:p14="http://schemas.microsoft.com/office/powerpoint/2010/main" val="185672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63C6FE-C4FB-451C-A40E-BB50B99B80FC}"/>
              </a:ext>
            </a:extLst>
          </p:cNvPr>
          <p:cNvSpPr txBox="1"/>
          <p:nvPr/>
        </p:nvSpPr>
        <p:spPr>
          <a:xfrm>
            <a:off x="4207406" y="620688"/>
            <a:ext cx="383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Номограммы</a:t>
            </a:r>
            <a:r>
              <a:rPr lang="en-GB" dirty="0"/>
              <a:t> </a:t>
            </a:r>
            <a:r>
              <a:rPr lang="ru-RU" dirty="0"/>
              <a:t>длительной прочности</a:t>
            </a:r>
          </a:p>
        </p:txBody>
      </p: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CB91F0F-5D99-4AE8-9323-4A74BE21CC35}"/>
              </a:ext>
            </a:extLst>
          </p:cNvPr>
          <p:cNvPicPr/>
          <p:nvPr/>
        </p:nvPicPr>
        <p:blipFill rotWithShape="1">
          <a:blip r:embed="rId2"/>
          <a:srcRect l="8397" t="21415" r="5290" b="23511"/>
          <a:stretch/>
        </p:blipFill>
        <p:spPr bwMode="auto">
          <a:xfrm>
            <a:off x="623392" y="1248410"/>
            <a:ext cx="4752528" cy="1748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FD358C-BC9A-415E-A5A8-0F86532E3A9C}"/>
              </a:ext>
            </a:extLst>
          </p:cNvPr>
          <p:cNvSpPr txBox="1"/>
          <p:nvPr/>
        </p:nvSpPr>
        <p:spPr>
          <a:xfrm>
            <a:off x="623392" y="3242766"/>
            <a:ext cx="4752528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1.9 —  </a:t>
            </a:r>
            <a:r>
              <a:rPr lang="ru-RU" sz="1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Эталонный график длительной прочности для трубы тип 36,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температуре 50 °С.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106A624-1F84-43DA-8C48-5E8F1F0DC02D}"/>
              </a:ext>
            </a:extLst>
          </p:cNvPr>
          <p:cNvPicPr/>
          <p:nvPr/>
        </p:nvPicPr>
        <p:blipFill rotWithShape="1">
          <a:blip r:embed="rId3"/>
          <a:srcRect l="8280" t="20802" r="5036" b="22899"/>
          <a:stretch/>
        </p:blipFill>
        <p:spPr bwMode="auto">
          <a:xfrm>
            <a:off x="6123811" y="1203960"/>
            <a:ext cx="5444797" cy="1792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BD9210-ECCF-4366-8EBC-3872D614CE77}"/>
              </a:ext>
            </a:extLst>
          </p:cNvPr>
          <p:cNvSpPr txBox="1"/>
          <p:nvPr/>
        </p:nvSpPr>
        <p:spPr>
          <a:xfrm>
            <a:off x="6384427" y="3242766"/>
            <a:ext cx="4923564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1.10 —  </a:t>
            </a:r>
            <a:r>
              <a:rPr lang="ru-RU" sz="1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Эталонный график длительной прочности для трубы тип 36,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температуре 70 °С.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C7D58F9-C851-4583-AE2A-9ED289B5FB9A}"/>
              </a:ext>
            </a:extLst>
          </p:cNvPr>
          <p:cNvPicPr/>
          <p:nvPr/>
        </p:nvPicPr>
        <p:blipFill rotWithShape="1">
          <a:blip r:embed="rId4"/>
          <a:srcRect l="8747" t="21006" r="4716" b="23107"/>
          <a:stretch/>
        </p:blipFill>
        <p:spPr bwMode="auto">
          <a:xfrm>
            <a:off x="623392" y="3894505"/>
            <a:ext cx="4752528" cy="1487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A4B51-658F-4658-91E1-0BD39DF7ADD0}"/>
              </a:ext>
            </a:extLst>
          </p:cNvPr>
          <p:cNvSpPr txBox="1"/>
          <p:nvPr/>
        </p:nvSpPr>
        <p:spPr>
          <a:xfrm>
            <a:off x="443372" y="5581921"/>
            <a:ext cx="5112568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1.11 —  </a:t>
            </a:r>
            <a:r>
              <a:rPr lang="ru-RU" sz="1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Эталонный график длительной прочности для трубы тип 36,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температуре 95 °С.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D86CB18-508F-46FB-A8FB-E01CAB3E204C}"/>
              </a:ext>
            </a:extLst>
          </p:cNvPr>
          <p:cNvPicPr/>
          <p:nvPr/>
        </p:nvPicPr>
        <p:blipFill rotWithShape="1">
          <a:blip r:embed="rId5"/>
          <a:srcRect l="8046" t="20395" r="4608" b="23710"/>
          <a:stretch/>
        </p:blipFill>
        <p:spPr bwMode="auto">
          <a:xfrm>
            <a:off x="6096001" y="3894505"/>
            <a:ext cx="5472608" cy="1487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9F4297-D331-4306-A36F-AF2FBDD4548C}"/>
              </a:ext>
            </a:extLst>
          </p:cNvPr>
          <p:cNvSpPr txBox="1"/>
          <p:nvPr/>
        </p:nvSpPr>
        <p:spPr>
          <a:xfrm>
            <a:off x="6276021" y="5568838"/>
            <a:ext cx="5112568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1.12 —  </a:t>
            </a:r>
            <a:r>
              <a:rPr lang="ru-RU" sz="1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Эталонный график длительной прочности для трубы тип 36,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температуре 115 °С.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8E572-A7D9-4037-906A-8B1AB1BEB48B}"/>
              </a:ext>
            </a:extLst>
          </p:cNvPr>
          <p:cNvSpPr txBox="1"/>
          <p:nvPr/>
        </p:nvSpPr>
        <p:spPr>
          <a:xfrm>
            <a:off x="11311426" y="602128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12.15</a:t>
            </a:r>
          </a:p>
        </p:txBody>
      </p:sp>
    </p:spTree>
    <p:extLst>
      <p:ext uri="{BB962C8B-B14F-4D97-AF65-F5344CB8AC3E}">
        <p14:creationId xmlns:p14="http://schemas.microsoft.com/office/powerpoint/2010/main" val="301273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CE210-1B79-4FBA-9999-CE28FB20AB8E}"/>
              </a:ext>
            </a:extLst>
          </p:cNvPr>
          <p:cNvSpPr txBox="1"/>
          <p:nvPr/>
        </p:nvSpPr>
        <p:spPr>
          <a:xfrm>
            <a:off x="2623703" y="620688"/>
            <a:ext cx="694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Зависимость окружных напряжений от местоположения нити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4FE15B-1E0B-4F86-B2A1-1A30E512A32F}"/>
              </a:ext>
            </a:extLst>
          </p:cNvPr>
          <p:cNvPicPr/>
          <p:nvPr/>
        </p:nvPicPr>
        <p:blipFill rotWithShape="1">
          <a:blip r:embed="rId2"/>
          <a:srcRect l="7931" t="20160" r="7877" b="19357"/>
          <a:stretch/>
        </p:blipFill>
        <p:spPr bwMode="auto">
          <a:xfrm>
            <a:off x="3132455" y="1020798"/>
            <a:ext cx="592709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E9EC8-E915-40A4-A487-78D00274AB01}"/>
              </a:ext>
            </a:extLst>
          </p:cNvPr>
          <p:cNvSpPr txBox="1"/>
          <p:nvPr/>
        </p:nvSpPr>
        <p:spPr>
          <a:xfrm>
            <a:off x="3132455" y="3501008"/>
            <a:ext cx="6418554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1.13 — Зависимость окружных напряжений от расстояния нити до внутреннего радиуса.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252C8-778B-429E-BB18-5AFF4EA0CDCC}"/>
              </a:ext>
            </a:extLst>
          </p:cNvPr>
          <p:cNvSpPr txBox="1"/>
          <p:nvPr/>
        </p:nvSpPr>
        <p:spPr>
          <a:xfrm>
            <a:off x="11311426" y="602128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13.15</a:t>
            </a:r>
          </a:p>
        </p:txBody>
      </p:sp>
    </p:spTree>
    <p:extLst>
      <p:ext uri="{BB962C8B-B14F-4D97-AF65-F5344CB8AC3E}">
        <p14:creationId xmlns:p14="http://schemas.microsoft.com/office/powerpoint/2010/main" val="67875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трава, гриб, базидиомицет&#10;&#10;Автоматически созданное описание">
            <a:extLst>
              <a:ext uri="{FF2B5EF4-FFF2-40B4-BE49-F238E27FC236}">
                <a16:creationId xmlns:a16="http://schemas.microsoft.com/office/drawing/2014/main" id="{EA26F712-7DD6-4DFD-8F5B-88586CFEC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72816"/>
            <a:ext cx="2443200" cy="32576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гриб, внешний, базидиомицет&#10;&#10;Автоматически созданное описание">
            <a:extLst>
              <a:ext uri="{FF2B5EF4-FFF2-40B4-BE49-F238E27FC236}">
                <a16:creationId xmlns:a16="http://schemas.microsoft.com/office/drawing/2014/main" id="{D9557886-666D-4112-9881-950D00794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19" y="1772816"/>
            <a:ext cx="2443200" cy="3257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иб, внешний, трав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AC0B5274-D889-464A-9374-C9583DFB6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22" y="1772816"/>
            <a:ext cx="2592288" cy="32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656EB-0D26-4EAE-BB95-D97172717678}"/>
              </a:ext>
            </a:extLst>
          </p:cNvPr>
          <p:cNvSpPr txBox="1"/>
          <p:nvPr/>
        </p:nvSpPr>
        <p:spPr>
          <a:xfrm>
            <a:off x="4595799" y="692696"/>
            <a:ext cx="309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Результаты экспериментов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7F358-CA1E-4352-8B85-91973CD33841}"/>
              </a:ext>
            </a:extLst>
          </p:cNvPr>
          <p:cNvSpPr txBox="1"/>
          <p:nvPr/>
        </p:nvSpPr>
        <p:spPr>
          <a:xfrm>
            <a:off x="11208568" y="6093296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14.15</a:t>
            </a:r>
          </a:p>
        </p:txBody>
      </p:sp>
    </p:spTree>
    <p:extLst>
      <p:ext uri="{BB962C8B-B14F-4D97-AF65-F5344CB8AC3E}">
        <p14:creationId xmlns:p14="http://schemas.microsoft.com/office/powerpoint/2010/main" val="382682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0A125-BA94-4748-90AF-BBE97F5444CA}"/>
              </a:ext>
            </a:extLst>
          </p:cNvPr>
          <p:cNvSpPr txBox="1"/>
          <p:nvPr/>
        </p:nvSpPr>
        <p:spPr>
          <a:xfrm>
            <a:off x="3422447" y="2847429"/>
            <a:ext cx="5347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9C26E-E0E3-4636-8287-492717EC404C}"/>
              </a:ext>
            </a:extLst>
          </p:cNvPr>
          <p:cNvSpPr txBox="1"/>
          <p:nvPr/>
        </p:nvSpPr>
        <p:spPr>
          <a:xfrm>
            <a:off x="11136560" y="6165304"/>
            <a:ext cx="6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15.15</a:t>
            </a:r>
          </a:p>
        </p:txBody>
      </p:sp>
    </p:spTree>
    <p:extLst>
      <p:ext uri="{BB962C8B-B14F-4D97-AF65-F5344CB8AC3E}">
        <p14:creationId xmlns:p14="http://schemas.microsoft.com/office/powerpoint/2010/main" val="21718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1C57B-98DF-4B4D-BEA2-8C0FF1098F90}"/>
              </a:ext>
            </a:extLst>
          </p:cNvPr>
          <p:cNvSpPr txBox="1"/>
          <p:nvPr/>
        </p:nvSpPr>
        <p:spPr>
          <a:xfrm>
            <a:off x="5297640" y="548680"/>
            <a:ext cx="159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Цели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CF439-D1EA-4E6C-BA7C-307BB1BFD2B9}"/>
              </a:ext>
            </a:extLst>
          </p:cNvPr>
          <p:cNvSpPr txBox="1"/>
          <p:nvPr/>
        </p:nvSpPr>
        <p:spPr>
          <a:xfrm>
            <a:off x="407368" y="1412776"/>
            <a:ext cx="8332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Исследовать на предмет кратковременной и долговременной прочности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труб из полиэтилена повышенной термостойкости и PE-RT тип II с армированием.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EA55D-195F-4020-AA88-63529AAFE5F7}"/>
              </a:ext>
            </a:extLst>
          </p:cNvPr>
          <p:cNvSpPr txBox="1"/>
          <p:nvPr/>
        </p:nvSpPr>
        <p:spPr>
          <a:xfrm>
            <a:off x="11208568" y="6093296"/>
            <a:ext cx="64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66285-2706-4889-93D7-F74266CE2B2C}"/>
              </a:ext>
            </a:extLst>
          </p:cNvPr>
          <p:cNvSpPr txBox="1"/>
          <p:nvPr/>
        </p:nvSpPr>
        <p:spPr>
          <a:xfrm>
            <a:off x="400456" y="2204864"/>
            <a:ext cx="8143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Будут решаться такие задачи: получение аналитического решение для труб с армированием, получение численного решения с помощью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ANSYS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построение номограммы и аппроксимации длительной прочности, получение зависимости окружных напряжений от местоположения кевларовой нити.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2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73A039-ECA8-4195-A78B-D75DF18A8E4B}"/>
              </a:ext>
            </a:extLst>
          </p:cNvPr>
          <p:cNvSpPr txBox="1"/>
          <p:nvPr/>
        </p:nvSpPr>
        <p:spPr>
          <a:xfrm>
            <a:off x="2190348" y="620688"/>
            <a:ext cx="78113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Аппроксимация кривых длительной прочности для </a:t>
            </a:r>
            <a:br>
              <a:rPr lang="ru-RU" sz="2000" dirty="0"/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полиэтилена повышенной термостойкости PE-RT тип 2 марки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Hostalen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4731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ru-RU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E53CA-170B-42ED-A39A-D5BDFF1F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5635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8">
            <a:extLst>
              <a:ext uri="{FF2B5EF4-FFF2-40B4-BE49-F238E27FC236}">
                <a16:creationId xmlns:a16="http://schemas.microsoft.com/office/drawing/2014/main" id="{1575E842-CBA0-4029-97EC-D1571CCB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0" y="1249611"/>
            <a:ext cx="4930775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9580A0-1422-4C92-B948-BEFAEE02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4509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1.1 Данные из DIN EN ISO 15875-2:2004.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5A5F3-86DC-4C72-93F9-934C61E27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915" y="7452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E9374FE-0009-4A00-82C0-7454D6A3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22807" r="8221" b="25258"/>
          <a:stretch>
            <a:fillRect/>
          </a:stretch>
        </p:blipFill>
        <p:spPr bwMode="auto">
          <a:xfrm>
            <a:off x="6119764" y="1443827"/>
            <a:ext cx="5570538" cy="301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5F2F2F4-9133-4D6C-86E0-DEAA7D79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45386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1.2 Аппроксимация кривых длительной прочности.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C4DC3E-B1E9-4326-8C4F-27D36B750829}"/>
                  </a:ext>
                </a:extLst>
              </p:cNvPr>
              <p:cNvSpPr txBox="1"/>
              <p:nvPr/>
            </p:nvSpPr>
            <p:spPr>
              <a:xfrm>
                <a:off x="-859341" y="4905165"/>
                <a:ext cx="7056185" cy="509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400" i="1" smtClean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/>
                            <m:t>lg</m:t>
                          </m:r>
                        </m:fName>
                        <m:e>
                          <m:d>
                            <m:d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ru-RU" sz="1400" i="1"/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ru-RU" sz="1400" i="0"/>
                        <m:t>=</m:t>
                      </m:r>
                      <m:r>
                        <a:rPr lang="ru-RU" sz="1400" i="1"/>
                        <m:t>𝐴</m:t>
                      </m:r>
                      <m:r>
                        <a:rPr lang="ru-RU" sz="1400" i="0"/>
                        <m:t>+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</a:rPr>
                          </m:ctrlPr>
                        </m:fPr>
                        <m:num>
                          <m:r>
                            <a:rPr lang="ru-RU" sz="1400" i="1"/>
                            <m:t>𝐵𝑙𝑔</m:t>
                          </m:r>
                          <m:d>
                            <m:dPr>
                              <m:ctrlPr>
                                <a:rPr lang="ru-RU" sz="1400" i="1"/>
                              </m:ctrlPr>
                            </m:dPr>
                            <m:e>
                              <m:r>
                                <a:rPr lang="ru-RU" sz="1400" i="1"/>
                                <m:t>𝜎</m:t>
                              </m:r>
                            </m:e>
                          </m:d>
                        </m:num>
                        <m:den>
                          <m:r>
                            <a:rPr lang="ru-RU" sz="1400" i="1"/>
                            <m:t>𝑇</m:t>
                          </m:r>
                        </m:den>
                      </m:f>
                      <m:r>
                        <a:rPr lang="ru-RU" sz="1400" i="0"/>
                        <m:t>+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</a:rPr>
                          </m:ctrlPr>
                        </m:fPr>
                        <m:num>
                          <m:r>
                            <a:rPr lang="ru-RU" sz="1400" i="1"/>
                            <m:t>𝐶</m:t>
                          </m:r>
                        </m:num>
                        <m:den>
                          <m:r>
                            <a:rPr lang="ru-RU" sz="1400" i="1"/>
                            <m:t>𝑇</m:t>
                          </m:r>
                        </m:den>
                      </m:f>
                      <m:r>
                        <a:rPr lang="ru-RU" sz="1400" i="0"/>
                        <m:t>+</m:t>
                      </m:r>
                      <m:r>
                        <a:rPr lang="ru-RU" sz="1400" i="1"/>
                        <m:t>𝐷𝑙𝑔</m:t>
                      </m:r>
                      <m:d>
                        <m:d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</a:rPr>
                          </m:ctrlPr>
                        </m:dPr>
                        <m:e>
                          <m:r>
                            <a:rPr lang="ru-RU" sz="1400" i="1"/>
                            <m:t>𝜎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C4DC3E-B1E9-4326-8C4F-27D36B75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9341" y="4905165"/>
                <a:ext cx="7056185" cy="509050"/>
              </a:xfrm>
              <a:prstGeom prst="rect">
                <a:avLst/>
              </a:prstGeom>
              <a:blipFill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86ED09A-8F94-460F-9385-04F529D16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78370"/>
              </p:ext>
            </p:extLst>
          </p:nvPr>
        </p:nvGraphicFramePr>
        <p:xfrm>
          <a:off x="6744792" y="4960440"/>
          <a:ext cx="4320482" cy="988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565">
                  <a:extLst>
                    <a:ext uri="{9D8B030D-6E8A-4147-A177-3AD203B41FA5}">
                      <a16:colId xmlns:a16="http://schemas.microsoft.com/office/drawing/2014/main" val="3228903887"/>
                    </a:ext>
                  </a:extLst>
                </a:gridCol>
                <a:gridCol w="1339565">
                  <a:extLst>
                    <a:ext uri="{9D8B030D-6E8A-4147-A177-3AD203B41FA5}">
                      <a16:colId xmlns:a16="http://schemas.microsoft.com/office/drawing/2014/main" val="3925303648"/>
                    </a:ext>
                  </a:extLst>
                </a:gridCol>
                <a:gridCol w="1641352">
                  <a:extLst>
                    <a:ext uri="{9D8B030D-6E8A-4147-A177-3AD203B41FA5}">
                      <a16:colId xmlns:a16="http://schemas.microsoft.com/office/drawing/2014/main" val="3606395002"/>
                    </a:ext>
                  </a:extLst>
                </a:gridCol>
              </a:tblGrid>
              <a:tr h="231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-252.0882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lg(ч)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422485"/>
                  </a:ext>
                </a:extLst>
              </a:tr>
              <a:tr h="292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-68217.06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K lg(ч) / lg(</a:t>
                      </a:r>
                      <a:r>
                        <a:rPr lang="en-US" sz="1400">
                          <a:effectLst/>
                        </a:rPr>
                        <a:t>МПа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870834"/>
                  </a:ext>
                </a:extLst>
              </a:tr>
              <a:tr h="231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105350.4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K lg(ч)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145014"/>
                  </a:ext>
                </a:extLst>
              </a:tr>
              <a:tr h="231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136.0416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lg</a:t>
                      </a:r>
                      <a:r>
                        <a:rPr lang="ru-RU" sz="1400" dirty="0">
                          <a:effectLst/>
                        </a:rPr>
                        <a:t>(ч)/ </a:t>
                      </a:r>
                      <a:r>
                        <a:rPr lang="ru-RU" sz="1400" dirty="0" err="1">
                          <a:effectLst/>
                        </a:rPr>
                        <a:t>lg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МПа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33676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39E39B-4DA4-4D78-8324-4DECC1CF6E73}"/>
              </a:ext>
            </a:extLst>
          </p:cNvPr>
          <p:cNvSpPr txBox="1"/>
          <p:nvPr/>
        </p:nvSpPr>
        <p:spPr>
          <a:xfrm>
            <a:off x="11311426" y="60212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3.15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E57E44A-9C8F-49D3-A1F4-0BEC5A8F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10" y="5665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87B9203-1B1F-4C5A-98C3-1EDFB3843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290152"/>
              </p:ext>
            </p:extLst>
          </p:nvPr>
        </p:nvGraphicFramePr>
        <p:xfrm>
          <a:off x="716477" y="5454488"/>
          <a:ext cx="37798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819400" imgH="431800" progId="Equation.DSMT4">
                  <p:embed/>
                </p:oleObj>
              </mc:Choice>
              <mc:Fallback>
                <p:oleObj r:id="rId5" imgW="2819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77" y="5454488"/>
                        <a:ext cx="37798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69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293D3C6-A2CC-4762-B42F-FD3ABED072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5683719"/>
                  </p:ext>
                </p:extLst>
              </p:nvPr>
            </p:nvGraphicFramePr>
            <p:xfrm>
              <a:off x="2999655" y="1661199"/>
              <a:ext cx="6552727" cy="19442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06539">
                      <a:extLst>
                        <a:ext uri="{9D8B030D-6E8A-4147-A177-3AD203B41FA5}">
                          <a16:colId xmlns:a16="http://schemas.microsoft.com/office/drawing/2014/main" val="3738347903"/>
                        </a:ext>
                      </a:extLst>
                    </a:gridCol>
                    <a:gridCol w="939610">
                      <a:extLst>
                        <a:ext uri="{9D8B030D-6E8A-4147-A177-3AD203B41FA5}">
                          <a16:colId xmlns:a16="http://schemas.microsoft.com/office/drawing/2014/main" val="527619542"/>
                        </a:ext>
                      </a:extLst>
                    </a:gridCol>
                    <a:gridCol w="975371">
                      <a:extLst>
                        <a:ext uri="{9D8B030D-6E8A-4147-A177-3AD203B41FA5}">
                          <a16:colId xmlns:a16="http://schemas.microsoft.com/office/drawing/2014/main" val="1296961720"/>
                        </a:ext>
                      </a:extLst>
                    </a:gridCol>
                    <a:gridCol w="1048997">
                      <a:extLst>
                        <a:ext uri="{9D8B030D-6E8A-4147-A177-3AD203B41FA5}">
                          <a16:colId xmlns:a16="http://schemas.microsoft.com/office/drawing/2014/main" val="1109615183"/>
                        </a:ext>
                      </a:extLst>
                    </a:gridCol>
                    <a:gridCol w="892629">
                      <a:extLst>
                        <a:ext uri="{9D8B030D-6E8A-4147-A177-3AD203B41FA5}">
                          <a16:colId xmlns:a16="http://schemas.microsoft.com/office/drawing/2014/main" val="999380444"/>
                        </a:ext>
                      </a:extLst>
                    </a:gridCol>
                    <a:gridCol w="1091070">
                      <a:extLst>
                        <a:ext uri="{9D8B030D-6E8A-4147-A177-3AD203B41FA5}">
                          <a16:colId xmlns:a16="http://schemas.microsoft.com/office/drawing/2014/main" val="2006901727"/>
                        </a:ext>
                      </a:extLst>
                    </a:gridCol>
                    <a:gridCol w="998511">
                      <a:extLst>
                        <a:ext uri="{9D8B030D-6E8A-4147-A177-3AD203B41FA5}">
                          <a16:colId xmlns:a16="http://schemas.microsoft.com/office/drawing/2014/main" val="3599169862"/>
                        </a:ext>
                      </a:extLst>
                    </a:gridCol>
                  </a:tblGrid>
                  <a:tr h="1009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№ п/п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труба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>
                              <a:effectLst/>
                            </a:rPr>
                            <a:t>Наружный диаметр.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dn.</a:t>
                          </a:r>
                          <a:r>
                            <a:rPr lang="ru-RU" sz="1200">
                              <a:effectLst/>
                            </a:rPr>
                            <a:t> мм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effectLst/>
                            </a:rPr>
                            <a:t>Внутренний диаметр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di </a:t>
                          </a:r>
                          <a:r>
                            <a:rPr lang="ru-RU" sz="1200" dirty="0">
                              <a:effectLst/>
                            </a:rPr>
                            <a:t>. мм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>
                              <a:effectLst/>
                            </a:rPr>
                            <a:t>Толщина стенки.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en </a:t>
                          </a:r>
                          <a:r>
                            <a:rPr lang="ru-RU" sz="1200">
                              <a:effectLst/>
                            </a:rPr>
                            <a:t>. мм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>
                              <a:effectLst/>
                            </a:rPr>
                            <a:t>Толщина укрывочного слоя, </a:t>
                          </a:r>
                          <a:r>
                            <a:rPr lang="en-US" sz="1200">
                              <a:effectLst/>
                            </a:rPr>
                            <a:t>t</a:t>
                          </a:r>
                          <a:r>
                            <a:rPr lang="ru-RU" sz="1200">
                              <a:effectLst/>
                            </a:rPr>
                            <a:t>. мм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effectLst/>
                            </a:rPr>
                            <a:t>SDR</a:t>
                          </a:r>
                          <a:endParaRPr lang="ru-RU" sz="12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200">
                                  <a:effectLst/>
                                </a:rPr>
                                <m:t>)</m:t>
                              </m:r>
                            </m:oMath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477473"/>
                      </a:ext>
                    </a:extLst>
                  </a:tr>
                  <a:tr h="3116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Тип 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38.8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6.2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7.4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41234924"/>
                      </a:ext>
                    </a:extLst>
                  </a:tr>
                  <a:tr h="3116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Тип  110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85,4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12,3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1,5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8935484"/>
                      </a:ext>
                    </a:extLst>
                  </a:tr>
                  <a:tr h="3116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Тип 225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184</a:t>
                          </a:r>
                          <a:r>
                            <a:rPr lang="en-US" sz="1200">
                              <a:effectLst/>
                            </a:rPr>
                            <a:t>,0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0,5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2,0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90336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293D3C6-A2CC-4762-B42F-FD3ABED072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5683719"/>
                  </p:ext>
                </p:extLst>
              </p:nvPr>
            </p:nvGraphicFramePr>
            <p:xfrm>
              <a:off x="2999655" y="1661199"/>
              <a:ext cx="6552727" cy="19442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06539">
                      <a:extLst>
                        <a:ext uri="{9D8B030D-6E8A-4147-A177-3AD203B41FA5}">
                          <a16:colId xmlns:a16="http://schemas.microsoft.com/office/drawing/2014/main" val="3738347903"/>
                        </a:ext>
                      </a:extLst>
                    </a:gridCol>
                    <a:gridCol w="939610">
                      <a:extLst>
                        <a:ext uri="{9D8B030D-6E8A-4147-A177-3AD203B41FA5}">
                          <a16:colId xmlns:a16="http://schemas.microsoft.com/office/drawing/2014/main" val="527619542"/>
                        </a:ext>
                      </a:extLst>
                    </a:gridCol>
                    <a:gridCol w="975371">
                      <a:extLst>
                        <a:ext uri="{9D8B030D-6E8A-4147-A177-3AD203B41FA5}">
                          <a16:colId xmlns:a16="http://schemas.microsoft.com/office/drawing/2014/main" val="1296961720"/>
                        </a:ext>
                      </a:extLst>
                    </a:gridCol>
                    <a:gridCol w="1048997">
                      <a:extLst>
                        <a:ext uri="{9D8B030D-6E8A-4147-A177-3AD203B41FA5}">
                          <a16:colId xmlns:a16="http://schemas.microsoft.com/office/drawing/2014/main" val="1109615183"/>
                        </a:ext>
                      </a:extLst>
                    </a:gridCol>
                    <a:gridCol w="892629">
                      <a:extLst>
                        <a:ext uri="{9D8B030D-6E8A-4147-A177-3AD203B41FA5}">
                          <a16:colId xmlns:a16="http://schemas.microsoft.com/office/drawing/2014/main" val="999380444"/>
                        </a:ext>
                      </a:extLst>
                    </a:gridCol>
                    <a:gridCol w="1091070">
                      <a:extLst>
                        <a:ext uri="{9D8B030D-6E8A-4147-A177-3AD203B41FA5}">
                          <a16:colId xmlns:a16="http://schemas.microsoft.com/office/drawing/2014/main" val="2006901727"/>
                        </a:ext>
                      </a:extLst>
                    </a:gridCol>
                    <a:gridCol w="998511">
                      <a:extLst>
                        <a:ext uri="{9D8B030D-6E8A-4147-A177-3AD203B41FA5}">
                          <a16:colId xmlns:a16="http://schemas.microsoft.com/office/drawing/2014/main" val="3599169862"/>
                        </a:ext>
                      </a:extLst>
                    </a:gridCol>
                  </a:tblGrid>
                  <a:tr h="1009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№ п/п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труба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>
                              <a:effectLst/>
                            </a:rPr>
                            <a:t>Наружный диаметр.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dn.</a:t>
                          </a:r>
                          <a:r>
                            <a:rPr lang="ru-RU" sz="1200">
                              <a:effectLst/>
                            </a:rPr>
                            <a:t> мм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effectLst/>
                            </a:rPr>
                            <a:t>Внутренний диаметр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di </a:t>
                          </a:r>
                          <a:r>
                            <a:rPr lang="ru-RU" sz="1200" dirty="0">
                              <a:effectLst/>
                            </a:rPr>
                            <a:t>. мм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>
                              <a:effectLst/>
                            </a:rPr>
                            <a:t>Толщина стенки.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en </a:t>
                          </a:r>
                          <a:r>
                            <a:rPr lang="ru-RU" sz="1200">
                              <a:effectLst/>
                            </a:rPr>
                            <a:t>. мм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>
                              <a:effectLst/>
                            </a:rPr>
                            <a:t>Толщина укрывочного слоя, </a:t>
                          </a:r>
                          <a:r>
                            <a:rPr lang="en-US" sz="1200">
                              <a:effectLst/>
                            </a:rPr>
                            <a:t>t</a:t>
                          </a:r>
                          <a:r>
                            <a:rPr lang="ru-RU" sz="1200">
                              <a:effectLst/>
                            </a:rPr>
                            <a:t>. мм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6098" t="-4217" r="-3049" b="-981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77473"/>
                      </a:ext>
                    </a:extLst>
                  </a:tr>
                  <a:tr h="3116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Тип 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38.8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6.2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7.4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41234924"/>
                      </a:ext>
                    </a:extLst>
                  </a:tr>
                  <a:tr h="3116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Тип  110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85,4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12,3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1,5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8935484"/>
                      </a:ext>
                    </a:extLst>
                  </a:tr>
                  <a:tr h="3116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Тип 225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225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184</a:t>
                          </a:r>
                          <a:r>
                            <a:rPr lang="en-US" sz="1200">
                              <a:effectLst/>
                            </a:rPr>
                            <a:t>,0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0,5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2,0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903360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8D81B3-C820-4EBF-8D1B-9F55B5BC859C}"/>
              </a:ext>
            </a:extLst>
          </p:cNvPr>
          <p:cNvSpPr txBox="1"/>
          <p:nvPr/>
        </p:nvSpPr>
        <p:spPr>
          <a:xfrm>
            <a:off x="3802037" y="692696"/>
            <a:ext cx="508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Геометрические характеристики труб и нити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60880DD-2C57-47B0-9244-A7FFB1098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96257"/>
              </p:ext>
            </p:extLst>
          </p:nvPr>
        </p:nvGraphicFramePr>
        <p:xfrm>
          <a:off x="2999656" y="4077072"/>
          <a:ext cx="6552727" cy="119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013">
                  <a:extLst>
                    <a:ext uri="{9D8B030D-6E8A-4147-A177-3AD203B41FA5}">
                      <a16:colId xmlns:a16="http://schemas.microsoft.com/office/drawing/2014/main" val="3312207376"/>
                    </a:ext>
                  </a:extLst>
                </a:gridCol>
                <a:gridCol w="3276714">
                  <a:extLst>
                    <a:ext uri="{9D8B030D-6E8A-4147-A177-3AD203B41FA5}">
                      <a16:colId xmlns:a16="http://schemas.microsoft.com/office/drawing/2014/main" val="988653561"/>
                    </a:ext>
                  </a:extLst>
                </a:gridCol>
              </a:tblGrid>
              <a:tr h="2363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Кевларовая нить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04398"/>
                  </a:ext>
                </a:extLst>
              </a:tr>
              <a:tr h="236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Угол наклона нити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54 44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15157"/>
                  </a:ext>
                </a:extLst>
              </a:tr>
              <a:tr h="484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нитей оплетки по каждому из направлений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298214"/>
                  </a:ext>
                </a:extLst>
              </a:tr>
              <a:tr h="236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продольных нитей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5462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D39D57-E65B-4A1A-89EC-6E51BA067331}"/>
              </a:ext>
            </a:extLst>
          </p:cNvPr>
          <p:cNvSpPr txBox="1"/>
          <p:nvPr/>
        </p:nvSpPr>
        <p:spPr>
          <a:xfrm>
            <a:off x="2986829" y="1217655"/>
            <a:ext cx="6027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ctr"/>
                <a:tab pos="717550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Таблица 1 —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Трубы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B2780-ECBF-4E13-BCD5-9AB444EA8DD5}"/>
              </a:ext>
            </a:extLst>
          </p:cNvPr>
          <p:cNvSpPr txBox="1"/>
          <p:nvPr/>
        </p:nvSpPr>
        <p:spPr>
          <a:xfrm>
            <a:off x="3066741" y="3741182"/>
            <a:ext cx="6418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ctr"/>
                <a:tab pos="717550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Таблица 2 — </a:t>
            </a:r>
            <a:r>
              <a:rPr lang="ru-RU" alt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Нить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7436F-8EC3-4799-810D-7C2C2ADC2A76}"/>
              </a:ext>
            </a:extLst>
          </p:cNvPr>
          <p:cNvSpPr txBox="1"/>
          <p:nvPr/>
        </p:nvSpPr>
        <p:spPr>
          <a:xfrm>
            <a:off x="11136560" y="6021288"/>
            <a:ext cx="64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75691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97F6E8-E062-4798-9445-E58D2A5E21DC}"/>
              </a:ext>
            </a:extLst>
          </p:cNvPr>
          <p:cNvSpPr txBox="1"/>
          <p:nvPr/>
        </p:nvSpPr>
        <p:spPr>
          <a:xfrm>
            <a:off x="2886723" y="620688"/>
            <a:ext cx="6418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Аналитическое решение для трубы с армированием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Изображение выглядит как текст, небо&#10;&#10;Автоматически созданное описание">
            <a:extLst>
              <a:ext uri="{FF2B5EF4-FFF2-40B4-BE49-F238E27FC236}">
                <a16:creationId xmlns:a16="http://schemas.microsoft.com/office/drawing/2014/main" id="{A2256CCB-241C-44DA-B40D-FC241B7A54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" y="1268760"/>
            <a:ext cx="4963934" cy="2410441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C35B02-F1D8-4CB7-BBFD-0EC2B56277DE}"/>
                  </a:ext>
                </a:extLst>
              </p:cNvPr>
              <p:cNvSpPr txBox="1"/>
              <p:nvPr/>
            </p:nvSpPr>
            <p:spPr>
              <a:xfrm>
                <a:off x="5945402" y="1945370"/>
                <a:ext cx="5976664" cy="97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C35B02-F1D8-4CB7-BBFD-0EC2B5627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02" y="1945370"/>
                <a:ext cx="5976664" cy="974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0D5E7C5-E29C-4031-A4F2-9F4E616A3065}"/>
              </a:ext>
            </a:extLst>
          </p:cNvPr>
          <p:cNvSpPr txBox="1"/>
          <p:nvPr/>
        </p:nvSpPr>
        <p:spPr>
          <a:xfrm>
            <a:off x="7800102" y="1490910"/>
            <a:ext cx="226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Граничные условия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10ACF-A859-4345-8DF5-EDDFF58D4161}"/>
              </a:ext>
            </a:extLst>
          </p:cNvPr>
          <p:cNvSpPr txBox="1"/>
          <p:nvPr/>
        </p:nvSpPr>
        <p:spPr>
          <a:xfrm>
            <a:off x="373673" y="5792089"/>
            <a:ext cx="5616624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1.3 — Переход от слоя, содержащего армирующие кевларовые нити к гомогенному слою.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CC7F4D-73B7-45A9-BFD6-E15C49423D82}"/>
                  </a:ext>
                </a:extLst>
              </p:cNvPr>
              <p:cNvSpPr txBox="1"/>
              <p:nvPr/>
            </p:nvSpPr>
            <p:spPr>
              <a:xfrm>
                <a:off x="5735960" y="3833741"/>
                <a:ext cx="6658431" cy="2025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sz="14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ru-RU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sz="14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ru-RU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sz="14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ru-RU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sz="14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ru-RU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CC7F4D-73B7-45A9-BFD6-E15C49423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3833741"/>
                <a:ext cx="6658431" cy="2025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3F0F2A0-44D7-4B0B-941B-9DB27D0D2FE3}"/>
              </a:ext>
            </a:extLst>
          </p:cNvPr>
          <p:cNvSpPr txBox="1"/>
          <p:nvPr/>
        </p:nvSpPr>
        <p:spPr>
          <a:xfrm>
            <a:off x="7239579" y="3309869"/>
            <a:ext cx="338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Решение в общем виде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833D5-3B2C-48C0-B273-A9B2F8059F07}"/>
              </a:ext>
            </a:extLst>
          </p:cNvPr>
          <p:cNvSpPr txBox="1"/>
          <p:nvPr/>
        </p:nvSpPr>
        <p:spPr>
          <a:xfrm>
            <a:off x="11311426" y="60212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5.15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AF54E2-2907-49AA-9B84-9A5DA5364B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80" y="3445864"/>
            <a:ext cx="2457886" cy="2448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A4C65E-AA52-4C9C-8BEE-02024DBA2DCB}"/>
                  </a:ext>
                </a:extLst>
              </p:cNvPr>
              <p:cNvSpPr txBox="1"/>
              <p:nvPr/>
            </p:nvSpPr>
            <p:spPr>
              <a:xfrm>
                <a:off x="5481495" y="2739976"/>
                <a:ext cx="6418554" cy="586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A4C65E-AA52-4C9C-8BEE-02024DBA2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95" y="2739976"/>
                <a:ext cx="6418554" cy="586314"/>
              </a:xfrm>
              <a:prstGeom prst="rect">
                <a:avLst/>
              </a:prstGeom>
              <a:blipFill>
                <a:blip r:embed="rId6"/>
                <a:stretch>
                  <a:fillRect t="-147423" b="-201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2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03E65-442B-47E3-B350-11D495B461E9}"/>
              </a:ext>
            </a:extLst>
          </p:cNvPr>
          <p:cNvSpPr txBox="1"/>
          <p:nvPr/>
        </p:nvSpPr>
        <p:spPr>
          <a:xfrm>
            <a:off x="4557405" y="620688"/>
            <a:ext cx="3284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Характеристики материалов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14BB4DA-67A1-4B5E-933F-D9C38D150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20405"/>
              </p:ext>
            </p:extLst>
          </p:nvPr>
        </p:nvGraphicFramePr>
        <p:xfrm>
          <a:off x="838199" y="1796242"/>
          <a:ext cx="10515601" cy="3265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268">
                  <a:extLst>
                    <a:ext uri="{9D8B030D-6E8A-4147-A177-3AD203B41FA5}">
                      <a16:colId xmlns:a16="http://schemas.microsoft.com/office/drawing/2014/main" val="3803138886"/>
                    </a:ext>
                  </a:extLst>
                </a:gridCol>
                <a:gridCol w="2061058">
                  <a:extLst>
                    <a:ext uri="{9D8B030D-6E8A-4147-A177-3AD203B41FA5}">
                      <a16:colId xmlns:a16="http://schemas.microsoft.com/office/drawing/2014/main" val="108142491"/>
                    </a:ext>
                  </a:extLst>
                </a:gridCol>
                <a:gridCol w="1878086">
                  <a:extLst>
                    <a:ext uri="{9D8B030D-6E8A-4147-A177-3AD203B41FA5}">
                      <a16:colId xmlns:a16="http://schemas.microsoft.com/office/drawing/2014/main" val="521939029"/>
                    </a:ext>
                  </a:extLst>
                </a:gridCol>
                <a:gridCol w="1878086">
                  <a:extLst>
                    <a:ext uri="{9D8B030D-6E8A-4147-A177-3AD203B41FA5}">
                      <a16:colId xmlns:a16="http://schemas.microsoft.com/office/drawing/2014/main" val="2966800910"/>
                    </a:ext>
                  </a:extLst>
                </a:gridCol>
                <a:gridCol w="1552103">
                  <a:extLst>
                    <a:ext uri="{9D8B030D-6E8A-4147-A177-3AD203B41FA5}">
                      <a16:colId xmlns:a16="http://schemas.microsoft.com/office/drawing/2014/main" val="650328497"/>
                    </a:ext>
                  </a:extLst>
                </a:gridCol>
              </a:tblGrid>
              <a:tr h="29686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Температура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PE-RT тип 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Кевларовая нить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821155"/>
                  </a:ext>
                </a:extLst>
              </a:tr>
              <a:tr h="296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ru-RU" sz="1200">
                          <a:effectLst/>
                        </a:rPr>
                        <a:t>, </a:t>
                      </a:r>
                      <a:r>
                        <a:rPr lang="en-US" sz="1200">
                          <a:effectLst/>
                        </a:rPr>
                        <a:t>[</a:t>
                      </a:r>
                      <a:r>
                        <a:rPr lang="ru-RU" sz="1200">
                          <a:effectLst/>
                        </a:rPr>
                        <a:t>МПа</a:t>
                      </a:r>
                      <a:r>
                        <a:rPr lang="en-US" sz="1200">
                          <a:effectLst/>
                        </a:rPr>
                        <a:t>]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8775" algn="ctr"/>
                          <a:tab pos="718185" algn="r"/>
                        </a:tabLst>
                      </a:pPr>
                      <a:r>
                        <a:rPr lang="en-US" sz="1200">
                          <a:effectLst/>
                        </a:rPr>
                        <a:t>v, [</a:t>
                      </a: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]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ru-RU" sz="1200">
                          <a:effectLst/>
                        </a:rPr>
                        <a:t>, </a:t>
                      </a:r>
                      <a:r>
                        <a:rPr lang="en-US" sz="1200">
                          <a:effectLst/>
                        </a:rPr>
                        <a:t>[</a:t>
                      </a:r>
                      <a:r>
                        <a:rPr lang="ru-RU" sz="1200">
                          <a:effectLst/>
                        </a:rPr>
                        <a:t>МПа</a:t>
                      </a:r>
                      <a:r>
                        <a:rPr lang="en-US" sz="1200">
                          <a:effectLst/>
                        </a:rPr>
                        <a:t>]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v, [</a:t>
                      </a: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]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6093451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412,18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70500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801130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250,02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560144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87,87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95814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81,25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1696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74,63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15496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71,33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76565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59,89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52776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80344"/>
                  </a:ext>
                </a:extLst>
              </a:tr>
              <a:tr h="296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25,59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827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B83DDAA-2F17-48FB-A505-54A0A687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275255"/>
            <a:ext cx="54353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ctr"/>
                <a:tab pos="717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ctr"/>
                <a:tab pos="717550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3 —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Используемые в расчётах свойства материалов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ctr"/>
                <a:tab pos="717550" algn="r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CA76D-ACFD-420E-A864-D6A200E556AC}"/>
              </a:ext>
            </a:extLst>
          </p:cNvPr>
          <p:cNvSpPr txBox="1"/>
          <p:nvPr/>
        </p:nvSpPr>
        <p:spPr>
          <a:xfrm>
            <a:off x="11208568" y="6093296"/>
            <a:ext cx="64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6.15</a:t>
            </a:r>
          </a:p>
        </p:txBody>
      </p:sp>
    </p:spTree>
    <p:extLst>
      <p:ext uri="{BB962C8B-B14F-4D97-AF65-F5344CB8AC3E}">
        <p14:creationId xmlns:p14="http://schemas.microsoft.com/office/powerpoint/2010/main" val="2196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538DE-F9BD-4B27-ADE7-20276E9F7D1A}"/>
              </a:ext>
            </a:extLst>
          </p:cNvPr>
          <p:cNvSpPr txBox="1"/>
          <p:nvPr/>
        </p:nvSpPr>
        <p:spPr>
          <a:xfrm>
            <a:off x="5270477" y="700261"/>
            <a:ext cx="275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Трехмерная постановка</a:t>
            </a:r>
          </a:p>
        </p:txBody>
      </p:sp>
      <p:pic>
        <p:nvPicPr>
          <p:cNvPr id="2051" name="Рисунок 41">
            <a:extLst>
              <a:ext uri="{FF2B5EF4-FFF2-40B4-BE49-F238E27FC236}">
                <a16:creationId xmlns:a16="http://schemas.microsoft.com/office/drawing/2014/main" id="{3C9C628E-D239-4078-BF65-371DBD5B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1" t="24844" r="34332" b="14066"/>
          <a:stretch>
            <a:fillRect/>
          </a:stretch>
        </p:blipFill>
        <p:spPr bwMode="auto">
          <a:xfrm>
            <a:off x="1199456" y="1412775"/>
            <a:ext cx="2696158" cy="29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42">
            <a:extLst>
              <a:ext uri="{FF2B5EF4-FFF2-40B4-BE49-F238E27FC236}">
                <a16:creationId xmlns:a16="http://schemas.microsoft.com/office/drawing/2014/main" id="{647947E4-AE3B-498E-9441-A3801B59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32503" r="39232" b="17038"/>
          <a:stretch>
            <a:fillRect/>
          </a:stretch>
        </p:blipFill>
        <p:spPr bwMode="auto">
          <a:xfrm>
            <a:off x="5416300" y="1412775"/>
            <a:ext cx="2462165" cy="29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43">
            <a:extLst>
              <a:ext uri="{FF2B5EF4-FFF2-40B4-BE49-F238E27FC236}">
                <a16:creationId xmlns:a16="http://schemas.microsoft.com/office/drawing/2014/main" id="{32D748B3-B77A-4AD8-AD9B-9730C244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1" t="26900" r="44955" b="8778"/>
          <a:stretch>
            <a:fillRect/>
          </a:stretch>
        </p:blipFill>
        <p:spPr bwMode="auto">
          <a:xfrm>
            <a:off x="10056440" y="1412776"/>
            <a:ext cx="677863" cy="29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55E72CC-6625-4E7E-BB47-1CA864C8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51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01C861-A37B-40DA-984E-6C31EEA2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57" y="4689431"/>
            <a:ext cx="68098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  							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</a:t>
            </a:r>
            <a:endParaRPr kumimoji="0" lang="en-GB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Рисунок 1.4 — КЭ модель трубы тип 75: труба а); армирующий слой б)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0DAF2-A4B7-4B4E-BEC4-C6E90A9EA661}"/>
              </a:ext>
            </a:extLst>
          </p:cNvPr>
          <p:cNvSpPr txBox="1"/>
          <p:nvPr/>
        </p:nvSpPr>
        <p:spPr>
          <a:xfrm>
            <a:off x="11311426" y="60212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7.15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2EF3B5-90ED-429E-B1E3-C99D030B6BB8}"/>
                  </a:ext>
                </a:extLst>
              </p:cNvPr>
              <p:cNvSpPr txBox="1"/>
              <p:nvPr/>
            </p:nvSpPr>
            <p:spPr>
              <a:xfrm>
                <a:off x="963657" y="5467290"/>
                <a:ext cx="1023419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 внутренней поверхности трубы прикладывалось давление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равное 1 МПа. Торцы участка закреплены в осевом направлении (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</a:t>
                </a:r>
                <a:r>
                  <a:rPr lang="en-US" sz="16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0). На боковых сечениях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±30</a:t>
                </a:r>
                <a:r>
                  <a:rPr lang="ru-RU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задано условие циклической симметрии, заключающиеся в равенстве перемещений симметричных узлов сечений.</a:t>
                </a:r>
                <a:r>
                  <a:rPr lang="en-GB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Один угол закреплен по углам для запрета твердотельных перемещений.</a:t>
                </a:r>
                <a:endParaRPr lang="ru-RU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2EF3B5-90ED-429E-B1E3-C99D030B6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57" y="5467290"/>
                <a:ext cx="10234199" cy="1077218"/>
              </a:xfrm>
              <a:prstGeom prst="rect">
                <a:avLst/>
              </a:prstGeom>
              <a:blipFill>
                <a:blip r:embed="rId5"/>
                <a:stretch>
                  <a:fillRect l="-298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81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996E2-CB6B-411E-A83B-299E14562605}"/>
              </a:ext>
            </a:extLst>
          </p:cNvPr>
          <p:cNvSpPr txBox="1"/>
          <p:nvPr/>
        </p:nvSpPr>
        <p:spPr>
          <a:xfrm>
            <a:off x="4225840" y="692696"/>
            <a:ext cx="4141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Оболочечно-стержневая постановка</a:t>
            </a:r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8ED5B2EC-02E7-4EEC-B12A-8BB23105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 t="31465" r="34300" b="9332"/>
          <a:stretch>
            <a:fillRect/>
          </a:stretch>
        </p:blipFill>
        <p:spPr bwMode="auto">
          <a:xfrm>
            <a:off x="479376" y="1265445"/>
            <a:ext cx="2736304" cy="31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C131AA0-36B9-43D6-B7A7-13494003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t="31757" r="34453" b="9558"/>
          <a:stretch>
            <a:fillRect/>
          </a:stretch>
        </p:blipFill>
        <p:spPr bwMode="auto">
          <a:xfrm>
            <a:off x="8366910" y="1328302"/>
            <a:ext cx="2736304" cy="32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586941B-DA4A-42C1-AFF9-A6E4FB0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4C972-7B9C-49F0-BEED-11C5BF153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4728695"/>
            <a:ext cx="8656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									б)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1.5 — КЭ модель трубы тип 75: труба а); армирующий слой б)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94726-676D-4E53-95DF-52E3F571282C}"/>
              </a:ext>
            </a:extLst>
          </p:cNvPr>
          <p:cNvSpPr txBox="1"/>
          <p:nvPr/>
        </p:nvSpPr>
        <p:spPr>
          <a:xfrm>
            <a:off x="11311426" y="60212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8.15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F0E2A0-9816-43AE-A705-3F7AFCD82084}"/>
                  </a:ext>
                </a:extLst>
              </p:cNvPr>
              <p:cNvSpPr txBox="1"/>
              <p:nvPr/>
            </p:nvSpPr>
            <p:spPr>
              <a:xfrm>
                <a:off x="473456" y="5288141"/>
                <a:ext cx="105910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 внутренней поверхности трубы прикладывалось давление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равное 1 МПа.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Длина рассматриваемого участка трубы соответствует одному полному витку армирующей нити.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 торцам рассматриваемого участка применялись условия периодичности, заключающиеся в равенстве перемещений симметричных узлов, лежащих на торцах участка.</a:t>
                </a:r>
                <a:endParaRPr lang="ru-RU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F0E2A0-9816-43AE-A705-3F7AFCD8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" y="5288141"/>
                <a:ext cx="10591095" cy="830997"/>
              </a:xfrm>
              <a:prstGeom prst="rect">
                <a:avLst/>
              </a:prstGeom>
              <a:blipFill>
                <a:blip r:embed="rId4"/>
                <a:stretch>
                  <a:fillRect l="-345" t="-2190" b="-8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80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3BC95-45DF-4B3A-BE49-7DCB53EBA32D}"/>
              </a:ext>
            </a:extLst>
          </p:cNvPr>
          <p:cNvSpPr txBox="1"/>
          <p:nvPr/>
        </p:nvSpPr>
        <p:spPr>
          <a:xfrm>
            <a:off x="3326941" y="620688"/>
            <a:ext cx="553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Результаты расчетов для трехмерной постановки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FE18B3-0A2E-49E7-BDFB-DF630969604B}"/>
              </a:ext>
            </a:extLst>
          </p:cNvPr>
          <p:cNvPicPr/>
          <p:nvPr/>
        </p:nvPicPr>
        <p:blipFill rotWithShape="1">
          <a:blip r:embed="rId2"/>
          <a:srcRect l="2822" t="7397" r="26114" b="7535"/>
          <a:stretch/>
        </p:blipFill>
        <p:spPr bwMode="auto">
          <a:xfrm>
            <a:off x="551384" y="1268760"/>
            <a:ext cx="475252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F68449-9B6F-4C55-9238-C7FB62454BEC}"/>
                  </a:ext>
                </a:extLst>
              </p:cNvPr>
              <p:cNvSpPr txBox="1"/>
              <p:nvPr/>
            </p:nvSpPr>
            <p:spPr>
              <a:xfrm>
                <a:off x="117664" y="5200225"/>
                <a:ext cx="5538119" cy="55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1.6 — Окружные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 матрице трубы тип 36, при температуре 95</a:t>
                </a:r>
                <a:r>
                  <a:rPr lang="ru-RU" sz="1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F68449-9B6F-4C55-9238-C7FB6245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4" y="5200225"/>
                <a:ext cx="5538119" cy="558423"/>
              </a:xfrm>
              <a:prstGeom prst="rect">
                <a:avLst/>
              </a:prstGeom>
              <a:blipFill>
                <a:blip r:embed="rId3"/>
                <a:stretch>
                  <a:fillRect l="-330" r="-220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0C01AA-7F57-4C01-9FE1-EB6764ECAD73}"/>
              </a:ext>
            </a:extLst>
          </p:cNvPr>
          <p:cNvPicPr/>
          <p:nvPr/>
        </p:nvPicPr>
        <p:blipFill rotWithShape="1">
          <a:blip r:embed="rId4"/>
          <a:srcRect l="22705" t="32056" r="25344" b="7123"/>
          <a:stretch/>
        </p:blipFill>
        <p:spPr bwMode="auto">
          <a:xfrm>
            <a:off x="6023992" y="1268760"/>
            <a:ext cx="2742499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87183C-4589-4500-9D1A-BDF867DBD5F7}"/>
              </a:ext>
            </a:extLst>
          </p:cNvPr>
          <p:cNvPicPr/>
          <p:nvPr/>
        </p:nvPicPr>
        <p:blipFill rotWithShape="1">
          <a:blip r:embed="rId5"/>
          <a:srcRect l="22320" t="30205" r="25729" b="7124"/>
          <a:stretch/>
        </p:blipFill>
        <p:spPr bwMode="auto">
          <a:xfrm>
            <a:off x="8867034" y="1268760"/>
            <a:ext cx="278130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9CA5B-8C0B-45BE-9843-5E61C701706C}"/>
                  </a:ext>
                </a:extLst>
              </p:cNvPr>
              <p:cNvSpPr txBox="1"/>
              <p:nvPr/>
            </p:nvSpPr>
            <p:spPr>
              <a:xfrm>
                <a:off x="5655783" y="5212156"/>
                <a:ext cx="6418554" cy="562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1.7 — Окружные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матрице трубы тип 36, при температуре 95</a:t>
                </a:r>
                <a:r>
                  <a:rPr lang="ru-RU" sz="1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9CA5B-8C0B-45BE-9843-5E61C7017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83" y="5212156"/>
                <a:ext cx="6418554" cy="562526"/>
              </a:xfrm>
              <a:prstGeom prst="rect">
                <a:avLst/>
              </a:prstGeom>
              <a:blipFill>
                <a:blip r:embed="rId6"/>
                <a:stretch>
                  <a:fillRect l="-285" r="-285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B0118D3-661B-458B-AFEF-EF23CE8CC6EA}"/>
              </a:ext>
            </a:extLst>
          </p:cNvPr>
          <p:cNvSpPr txBox="1"/>
          <p:nvPr/>
        </p:nvSpPr>
        <p:spPr>
          <a:xfrm>
            <a:off x="11311426" y="60212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9.15</a:t>
            </a:r>
          </a:p>
        </p:txBody>
      </p:sp>
    </p:spTree>
    <p:extLst>
      <p:ext uri="{BB962C8B-B14F-4D97-AF65-F5344CB8AC3E}">
        <p14:creationId xmlns:p14="http://schemas.microsoft.com/office/powerpoint/2010/main" val="20135285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7517</TotalTime>
  <Words>759</Words>
  <Application>Microsoft Office PowerPoint</Application>
  <PresentationFormat>Широкоэкранный</PresentationFormat>
  <Paragraphs>150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Default Theme</vt:lpstr>
      <vt:lpstr>Equation.DSMT4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Сватковский Алексей Иванович</cp:lastModifiedBy>
  <cp:revision>353</cp:revision>
  <dcterms:created xsi:type="dcterms:W3CDTF">2016-02-05T10:58:30Z</dcterms:created>
  <dcterms:modified xsi:type="dcterms:W3CDTF">2021-06-28T12:49:57Z</dcterms:modified>
</cp:coreProperties>
</file>