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9" r:id="rId2"/>
    <p:sldId id="284" r:id="rId3"/>
    <p:sldId id="263" r:id="rId4"/>
    <p:sldId id="262" r:id="rId5"/>
    <p:sldId id="264" r:id="rId6"/>
    <p:sldId id="269" r:id="rId7"/>
    <p:sldId id="268" r:id="rId8"/>
    <p:sldId id="271" r:id="rId9"/>
    <p:sldId id="287" r:id="rId10"/>
    <p:sldId id="273" r:id="rId11"/>
    <p:sldId id="288" r:id="rId12"/>
    <p:sldId id="276" r:id="rId13"/>
    <p:sldId id="277" r:id="rId14"/>
    <p:sldId id="280" r:id="rId15"/>
    <p:sldId id="286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53817-C586-47BE-B61F-B9239EC18F45}">
          <p14:sldIdLst>
            <p14:sldId id="259"/>
            <p14:sldId id="284"/>
            <p14:sldId id="263"/>
            <p14:sldId id="262"/>
            <p14:sldId id="264"/>
            <p14:sldId id="269"/>
            <p14:sldId id="268"/>
            <p14:sldId id="271"/>
            <p14:sldId id="287"/>
            <p14:sldId id="273"/>
            <p14:sldId id="288"/>
            <p14:sldId id="276"/>
            <p14:sldId id="277"/>
            <p14:sldId id="280"/>
            <p14:sldId id="28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CBF7374-9DC2-4BD2-BEA0-D7C2D2DF3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97C7B0-3BE4-479F-83D3-1C7E597A73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53C89-C1DC-4BA0-B7B6-838C0C0761C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5C9199-AA10-44EB-AE23-1E8018C96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36072D-22F6-4F4C-91AF-561AFFC7D2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359E-E076-41DE-93D5-DDB6FD41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201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3414A-C91B-47BC-8634-22E8BA30A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21D86-FBF8-42BE-883A-A7AD8A5108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4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AF5C7-F35A-4222-8FCA-5EBEB099A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862FA-AA0B-4EAE-9433-816DDECEC5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66A9-D5CE-41FF-8AC1-DF339A237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B0110-4CA9-40D3-A4B3-29E767FA2D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89525-D1CC-41B2-9D76-3DB7128C5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E33D8-AA5D-4A60-A098-18681FCD7C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2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74571-1A00-4687-AB2C-14457F040C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991E0-AD36-41CB-813F-84070A8D0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2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C8B99-0B46-44C8-A67A-DDCA973DC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4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C8B99-0B46-44C8-A67A-DDCA973DC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8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D4416-3446-4CD4-A361-17778DCDC2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4E373-F9EE-4A10-B99A-8046B5E4E19C}"/>
              </a:ext>
            </a:extLst>
          </p:cNvPr>
          <p:cNvSpPr txBox="1"/>
          <p:nvPr/>
        </p:nvSpPr>
        <p:spPr>
          <a:xfrm>
            <a:off x="2927648" y="287907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Студент гр. 3631503/70302                                      Ю.Г. Сидорова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 hangingPunct="0"/>
            <a:r>
              <a:rPr lang="ru-RU" dirty="0"/>
              <a:t>Руководитель</a:t>
            </a:r>
            <a:endParaRPr lang="en-US" dirty="0"/>
          </a:p>
          <a:p>
            <a:pPr fontAlgn="base" hangingPunct="0"/>
            <a:r>
              <a:rPr lang="ru-RU" dirty="0"/>
              <a:t>Доцент, к.т.н.                                                             А.Д. Новокшенов</a:t>
            </a:r>
            <a:endParaRPr lang="en-US" dirty="0"/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AF0C-B4DC-41C3-8A89-7F6410DF5992}"/>
              </a:ext>
            </a:extLst>
          </p:cNvPr>
          <p:cNvSpPr txBox="1"/>
          <p:nvPr/>
        </p:nvSpPr>
        <p:spPr>
          <a:xfrm>
            <a:off x="4655840" y="59492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D69C0-CDEC-4A0B-9B16-15EC079BB48F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ECB14C-5A68-45BD-A3AE-7EE78A46E97B}"/>
              </a:ext>
            </a:extLst>
          </p:cNvPr>
          <p:cNvSpPr/>
          <p:nvPr/>
        </p:nvSpPr>
        <p:spPr>
          <a:xfrm>
            <a:off x="839416" y="766884"/>
            <a:ext cx="1108923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ВЫПУСКНАЯ КВАЛИФИКАЦИОННАЯ РАБОТА БАКАЛАВРА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КОНЕЧНО-ЭЛЕМЕНТНОЕ МОДЕЛИРОВАНИЕ И ОПТИМИЗАЦИЯ ЭЛЕМЕНТОВ ДИАГНОСТИЧЕСКОГО ОБОРУДОВАНИЯ HF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-REFLECTOMETRY ТОКАМАКА ITER, ПОДВЕРЖЕННЫХ ДЕЙСТВИЮ ЭКСТРЕМАЛЬНЫХ НАГРУЗОК.</a:t>
            </a:r>
            <a:endParaRPr lang="ru-RU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Результаты расчетов, сравнение с аналитикой для опоры 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25696-2554-4733-BF02-D7F962923D6E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735147-A1D3-4DF5-8796-2BCD60D2E3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6858" y="1757933"/>
            <a:ext cx="1736725" cy="1786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36D9E9-48DF-4BE1-A59F-4B774D5F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642581"/>
            <a:ext cx="2470795" cy="4794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ABF381-EAF0-450E-8920-2F99F393EE6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26471" y="1586483"/>
            <a:ext cx="2696205" cy="22532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784289-91C3-4015-BD2E-B5E78EFD1C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517835" y="1757197"/>
            <a:ext cx="2016224" cy="1625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498C0-EBDE-48C0-87BB-5BA2142BF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2222" y="5825263"/>
            <a:ext cx="1736725" cy="396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C83BEB-C62A-48F4-B5AB-B6B308EB4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917" y="3922951"/>
            <a:ext cx="2917745" cy="5520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45C59-05DD-401E-8E34-3A2B0D559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533" y="3539594"/>
            <a:ext cx="3886200" cy="3067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051B4-2FED-4160-9CD5-4C166F4F4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269" y="3645024"/>
            <a:ext cx="4057650" cy="30670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427A8B-6F9E-4542-8F94-043C9644DD9C}"/>
              </a:ext>
            </a:extLst>
          </p:cNvPr>
          <p:cNvSpPr/>
          <p:nvPr/>
        </p:nvSpPr>
        <p:spPr>
          <a:xfrm>
            <a:off x="1390871" y="1219132"/>
            <a:ext cx="1692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DW+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Tempmax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557634-CF81-49EB-94B3-F66FF017DD49}"/>
              </a:ext>
            </a:extLst>
          </p:cNvPr>
          <p:cNvSpPr/>
          <p:nvPr/>
        </p:nvSpPr>
        <p:spPr>
          <a:xfrm>
            <a:off x="7590198" y="1167816"/>
            <a:ext cx="2106347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-2+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1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20356E-F3C5-4192-B5C4-A309E7730B40}"/>
              </a:ext>
            </a:extLst>
          </p:cNvPr>
          <p:cNvSpPr/>
          <p:nvPr/>
        </p:nvSpPr>
        <p:spPr>
          <a:xfrm>
            <a:off x="3359696" y="548680"/>
            <a:ext cx="4828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 </a:t>
            </a:r>
            <a:r>
              <a:rPr lang="ru-RU" sz="2000" b="1" dirty="0"/>
              <a:t>Типы опор, переход к </a:t>
            </a:r>
            <a:r>
              <a:rPr lang="en-US" sz="2000" b="1" dirty="0"/>
              <a:t>beam </a:t>
            </a:r>
            <a:r>
              <a:rPr lang="ru-RU" sz="2000" b="1" dirty="0"/>
              <a:t>постановке</a:t>
            </a:r>
            <a:endParaRPr lang="en-US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3300A-AF67-4689-AA66-7D9E5FFED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326" y="1085698"/>
            <a:ext cx="2684437" cy="1502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39422-5B8A-45A5-9175-C55CAA916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98242" y="1012562"/>
            <a:ext cx="3464694" cy="1584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DE0B7C-985F-4BDC-97C3-D31D365177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34204" y="1110277"/>
            <a:ext cx="2579646" cy="1360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4913F-0DF9-409E-BE3A-BE5A0D240D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43996" y="1284377"/>
            <a:ext cx="2875920" cy="13603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89D72-3112-471C-AAB0-ED826E752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6" y="2780928"/>
            <a:ext cx="2722213" cy="1431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48BAE5-26A4-48C0-923F-4F1CEADC9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8865" y="4673196"/>
            <a:ext cx="3507638" cy="1330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F95B22-49C7-4010-B944-C39A487E2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433" y="2724809"/>
            <a:ext cx="3279126" cy="15169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FDA83-D39D-43B8-A701-CAC8AC3ABE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76" y="4973015"/>
            <a:ext cx="3457824" cy="120121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91BA63-25B0-435A-8D7D-F073A793A6BC}"/>
              </a:ext>
            </a:extLst>
          </p:cNvPr>
          <p:cNvSpPr/>
          <p:nvPr/>
        </p:nvSpPr>
        <p:spPr>
          <a:xfrm>
            <a:off x="1026144" y="1005270"/>
            <a:ext cx="81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08 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CEAC41-3644-49EA-9955-F1C7E5C628E3}"/>
              </a:ext>
            </a:extLst>
          </p:cNvPr>
          <p:cNvSpPr/>
          <p:nvPr/>
        </p:nvSpPr>
        <p:spPr>
          <a:xfrm>
            <a:off x="3758868" y="1005270"/>
            <a:ext cx="110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09 </a:t>
            </a:r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4A065E-46EE-4FB7-8E97-7DD2368E3422}"/>
              </a:ext>
            </a:extLst>
          </p:cNvPr>
          <p:cNvSpPr/>
          <p:nvPr/>
        </p:nvSpPr>
        <p:spPr>
          <a:xfrm>
            <a:off x="7185811" y="1005270"/>
            <a:ext cx="7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17</a:t>
            </a:r>
            <a:endParaRPr lang="en-US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B31CA2-CA7E-4E6A-AF5B-5972F99FDD43}"/>
              </a:ext>
            </a:extLst>
          </p:cNvPr>
          <p:cNvSpPr/>
          <p:nvPr/>
        </p:nvSpPr>
        <p:spPr>
          <a:xfrm>
            <a:off x="10269464" y="1005270"/>
            <a:ext cx="7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17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55D9A2-E2DB-49A5-839B-633E23F4BE6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414448" y="2821006"/>
            <a:ext cx="2520279" cy="13179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8BFACF-2E72-4CFF-9E8C-098929044112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085451" y="4606894"/>
            <a:ext cx="2530829" cy="15169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E82F86-8F84-4929-ACF8-BFB785C54183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870623" y="2806767"/>
            <a:ext cx="2995346" cy="1244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B83A50-C372-4E5D-8606-D8F1043F21C6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4621214"/>
            <a:ext cx="2655570" cy="17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Сравнение материалов, выбор двух наиболее подходящих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A5F79-D338-47BB-A3E2-371DC7F07119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F8822-972E-4440-BD54-E8BEC476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" y="1062028"/>
            <a:ext cx="8058150" cy="364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DF103-EFAB-499E-B0B0-741AD2D66C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92344" y="1253815"/>
            <a:ext cx="2241126" cy="2031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2A56D-C6F2-44E0-9A30-A5C9310A8C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51784" y="4814333"/>
            <a:ext cx="2425605" cy="148167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620F7A-C9B5-4F79-8C6D-4F0065A45CCB}"/>
              </a:ext>
            </a:extLst>
          </p:cNvPr>
          <p:cNvSpPr/>
          <p:nvPr/>
        </p:nvSpPr>
        <p:spPr>
          <a:xfrm>
            <a:off x="8544272" y="5867980"/>
            <a:ext cx="254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Superwool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HT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blanket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911AF4-3B07-443E-86DC-E18D3442F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488" y="3934454"/>
            <a:ext cx="2425605" cy="19170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1DF7BA-095A-4575-A519-6A950EA9E400}"/>
              </a:ext>
            </a:extLst>
          </p:cNvPr>
          <p:cNvSpPr/>
          <p:nvPr/>
        </p:nvSpPr>
        <p:spPr>
          <a:xfrm>
            <a:off x="4228024" y="6296011"/>
            <a:ext cx="227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Promasil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1100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6CD17C-FD02-4565-9D5D-1A692A0A6AA4}"/>
              </a:ext>
            </a:extLst>
          </p:cNvPr>
          <p:cNvSpPr/>
          <p:nvPr/>
        </p:nvSpPr>
        <p:spPr>
          <a:xfrm>
            <a:off x="9405830" y="3301501"/>
            <a:ext cx="180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Microterm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22689" y="620688"/>
            <a:ext cx="1180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Схема в </a:t>
            </a:r>
            <a:r>
              <a:rPr lang="en-US" sz="2000" b="1" dirty="0" err="1"/>
              <a:t>ModeFrontier</a:t>
            </a:r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04927-2263-4DE6-A578-2A182F04E411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AEF031-CB80-4008-8E5C-D70EF5F58D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71665" y="1395730"/>
            <a:ext cx="5443368" cy="4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000" b="1" dirty="0"/>
              <a:t>Результаты оптимизации для двух материалов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68E1C-90B8-4A3A-982B-7E85317A04BB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6A0D3C-D7D8-4BC2-B012-1FB80085DA2D}"/>
              </a:ext>
            </a:extLst>
          </p:cNvPr>
          <p:cNvCxnSpPr/>
          <p:nvPr/>
        </p:nvCxnSpPr>
        <p:spPr bwMode="auto">
          <a:xfrm flipV="1">
            <a:off x="212047" y="1730381"/>
            <a:ext cx="0" cy="2255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419E949-B596-4E48-A379-3952DE3E6E9F}"/>
              </a:ext>
            </a:extLst>
          </p:cNvPr>
          <p:cNvCxnSpPr/>
          <p:nvPr/>
        </p:nvCxnSpPr>
        <p:spPr bwMode="auto">
          <a:xfrm>
            <a:off x="212047" y="3986094"/>
            <a:ext cx="58034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0BA163F-030A-4B9D-AE79-5ED739BE67A3}"/>
              </a:ext>
            </a:extLst>
          </p:cNvPr>
          <p:cNvCxnSpPr/>
          <p:nvPr/>
        </p:nvCxnSpPr>
        <p:spPr bwMode="auto">
          <a:xfrm flipV="1">
            <a:off x="6015455" y="1730381"/>
            <a:ext cx="0" cy="2255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29ACACD-33CF-4FF3-A056-D62D6F980088}"/>
              </a:ext>
            </a:extLst>
          </p:cNvPr>
          <p:cNvCxnSpPr/>
          <p:nvPr/>
        </p:nvCxnSpPr>
        <p:spPr bwMode="auto">
          <a:xfrm flipH="1">
            <a:off x="212047" y="1730381"/>
            <a:ext cx="58034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409A05-6065-4587-B391-2D60D573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4" y="1630276"/>
            <a:ext cx="5657850" cy="2352675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A6BA536-9C81-425B-BBF1-B10785570BE0}"/>
              </a:ext>
            </a:extLst>
          </p:cNvPr>
          <p:cNvCxnSpPr/>
          <p:nvPr/>
        </p:nvCxnSpPr>
        <p:spPr bwMode="auto">
          <a:xfrm flipH="1">
            <a:off x="212047" y="1733525"/>
            <a:ext cx="58034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2EEA97B-9186-48E4-B6DF-464C22C83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96" y="1758099"/>
            <a:ext cx="5610225" cy="2200275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70E97BB-6777-4AD7-8941-9ECD64B760A6}"/>
              </a:ext>
            </a:extLst>
          </p:cNvPr>
          <p:cNvCxnSpPr/>
          <p:nvPr/>
        </p:nvCxnSpPr>
        <p:spPr bwMode="auto">
          <a:xfrm>
            <a:off x="6095296" y="1730381"/>
            <a:ext cx="0" cy="22525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B5BCB45-B9B9-4AF3-8296-B414CBADE3D9}"/>
              </a:ext>
            </a:extLst>
          </p:cNvPr>
          <p:cNvCxnSpPr/>
          <p:nvPr/>
        </p:nvCxnSpPr>
        <p:spPr bwMode="auto">
          <a:xfrm>
            <a:off x="6095296" y="3992380"/>
            <a:ext cx="583335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333B20E-65CD-4BD0-8C27-69D4C6709905}"/>
              </a:ext>
            </a:extLst>
          </p:cNvPr>
          <p:cNvCxnSpPr>
            <a:cxnSpLocks/>
          </p:cNvCxnSpPr>
          <p:nvPr/>
        </p:nvCxnSpPr>
        <p:spPr bwMode="auto">
          <a:xfrm>
            <a:off x="6095296" y="1730381"/>
            <a:ext cx="583335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9056C3C-7575-4513-8A59-F44A4BD29989}"/>
              </a:ext>
            </a:extLst>
          </p:cNvPr>
          <p:cNvCxnSpPr>
            <a:cxnSpLocks/>
          </p:cNvCxnSpPr>
          <p:nvPr/>
        </p:nvCxnSpPr>
        <p:spPr bwMode="auto">
          <a:xfrm>
            <a:off x="11928648" y="1745565"/>
            <a:ext cx="0" cy="23315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CBE6DB9-0150-4DDA-A6B0-2287277F6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4489074"/>
            <a:ext cx="5886450" cy="2247900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8B2257A-CFBB-49F6-BA6D-85CF7DBA7C97}"/>
              </a:ext>
            </a:extLst>
          </p:cNvPr>
          <p:cNvCxnSpPr>
            <a:stCxn id="36" idx="0"/>
          </p:cNvCxnSpPr>
          <p:nvPr/>
        </p:nvCxnSpPr>
        <p:spPr bwMode="auto">
          <a:xfrm>
            <a:off x="4862761" y="4489074"/>
            <a:ext cx="29432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67448F5-0AAD-44C0-A822-40ED799CCC24}"/>
              </a:ext>
            </a:extLst>
          </p:cNvPr>
          <p:cNvCxnSpPr/>
          <p:nvPr/>
        </p:nvCxnSpPr>
        <p:spPr bwMode="auto">
          <a:xfrm>
            <a:off x="7805986" y="4489074"/>
            <a:ext cx="0" cy="2247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9026DE9-C54B-4163-9C4A-2FCE3737115E}"/>
              </a:ext>
            </a:extLst>
          </p:cNvPr>
          <p:cNvCxnSpPr/>
          <p:nvPr/>
        </p:nvCxnSpPr>
        <p:spPr bwMode="auto">
          <a:xfrm flipH="1">
            <a:off x="1919536" y="6736974"/>
            <a:ext cx="58864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7BBACA6-6D6D-4AC1-A693-113D0C40DD69}"/>
              </a:ext>
            </a:extLst>
          </p:cNvPr>
          <p:cNvCxnSpPr/>
          <p:nvPr/>
        </p:nvCxnSpPr>
        <p:spPr bwMode="auto">
          <a:xfrm flipV="1">
            <a:off x="1919536" y="4489074"/>
            <a:ext cx="0" cy="2247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5A31078-6A03-49ED-B731-DFE0E45F23FA}"/>
              </a:ext>
            </a:extLst>
          </p:cNvPr>
          <p:cNvCxnSpPr>
            <a:endCxn id="36" idx="0"/>
          </p:cNvCxnSpPr>
          <p:nvPr/>
        </p:nvCxnSpPr>
        <p:spPr bwMode="auto">
          <a:xfrm>
            <a:off x="1919536" y="4489074"/>
            <a:ext cx="29432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A4773DC-B81F-44FD-B834-6D2E32778AB8}"/>
              </a:ext>
            </a:extLst>
          </p:cNvPr>
          <p:cNvCxnSpPr>
            <a:stCxn id="22" idx="2"/>
          </p:cNvCxnSpPr>
          <p:nvPr/>
        </p:nvCxnSpPr>
        <p:spPr bwMode="auto">
          <a:xfrm flipV="1">
            <a:off x="3106689" y="1745565"/>
            <a:ext cx="0" cy="22373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08AFA83-48E1-402A-9448-8380694CFA06}"/>
              </a:ext>
            </a:extLst>
          </p:cNvPr>
          <p:cNvCxnSpPr>
            <a:stCxn id="25" idx="2"/>
            <a:endCxn id="25" idx="0"/>
          </p:cNvCxnSpPr>
          <p:nvPr/>
        </p:nvCxnSpPr>
        <p:spPr bwMode="auto">
          <a:xfrm flipV="1">
            <a:off x="8900409" y="1758099"/>
            <a:ext cx="0" cy="2200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BA68885-3F05-4CDB-81D3-6429A5A0D42A}"/>
              </a:ext>
            </a:extLst>
          </p:cNvPr>
          <p:cNvCxnSpPr>
            <a:stCxn id="36" idx="0"/>
            <a:endCxn id="36" idx="2"/>
          </p:cNvCxnSpPr>
          <p:nvPr/>
        </p:nvCxnSpPr>
        <p:spPr bwMode="auto">
          <a:xfrm>
            <a:off x="4862761" y="4489074"/>
            <a:ext cx="0" cy="2247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11F9047-442F-4722-A11A-CA7A95B02ACC}"/>
              </a:ext>
            </a:extLst>
          </p:cNvPr>
          <p:cNvSpPr/>
          <p:nvPr/>
        </p:nvSpPr>
        <p:spPr>
          <a:xfrm>
            <a:off x="3719736" y="4050421"/>
            <a:ext cx="204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DW+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-2+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48AF96E-FC43-4CE7-A784-CCFE05236F63}"/>
              </a:ext>
            </a:extLst>
          </p:cNvPr>
          <p:cNvSpPr/>
          <p:nvPr/>
        </p:nvSpPr>
        <p:spPr>
          <a:xfrm>
            <a:off x="8202327" y="1293785"/>
            <a:ext cx="161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DW+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Tempmax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A204192-91A5-4ADA-90FB-7F3FEDC3C523}"/>
              </a:ext>
            </a:extLst>
          </p:cNvPr>
          <p:cNvSpPr/>
          <p:nvPr/>
        </p:nvSpPr>
        <p:spPr>
          <a:xfrm>
            <a:off x="271847" y="1248195"/>
            <a:ext cx="5600829" cy="366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температуры от толщины пожарозащиты: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11464-E627-40FC-9D46-8A16C412B2E0}"/>
              </a:ext>
            </a:extLst>
          </p:cNvPr>
          <p:cNvSpPr txBox="1"/>
          <p:nvPr/>
        </p:nvSpPr>
        <p:spPr>
          <a:xfrm>
            <a:off x="191344" y="692696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FC332-FD6C-43C9-8233-BC2809273B3A}"/>
              </a:ext>
            </a:extLst>
          </p:cNvPr>
          <p:cNvSpPr txBox="1"/>
          <p:nvPr/>
        </p:nvSpPr>
        <p:spPr>
          <a:xfrm>
            <a:off x="299356" y="1268760"/>
            <a:ext cx="1159328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2166-FEE2-4496-8D0F-16D0C00707D5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890FA3-75C1-4D26-B0D5-5C240F87766C}"/>
              </a:ext>
            </a:extLst>
          </p:cNvPr>
          <p:cNvSpPr/>
          <p:nvPr/>
        </p:nvSpPr>
        <p:spPr>
          <a:xfrm>
            <a:off x="301332" y="1486673"/>
            <a:ext cx="11125236" cy="388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работе было смоделировано 4 опорных конструкции диагностического оборудования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HFSR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них было выполнено следующее: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смоделировано действие пожара, получено распределение температур в конструкции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вычислена максимальная температура за весь период действия пожара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смоделировано действие двух комбинаций нагрузок (собственный вес и температура, собственный вес и сейсмическое воздействие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-2), а так же выявлена зависимость коэффициента запаса прочности от толщины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пожарозащиты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каждой из комбинаций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 оптимальный материал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пожарозащиты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 является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Microtherm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MPS 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выявлена оптимальная толщина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пожарозащиты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всех типов опорных конструкций она равна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=0.04 м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4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3059668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CF065-330D-451B-8644-9E5B0D38B7D2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0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4FEE3-7A7C-4C37-88B3-08A599FD6B46}"/>
              </a:ext>
            </a:extLst>
          </p:cNvPr>
          <p:cNvSpPr txBox="1"/>
          <p:nvPr/>
        </p:nvSpPr>
        <p:spPr>
          <a:xfrm>
            <a:off x="623392" y="692696"/>
            <a:ext cx="11809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Токамак ITER, нагрузки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B98A-007B-459F-9177-A83A0206507D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B84386-A22E-4994-BB1D-D04FBF86A854}"/>
              </a:ext>
            </a:extLst>
          </p:cNvPr>
          <p:cNvSpPr/>
          <p:nvPr/>
        </p:nvSpPr>
        <p:spPr>
          <a:xfrm>
            <a:off x="479376" y="1399047"/>
            <a:ext cx="11233248" cy="499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Инерционные нагрузки из-за собственного веса (DW): Собственный вес HFS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 -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кг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Электромагнитные нагрузки от плазменного разряда: воздействия, возникающие в результате электромагнитных переходных процессов, составляют доминирующие нагрузки на верхний порт и бортовые компоненты.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Инерционные нагрузки, вызванные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сейсмическими событиями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возбуждение сейсмических нагрузок соответствует конкретной выбранной площадке (г.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Кадараш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для строительства ИТЭР.  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Тепловые нагрузки:  тепловое расширение вследствие ядерного нагрева, излучения плазмы и падающей паразитной энергии во время нормальной работы плазмы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Интерфейсные нагрузки: Они соответствуют нагрузкам, передаваемым через окружающие конструкции ,например, вибрации и относительные смещения между точками крепления различных компонентов.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Аварийные нагрузки: соответствуют случайным событиям во время эксплуатации машины, таким как, например, авария с вытеканием охлаждающей жидкости (LOCA), разрывы труб и утечки из разрывы труб и утечки из кожуха,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дивертора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или других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внутрикорпусных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компонентов, определяемые как событие попадания охлаждающей жидкости (ICE),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пожар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E0695-2158-4463-B8B2-86EE76E243FE}"/>
              </a:ext>
            </a:extLst>
          </p:cNvPr>
          <p:cNvSpPr txBox="1"/>
          <p:nvPr/>
        </p:nvSpPr>
        <p:spPr>
          <a:xfrm>
            <a:off x="191344" y="692696"/>
            <a:ext cx="11809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HFS-</a:t>
            </a:r>
            <a:r>
              <a:rPr lang="ru-RU" sz="2000" b="1" dirty="0" err="1"/>
              <a:t>Reflectometry</a:t>
            </a:r>
            <a:r>
              <a:rPr lang="ru-RU" sz="2000" b="1" dirty="0"/>
              <a:t>, назначение, расположение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ADFAC-C91A-47AA-A769-1FD61E074306}"/>
              </a:ext>
            </a:extLst>
          </p:cNvPr>
          <p:cNvSpPr txBox="1"/>
          <p:nvPr/>
        </p:nvSpPr>
        <p:spPr>
          <a:xfrm>
            <a:off x="11929316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CEC7A5-AAEA-4B16-86F3-7692414F54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788" y="1268760"/>
            <a:ext cx="3672408" cy="3214340"/>
          </a:xfrm>
          <a:prstGeom prst="rect">
            <a:avLst/>
          </a:prstGeom>
        </p:spPr>
      </p:pic>
      <p:pic>
        <p:nvPicPr>
          <p:cNvPr id="20" name="Рисунок 19" descr="Компьютерная модель ITER">
            <a:extLst>
              <a:ext uri="{FF2B5EF4-FFF2-40B4-BE49-F238E27FC236}">
                <a16:creationId xmlns:a16="http://schemas.microsoft.com/office/drawing/2014/main" id="{DA76FB34-1ED5-4A2D-AE61-488BF3BECC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96" y="3429000"/>
            <a:ext cx="3960440" cy="242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B3F5D3-FA24-4D8B-95BE-662BF5823B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71150" y="1431360"/>
            <a:ext cx="4112271" cy="26320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D12FAA-1F45-41CF-BABC-817DCE220B52}"/>
              </a:ext>
            </a:extLst>
          </p:cNvPr>
          <p:cNvSpPr/>
          <p:nvPr/>
        </p:nvSpPr>
        <p:spPr>
          <a:xfrm>
            <a:off x="-64374" y="4581128"/>
            <a:ext cx="3837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Токамак и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HFSR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вид сверху на верхнем уровне</a:t>
            </a:r>
            <a:endParaRPr lang="en-US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7D95AB-FCAF-4551-936A-96222FDA34D3}"/>
              </a:ext>
            </a:extLst>
          </p:cNvPr>
          <p:cNvSpPr/>
          <p:nvPr/>
        </p:nvSpPr>
        <p:spPr>
          <a:xfrm>
            <a:off x="8046024" y="4188418"/>
            <a:ext cx="3837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Детальная модель вне-камерной части порта 08</a:t>
            </a:r>
            <a:endParaRPr lang="en-US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71825-6F11-4106-A46A-A651124957E8}"/>
              </a:ext>
            </a:extLst>
          </p:cNvPr>
          <p:cNvSpPr/>
          <p:nvPr/>
        </p:nvSpPr>
        <p:spPr>
          <a:xfrm>
            <a:off x="4474412" y="5980638"/>
            <a:ext cx="1993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Распределение уровней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47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80CE4-F6C4-41C8-A400-C8A734C2898B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Цель работы (выбор материала и толщины и план)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3C4DA-0876-4282-B7DA-8FE19143E6E3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10ED54-6888-426F-B574-EC8C4887DD03}"/>
              </a:ext>
            </a:extLst>
          </p:cNvPr>
          <p:cNvSpPr/>
          <p:nvPr/>
        </p:nvSpPr>
        <p:spPr>
          <a:xfrm>
            <a:off x="407368" y="1360581"/>
            <a:ext cx="11017224" cy="505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найти оптимальную толщину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пожарозащиты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опор трёх верхних портов диагностического оборудования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HFSR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напряжения, возникающие в опорах под действием температурных и сейсмических воздействий, описанных 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SLS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[2], удовлетворяли пределу прочности.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Смоделировать действие пожара на опорную конструкцию в 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постановке, используя условие симметрии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максимальную температуру, возникающую в стальной опоре под действием пожара за всё время его действия.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модель опоры 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beam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постановке, учесть массу пожарозащиты в плотности стали, выявить зависимость плотности от толщины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пожарозщиты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наиболее подходящий материал  для пожарозащиты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две комбинации нагружений для опорной конструкции: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действие собственного веса и сейсмической нагрузки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собственного веса и пожара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мультиплинарной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платформы оптимизации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ModeFrontier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найти оптимальную толщину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пожарозащиты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5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B5E06C6-1CFF-4BFD-9CA6-04020A0FE66D}"/>
              </a:ext>
            </a:extLst>
          </p:cNvPr>
          <p:cNvSpPr txBox="1"/>
          <p:nvPr/>
        </p:nvSpPr>
        <p:spPr>
          <a:xfrm>
            <a:off x="2135560" y="473634"/>
            <a:ext cx="75408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Тепловая задача с конвекцией для опоры 09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CB0771-E78B-4095-A958-620C081E52BC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C403D-720C-4BDF-9AF1-E8C383B1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112" y="1037100"/>
            <a:ext cx="3167085" cy="2448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C28167E-7CEC-42F7-A638-549E09BE603B}"/>
                  </a:ext>
                </a:extLst>
              </p:cNvPr>
              <p:cNvSpPr/>
              <p:nvPr/>
            </p:nvSpPr>
            <p:spPr>
              <a:xfrm>
                <a:off x="352074" y="4860233"/>
                <a:ext cx="1390098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=35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=20℃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C28167E-7CEC-42F7-A638-549E09BE6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74" y="4860233"/>
                <a:ext cx="1390098" cy="1045158"/>
              </a:xfrm>
              <a:prstGeom prst="rect">
                <a:avLst/>
              </a:prstGeom>
              <a:blipFill>
                <a:blip r:embed="rId4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74D1929-484A-462A-A0B4-0D8354847FE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6409" y="1037100"/>
            <a:ext cx="1495763" cy="27486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B63A89A-D285-4939-AC0B-A21A584283A3}"/>
                  </a:ext>
                </a:extLst>
              </p:cNvPr>
              <p:cNvSpPr/>
              <p:nvPr/>
            </p:nvSpPr>
            <p:spPr>
              <a:xfrm>
                <a:off x="8269154" y="1063765"/>
                <a:ext cx="3574572" cy="2082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первые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16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часа</m:t>
                    </m:r>
                  </m:oMath>
                </a14:m>
                <a:r>
                  <a:rPr lang="ru-RU" sz="1600" b="0" i="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ru-RU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ru-RU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)=20+345∙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(8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/60+1)</m:t>
                        </m:r>
                      </m:e>
                    </m:func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Следующие 30 минут: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)=5105.2-33.8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/60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Следующие 2.5 часа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B63A89A-D285-4939-AC0B-A21A58428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54" y="1063765"/>
                <a:ext cx="3574572" cy="2082621"/>
              </a:xfrm>
              <a:prstGeom prst="rect">
                <a:avLst/>
              </a:prstGeom>
              <a:blipFill>
                <a:blip r:embed="rId6"/>
                <a:stretch>
                  <a:fillRect l="-852" t="-117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781EC601-DBBE-4F48-8E8A-C6FC853C7EF5}"/>
                  </a:ext>
                </a:extLst>
              </p:cNvPr>
              <p:cNvSpPr/>
              <p:nvPr/>
            </p:nvSpPr>
            <p:spPr>
              <a:xfrm>
                <a:off x="1201711" y="2217872"/>
                <a:ext cx="1026259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𝑑𝑛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781EC601-DBBE-4F48-8E8A-C6FC853C7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11" y="2217872"/>
                <a:ext cx="1026259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D41E1DB-D428-4E9A-812C-A54C7F8E7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192" y="3645024"/>
            <a:ext cx="4211987" cy="31566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A40E3A-16B5-483A-B286-9D52D279D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025" y="1063765"/>
            <a:ext cx="1409700" cy="2847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C2C9C6D-0141-4361-A289-1457E903FB50}"/>
                  </a:ext>
                </a:extLst>
              </p:cNvPr>
              <p:cNvSpPr/>
              <p:nvPr/>
            </p:nvSpPr>
            <p:spPr>
              <a:xfrm>
                <a:off x="3219398" y="2214174"/>
                <a:ext cx="1186543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Т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Т=0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C2C9C6D-0141-4361-A289-1457E903F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98" y="2214174"/>
                <a:ext cx="1186543" cy="501997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2F1A73-81AA-4121-8070-BC9E6E617779}"/>
              </a:ext>
            </a:extLst>
          </p:cNvPr>
          <p:cNvSpPr/>
          <p:nvPr/>
        </p:nvSpPr>
        <p:spPr>
          <a:xfrm>
            <a:off x="85898" y="3911740"/>
            <a:ext cx="130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КЭ модель </a:t>
            </a: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7F1122-31A3-4885-988D-B83842F536A6}"/>
              </a:ext>
            </a:extLst>
          </p:cNvPr>
          <p:cNvSpPr/>
          <p:nvPr/>
        </p:nvSpPr>
        <p:spPr>
          <a:xfrm>
            <a:off x="1544109" y="4096406"/>
            <a:ext cx="216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Граничные условия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F5E82-2EC6-4E12-B900-2EAC545B4FF2}"/>
              </a:ext>
            </a:extLst>
          </p:cNvPr>
          <p:cNvSpPr txBox="1"/>
          <p:nvPr/>
        </p:nvSpPr>
        <p:spPr>
          <a:xfrm>
            <a:off x="191344" y="692696"/>
            <a:ext cx="11809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Тепловая задача для опоры 09 (конвекция + радиация)</a:t>
            </a: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DE5C9-6A46-4723-9878-356AC0023F12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CEBA7-6F71-46FA-B8AC-56ADFA6FD7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818" y="1212298"/>
            <a:ext cx="1495763" cy="27486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AEB2CB-F464-44EE-B246-836AE78CE5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64781" y="3043216"/>
            <a:ext cx="5076329" cy="3587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E6A11-78C8-40F6-86BA-EBE02177D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1273214"/>
            <a:ext cx="1495763" cy="2847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FC8EAD1-FABD-4580-A1AA-4743B0E7A461}"/>
                  </a:ext>
                </a:extLst>
              </p:cNvPr>
              <p:cNvSpPr/>
              <p:nvPr/>
            </p:nvSpPr>
            <p:spPr>
              <a:xfrm>
                <a:off x="1253605" y="2356268"/>
                <a:ext cx="94795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𝑑𝑛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FC8EAD1-FABD-4580-A1AA-4743B0E7A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05" y="2356268"/>
                <a:ext cx="947952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967F97E-55AD-4691-8826-E7D50F7821D6}"/>
                  </a:ext>
                </a:extLst>
              </p:cNvPr>
              <p:cNvSpPr/>
              <p:nvPr/>
            </p:nvSpPr>
            <p:spPr>
              <a:xfrm>
                <a:off x="3234196" y="2355883"/>
                <a:ext cx="147745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Т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Т=0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967F97E-55AD-4691-8826-E7D50F782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96" y="2355883"/>
                <a:ext cx="1477456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537379-694F-4241-8E57-A6A6D2EBF937}"/>
              </a:ext>
            </a:extLst>
          </p:cNvPr>
          <p:cNvSpPr/>
          <p:nvPr/>
        </p:nvSpPr>
        <p:spPr>
          <a:xfrm>
            <a:off x="184440" y="3980318"/>
            <a:ext cx="130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КЭ модель 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0651B3-4C4B-4A7D-AE63-E802B6E4A21A}"/>
              </a:ext>
            </a:extLst>
          </p:cNvPr>
          <p:cNvSpPr/>
          <p:nvPr/>
        </p:nvSpPr>
        <p:spPr>
          <a:xfrm>
            <a:off x="1631504" y="4295915"/>
            <a:ext cx="216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Граничные условия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DC643B3-F63E-4ECD-A00C-3B2AFF01CEB8}"/>
                  </a:ext>
                </a:extLst>
              </p:cNvPr>
              <p:cNvSpPr/>
              <p:nvPr/>
            </p:nvSpPr>
            <p:spPr>
              <a:xfrm>
                <a:off x="231818" y="4963377"/>
                <a:ext cx="6096000" cy="10451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=35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Вт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∙℃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=20℃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DC643B3-F63E-4ECD-A00C-3B2AFF01C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4963377"/>
                <a:ext cx="6096000" cy="1045158"/>
              </a:xfrm>
              <a:prstGeom prst="rect">
                <a:avLst/>
              </a:prstGeom>
              <a:blipFill>
                <a:blip r:embed="rId8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3B5B34-E615-4D21-9E53-10447D98EF05}"/>
              </a:ext>
            </a:extLst>
          </p:cNvPr>
          <p:cNvSpPr/>
          <p:nvPr/>
        </p:nvSpPr>
        <p:spPr>
          <a:xfrm>
            <a:off x="4133902" y="1273214"/>
            <a:ext cx="678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Излучательная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способность внутренних поверхностей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e=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0,8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D172822-7C88-4BAD-A5D8-1330A71DD4B9}"/>
                  </a:ext>
                </a:extLst>
              </p:cNvPr>
              <p:cNvSpPr/>
              <p:nvPr/>
            </p:nvSpPr>
            <p:spPr>
              <a:xfrm>
                <a:off x="5015880" y="2049036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Е=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излучение внешней среды, где температура меняется по закону действия пожара.</a:t>
                </a:r>
                <a:endParaRPr lang="en-US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D172822-7C88-4BAD-A5D8-1330A71DD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2049036"/>
                <a:ext cx="6096000" cy="646331"/>
              </a:xfrm>
              <a:prstGeom prst="rect">
                <a:avLst/>
              </a:prstGeom>
              <a:blipFill>
                <a:blip r:embed="rId9"/>
                <a:stretch>
                  <a:fillRect l="-9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F515C48-2F01-46EA-82DC-B3CE849A6614}"/>
                  </a:ext>
                </a:extLst>
              </p:cNvPr>
              <p:cNvSpPr/>
              <p:nvPr/>
            </p:nvSpPr>
            <p:spPr>
              <a:xfrm>
                <a:off x="10430369" y="1291793"/>
                <a:ext cx="1285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Е=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F515C48-2F01-46EA-82DC-B3CE849A6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369" y="1291793"/>
                <a:ext cx="1285095" cy="369332"/>
              </a:xfrm>
              <a:prstGeom prst="rect">
                <a:avLst/>
              </a:prstGeom>
              <a:blipFill>
                <a:blip r:embed="rId10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4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DDFB2-5441-443A-A335-0CC32C890C97}"/>
              </a:ext>
            </a:extLst>
          </p:cNvPr>
          <p:cNvSpPr txBox="1"/>
          <p:nvPr/>
        </p:nvSpPr>
        <p:spPr>
          <a:xfrm>
            <a:off x="191344" y="692696"/>
            <a:ext cx="11809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Тепловая задача для опоры 09 (конвекция + потолок + радиация)</a:t>
            </a:r>
            <a:br>
              <a:rPr lang="ru-RU" sz="2000" b="1" dirty="0"/>
            </a:br>
            <a:endParaRPr lang="ru-RU" sz="20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A845F8-BA2C-4B50-BBB0-9F2AF2CD979C}"/>
              </a:ext>
            </a:extLst>
          </p:cNvPr>
          <p:cNvSpPr txBox="1"/>
          <p:nvPr/>
        </p:nvSpPr>
        <p:spPr>
          <a:xfrm>
            <a:off x="1120856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6DDFC-5D2A-4C48-BFCA-0333B7FF1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17706"/>
            <a:ext cx="2034802" cy="48910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D87179-FA2C-4EA6-A453-005A677012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08022" y="1326302"/>
            <a:ext cx="2619826" cy="2750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82C850B-0DF5-4335-B85B-2501621DDDA6}"/>
                  </a:ext>
                </a:extLst>
              </p:cNvPr>
              <p:cNvSpPr/>
              <p:nvPr/>
            </p:nvSpPr>
            <p:spPr>
              <a:xfrm>
                <a:off x="5359431" y="1889370"/>
                <a:ext cx="1285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Е=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82C850B-0DF5-4335-B85B-2501621D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31" y="1889370"/>
                <a:ext cx="1285095" cy="369332"/>
              </a:xfrm>
              <a:prstGeom prst="rect">
                <a:avLst/>
              </a:prstGeom>
              <a:blipFill>
                <a:blip r:embed="rId5"/>
                <a:stretch>
                  <a:fillRect l="-37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A65EFE-7ACB-4225-99F3-72CFB45921A5}"/>
              </a:ext>
            </a:extLst>
          </p:cNvPr>
          <p:cNvSpPr/>
          <p:nvPr/>
        </p:nvSpPr>
        <p:spPr>
          <a:xfrm>
            <a:off x="5159896" y="1477526"/>
            <a:ext cx="667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Излучательная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способность внутренних поверхностей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e=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0,8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C6840-9CDC-4257-AA93-94ECC96B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15" y="3839211"/>
            <a:ext cx="4200525" cy="2790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0C441-45D5-47E3-8F0E-44AF4FFCA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308" y="3763010"/>
            <a:ext cx="3914775" cy="2943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1E614F-AC70-4506-A3F3-B2EF852BFCAC}"/>
              </a:ext>
            </a:extLst>
          </p:cNvPr>
          <p:cNvSpPr/>
          <p:nvPr/>
        </p:nvSpPr>
        <p:spPr>
          <a:xfrm>
            <a:off x="144877" y="6099150"/>
            <a:ext cx="130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КЭ модель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2F47412-C38E-4BA8-9993-AB86533FB29A}"/>
                  </a:ext>
                </a:extLst>
              </p:cNvPr>
              <p:cNvSpPr/>
              <p:nvPr/>
            </p:nvSpPr>
            <p:spPr>
              <a:xfrm>
                <a:off x="4142824" y="2470492"/>
                <a:ext cx="75442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Е=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излучение внешней среды, где температура меняется по закону действия пожара.</a:t>
                </a:r>
                <a:endParaRPr lang="en-US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2F47412-C38E-4BA8-9993-AB86533FB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24" y="2470492"/>
                <a:ext cx="7544259" cy="646331"/>
              </a:xfrm>
              <a:prstGeom prst="rect">
                <a:avLst/>
              </a:prstGeom>
              <a:blipFill>
                <a:blip r:embed="rId8"/>
                <a:stretch>
                  <a:fillRect l="-72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3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D8C0B-ADBE-4645-B943-D22F09773816}"/>
              </a:ext>
            </a:extLst>
          </p:cNvPr>
          <p:cNvSpPr txBox="1"/>
          <p:nvPr/>
        </p:nvSpPr>
        <p:spPr>
          <a:xfrm>
            <a:off x="567015" y="605922"/>
            <a:ext cx="1085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Аналитическое решение для типа нагружения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DW+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Tempmax</a:t>
            </a:r>
            <a:endParaRPr lang="en-US" sz="2400" b="1" dirty="0"/>
          </a:p>
          <a:p>
            <a:pPr algn="ctr"/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9F8B23-F751-4C00-B229-F5674A96A2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00355" y="1073437"/>
            <a:ext cx="1762760" cy="15982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637204-5794-402C-B75E-F314F937A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204" y="1240667"/>
            <a:ext cx="1672009" cy="458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525284-C01D-4556-8B06-93ACD3D1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121" y="1732444"/>
            <a:ext cx="2454771" cy="4556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62E55F-EB32-4125-867C-4C1A2D63C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384" y="2188120"/>
            <a:ext cx="832716" cy="5154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9B4313-DB81-42A5-9648-6E50F8F3E3A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41745" y="1120628"/>
            <a:ext cx="4091940" cy="21443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F835A-3543-4792-97D0-A731138B2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29" y="3385677"/>
            <a:ext cx="4879774" cy="96255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01032A-C2C4-4209-94AC-BE9CEB22AC2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91344" y="4696297"/>
            <a:ext cx="3174731" cy="15270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ECE5C2-F2CD-4C68-AD24-CD8872F0F4D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503712" y="4559737"/>
            <a:ext cx="3174730" cy="1800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ED6777-FCE4-40D4-B24A-92D7EFF2EAC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422015" y="1440408"/>
            <a:ext cx="2719327" cy="16347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BA800B-F7C7-4130-93F3-EEE4CDFB7A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7283" y="1282269"/>
            <a:ext cx="1413693" cy="4588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70DB3C9-80B5-408D-A936-1F4E897C7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9734" y="1722514"/>
            <a:ext cx="1026907" cy="4389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CF577F4-B7AA-48AD-B0EF-B80C98FF385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9468121" y="3127408"/>
            <a:ext cx="1844675" cy="18980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3CE2F2-B655-47E3-A9AF-D12F5D1703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376" y="5220166"/>
            <a:ext cx="3174731" cy="5643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AFE32E-71C2-434A-97BB-645CC7EB0764}"/>
              </a:ext>
            </a:extLst>
          </p:cNvPr>
          <p:cNvSpPr/>
          <p:nvPr/>
        </p:nvSpPr>
        <p:spPr>
          <a:xfrm>
            <a:off x="423932" y="6310243"/>
            <a:ext cx="1979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Эпюра продольных сил (N)</a:t>
            </a:r>
            <a:endParaRPr lang="en-US" sz="1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7A8582-1172-4A22-BED6-D2E96C7DE188}"/>
              </a:ext>
            </a:extLst>
          </p:cNvPr>
          <p:cNvSpPr/>
          <p:nvPr/>
        </p:nvSpPr>
        <p:spPr>
          <a:xfrm>
            <a:off x="3833255" y="6287351"/>
            <a:ext cx="2444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Эпюра изгибающих моментов (M)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958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D8C0B-ADBE-4645-B943-D22F09773816}"/>
              </a:ext>
            </a:extLst>
          </p:cNvPr>
          <p:cNvSpPr txBox="1"/>
          <p:nvPr/>
        </p:nvSpPr>
        <p:spPr>
          <a:xfrm>
            <a:off x="191344" y="692696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ADEFA-E737-4E0D-8C01-A78FEF42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739824"/>
            <a:ext cx="5170934" cy="4077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FFA9F-48BF-42F0-8E1B-B765C8AE1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068" y="739824"/>
            <a:ext cx="1461889" cy="3851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C71BE-2A2C-4D83-A82E-02EF1CA2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090" y="633313"/>
            <a:ext cx="1247576" cy="5397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AB0278-706C-43B6-9272-974A138186D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63352" y="4181342"/>
            <a:ext cx="2808312" cy="1373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A20015-428E-4F74-91E6-76E39878807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045557" y="1231986"/>
            <a:ext cx="4329211" cy="204551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4B8FD8-FBBB-4BF2-8F5F-34D0E558C3C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13115" y="2794946"/>
            <a:ext cx="2147113" cy="15711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3196DF-9F9F-48C0-AB85-B7EF23C6D45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582623" y="4315986"/>
            <a:ext cx="2501592" cy="15711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B5404B-AE65-40ED-846A-6B0E8F4CBCAE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651458" y="4464772"/>
            <a:ext cx="2892021" cy="12999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6CE119-C2DA-4BC0-9F22-81A076050DC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8511966" y="1231986"/>
            <a:ext cx="3488690" cy="21558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3FAB83-711A-4B02-A72C-2395CC45917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654079" y="3580500"/>
            <a:ext cx="2892021" cy="18440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C81DFD5-C36F-48B1-93CF-2D9380CB1DA0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942701" y="2731258"/>
            <a:ext cx="2120876" cy="15711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A7AB7D-4546-4A9A-BE55-225DB4B94858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9596835" y="4710384"/>
            <a:ext cx="2463800" cy="2074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381F8F-DFBB-4FF5-A2A3-39BC4C3872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2881" y="6009513"/>
            <a:ext cx="3676055" cy="6291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3A20651-349C-4D37-9616-710A7BF04DBD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-94932" y="1101780"/>
            <a:ext cx="4329211" cy="21264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CF11EE-4EF9-4D31-9A08-76C69F4EE07F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526935" y="2731258"/>
            <a:ext cx="2322944" cy="14745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1084A3-BC4E-4643-ACE8-CDADB0943300}"/>
              </a:ext>
            </a:extLst>
          </p:cNvPr>
          <p:cNvSpPr/>
          <p:nvPr/>
        </p:nvSpPr>
        <p:spPr>
          <a:xfrm>
            <a:off x="591717" y="618503"/>
            <a:ext cx="2106347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-2+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7874AD-35C4-4C87-AF1B-58543B5E1721}"/>
              </a:ext>
            </a:extLst>
          </p:cNvPr>
          <p:cNvSpPr/>
          <p:nvPr/>
        </p:nvSpPr>
        <p:spPr>
          <a:xfrm>
            <a:off x="58445" y="5875837"/>
            <a:ext cx="2546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Эпюра изгибающих моментов </a:t>
            </a:r>
            <a:endParaRPr lang="en-US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1270D7-3BDB-4C89-A9E9-8FFDB56AB87A}"/>
              </a:ext>
            </a:extLst>
          </p:cNvPr>
          <p:cNvSpPr/>
          <p:nvPr/>
        </p:nvSpPr>
        <p:spPr>
          <a:xfrm>
            <a:off x="5824202" y="5689457"/>
            <a:ext cx="2546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Эпюра изгибающих моментов </a:t>
            </a:r>
            <a:endParaRPr lang="en-US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8C2880-9116-40A7-9FE0-B5B545B1B3E5}"/>
              </a:ext>
            </a:extLst>
          </p:cNvPr>
          <p:cNvSpPr/>
          <p:nvPr/>
        </p:nvSpPr>
        <p:spPr>
          <a:xfrm>
            <a:off x="9033860" y="5496802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3C270D-50F0-48DC-90F1-7B9BB0D87997}"/>
              </a:ext>
            </a:extLst>
          </p:cNvPr>
          <p:cNvSpPr/>
          <p:nvPr/>
        </p:nvSpPr>
        <p:spPr>
          <a:xfrm>
            <a:off x="3500604" y="5840139"/>
            <a:ext cx="2031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Эпюра продольных сил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64442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8569</TotalTime>
  <Words>791</Words>
  <Application>Microsoft Office PowerPoint</Application>
  <PresentationFormat>Широкоэкранный</PresentationFormat>
  <Paragraphs>122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Юлия Георгиевнаэ</dc:creator>
  <cp:lastModifiedBy>Сидорова Юлия Георгиевна</cp:lastModifiedBy>
  <cp:revision>429</cp:revision>
  <dcterms:created xsi:type="dcterms:W3CDTF">2016-02-05T10:58:30Z</dcterms:created>
  <dcterms:modified xsi:type="dcterms:W3CDTF">2021-06-30T05:28:43Z</dcterms:modified>
</cp:coreProperties>
</file>