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9" r:id="rId2"/>
    <p:sldId id="266" r:id="rId3"/>
    <p:sldId id="261" r:id="rId4"/>
    <p:sldId id="262" r:id="rId5"/>
    <p:sldId id="264" r:id="rId6"/>
    <p:sldId id="269" r:id="rId7"/>
    <p:sldId id="270" r:id="rId8"/>
    <p:sldId id="263" r:id="rId9"/>
    <p:sldId id="271" r:id="rId10"/>
    <p:sldId id="265" r:id="rId11"/>
    <p:sldId id="272" r:id="rId12"/>
    <p:sldId id="273" r:id="rId13"/>
    <p:sldId id="274" r:id="rId14"/>
    <p:sldId id="275" r:id="rId15"/>
    <p:sldId id="267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1" autoAdjust="0"/>
    <p:restoredTop sz="90400" autoAdjust="0"/>
  </p:normalViewPr>
  <p:slideViewPr>
    <p:cSldViewPr>
      <p:cViewPr varScale="1">
        <p:scale>
          <a:sx n="107" d="100"/>
          <a:sy n="107" d="100"/>
        </p:scale>
        <p:origin x="-180" y="-84"/>
      </p:cViewPr>
      <p:guideLst>
        <p:guide orient="horz" pos="2160"/>
        <p:guide orient="horz" pos="89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528E-6EEA-4B24-801F-77969FE7D216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1A615-9B01-47C3-BE11-4F7D748D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64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64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-26925" y="9862"/>
            <a:ext cx="12819669" cy="515206"/>
            <a:chOff x="-20194" y="9886"/>
            <a:chExt cx="9614752" cy="515206"/>
          </a:xfrm>
        </p:grpSpPr>
        <p:cxnSp>
          <p:nvCxnSpPr>
            <p:cNvPr id="19" name="Прямая соединительная линия 18"/>
            <p:cNvCxnSpPr/>
            <p:nvPr userDrawn="1"/>
          </p:nvCxnSpPr>
          <p:spPr bwMode="auto">
            <a:xfrm flipV="1">
              <a:off x="-20194" y="496154"/>
              <a:ext cx="9161092" cy="38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rgbClr val="00009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pic>
          <p:nvPicPr>
            <p:cNvPr id="20" name="Picture 13" descr="F:\!!CMLab\LOGO\знак СПбГПУ_n1_sm.tif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8000" contrast="15000"/>
            </a:blip>
            <a:srcRect/>
            <a:stretch>
              <a:fillRect/>
            </a:stretch>
          </p:blipFill>
          <p:spPr bwMode="auto">
            <a:xfrm>
              <a:off x="81063" y="17092"/>
              <a:ext cx="395022" cy="431800"/>
            </a:xfrm>
            <a:prstGeom prst="rect">
              <a:avLst/>
            </a:prstGeom>
            <a:noFill/>
          </p:spPr>
        </p:pic>
        <p:sp>
          <p:nvSpPr>
            <p:cNvPr id="21" name="Rectangle 4"/>
            <p:cNvSpPr>
              <a:spLocks noChangeArrowheads="1"/>
            </p:cNvSpPr>
            <p:nvPr userDrawn="1"/>
          </p:nvSpPr>
          <p:spPr bwMode="auto">
            <a:xfrm>
              <a:off x="899592" y="9886"/>
              <a:ext cx="4233863" cy="51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Санкт-Петербургский политехнический университет Петра Великого</a:t>
              </a:r>
              <a:r>
                <a:rPr lang="en-US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Институт прикладной математики и механики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5382090" y="30678"/>
              <a:ext cx="4212468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dirty="0">
                  <a:solidFill>
                    <a:srgbClr val="000099"/>
                  </a:solidFill>
                  <a:latin typeface="Arial" pitchFamily="34" charset="0"/>
                </a:rPr>
                <a:t>Высшая школа </a:t>
              </a:r>
              <a:r>
                <a:rPr lang="ru-RU" sz="1400" b="1" baseline="0" dirty="0" smtClean="0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ru-RU" sz="1400" b="1" dirty="0" smtClean="0">
                  <a:solidFill>
                    <a:srgbClr val="000099"/>
                  </a:solidFill>
                  <a:latin typeface="Arial" pitchFamily="34" charset="0"/>
                </a:rPr>
                <a:t>механики </a:t>
              </a:r>
              <a:r>
                <a:rPr lang="ru-RU" sz="1400" b="1" dirty="0">
                  <a:solidFill>
                    <a:srgbClr val="000099"/>
                  </a:solidFill>
                  <a:latin typeface="Arial" pitchFamily="34" charset="0"/>
                </a:rPr>
                <a:t>и </a:t>
              </a:r>
              <a:r>
                <a:rPr lang="ru-RU" sz="1400" b="1" dirty="0" smtClean="0">
                  <a:solidFill>
                    <a:srgbClr val="000099"/>
                  </a:solidFill>
                  <a:latin typeface="Arial" pitchFamily="34" charset="0"/>
                </a:rPr>
                <a:t>процессов управления</a:t>
              </a:r>
              <a:endParaRPr lang="en-US" sz="1400" b="1" dirty="0">
                <a:solidFill>
                  <a:srgbClr val="000099"/>
                </a:solidFill>
                <a:latin typeface="Arial" pitchFamily="34" charset="0"/>
              </a:endParaRP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3" t="30107" r="39746" b="57249"/>
          <a:stretch/>
        </p:blipFill>
        <p:spPr bwMode="auto">
          <a:xfrm>
            <a:off x="19148" y="30654"/>
            <a:ext cx="1231263" cy="43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0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6481" y="1628800"/>
            <a:ext cx="885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Выпускная квалификационная работа бакалавра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2530" y="2492896"/>
            <a:ext cx="1166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Управление в условиях неопределённости методом прямой адаптации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2903693" y="3861048"/>
            <a:ext cx="6322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Направление: 15.03.03 – Прикладная механика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425071" y="5373215"/>
            <a:ext cx="7279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Выполнил: </a:t>
            </a:r>
            <a:r>
              <a:rPr lang="ru-RU" sz="2400" dirty="0"/>
              <a:t>студент гр. 3631503/70301 </a:t>
            </a:r>
            <a:r>
              <a:rPr lang="ru-RU" sz="2400" dirty="0" smtClean="0"/>
              <a:t> А</a:t>
            </a:r>
            <a:r>
              <a:rPr lang="ru-RU" sz="2400" dirty="0"/>
              <a:t>. А. </a:t>
            </a:r>
            <a:r>
              <a:rPr lang="ru-RU" sz="2400" dirty="0" err="1" smtClean="0"/>
              <a:t>Хорев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816502" y="5834880"/>
            <a:ext cx="8496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Руководитель: профессор</a:t>
            </a:r>
            <a:r>
              <a:rPr lang="ru-RU" sz="2400" dirty="0"/>
              <a:t>, ст. </a:t>
            </a:r>
            <a:r>
              <a:rPr lang="ru-RU" sz="2400" dirty="0" err="1"/>
              <a:t>научн</a:t>
            </a:r>
            <a:r>
              <a:rPr lang="ru-RU" sz="2400" dirty="0"/>
              <a:t>. </a:t>
            </a:r>
            <a:r>
              <a:rPr lang="ru-RU" sz="2400" dirty="0" err="1"/>
              <a:t>сотр</a:t>
            </a:r>
            <a:r>
              <a:rPr lang="ru-RU" sz="2400" dirty="0" smtClean="0"/>
              <a:t>.  Л</a:t>
            </a:r>
            <a:r>
              <a:rPr lang="ru-RU" sz="2400" dirty="0"/>
              <a:t>. М. </a:t>
            </a:r>
            <a:r>
              <a:rPr lang="ru-RU" sz="2400" dirty="0" err="1"/>
              <a:t>Яковис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1/16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6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Оценка потенциальной эффективности робастно-адаптивного управления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r>
              <a:rPr lang="ru-RU" sz="2800" dirty="0" smtClean="0"/>
              <a:t>/16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14115"/>
              </p:ext>
            </p:extLst>
          </p:nvPr>
        </p:nvGraphicFramePr>
        <p:xfrm>
          <a:off x="263352" y="1421241"/>
          <a:ext cx="4176464" cy="493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54"/>
                <a:gridCol w="1452278"/>
                <a:gridCol w="648072"/>
                <a:gridCol w="1440160"/>
              </a:tblGrid>
              <a:tr h="6169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Номер точки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Потеря эффективности, 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Номер точки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Потеря эффективности, 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1.89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4.91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14.33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22.53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24.69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18.50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0.53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1.34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1.76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9.30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4.62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4.20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0.34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20.84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31.72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18.15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8.22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52.27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0.55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36.39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7.87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18.94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08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9.01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16" marR="60616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50" y="1689480"/>
            <a:ext cx="6732831" cy="39761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19336" y="6324583"/>
            <a:ext cx="6589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Средний уровень потери эффективности – 11.6%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53665" y="5525907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Сравнение среднеквадратического отклонения (СКО) выходной переменной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3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Способ поиска, основанный на анализе интервалов времени между нулями выходной переменной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07622" y="60932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r>
              <a:rPr lang="ru-RU" sz="2800" dirty="0" smtClean="0"/>
              <a:t>/16</a:t>
            </a:r>
            <a:endParaRPr lang="en-US" sz="2800" dirty="0"/>
          </a:p>
        </p:txBody>
      </p:sp>
      <p:pic>
        <p:nvPicPr>
          <p:cNvPr id="1027" name="Picture 3" descr="D:\University_(Polytech)\Bachelor_degree_(Yakovis)\Khorev's_materials\Matlab\analysis\0_object_in_specific_point_raw_analysis\exit_value_0.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0" y="1905480"/>
            <a:ext cx="4097919" cy="22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niversity_(Polytech)\Bachelor_degree_(Yakovis)\Khorev's_materials\Matlab\analysis\0_object_in_specific_point_raw_analysis\exit_value_1.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73" y="1907091"/>
            <a:ext cx="4094974" cy="223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niversity_(Polytech)\Bachelor_degree_(Yakovis)\Khorev's_materials\Matlab\analysis\0_object_in_specific_point_raw_analysis\exit_value_1.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798" y="1907091"/>
            <a:ext cx="4097920" cy="22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18676" y="4033827"/>
                <a:ext cx="1241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676" y="4033827"/>
                <a:ext cx="1241045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05596" y="4043177"/>
                <a:ext cx="14109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=1.08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596" y="4043177"/>
                <a:ext cx="141096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87234" y="4048822"/>
                <a:ext cx="1241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=1.3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234" y="4048822"/>
                <a:ext cx="1241045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D:\University_(Polytech)\Bachelor_degree_(Yakovis)\Khorev's_materials\Matlab\analysis\1_6_object_in_different_points_drawing_and_saving_to_images\Point_16_exit_standard_deviation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66" y="4551976"/>
            <a:ext cx="4318142" cy="2209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:\University_(Polytech)\Bachelor_degree_(Yakovis)\Khorev's_materials\Matlab\analysis\1_6_object_in_different_points_drawing_and_saving_to_images\Point_16_time_standard_deviation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527" y="4544596"/>
            <a:ext cx="4182229" cy="2171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0" y="4892967"/>
            <a:ext cx="2115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СКО выходной переменной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840416" y="4911668"/>
            <a:ext cx="2031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СКО интервалов времени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0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Способ поиска минимума СКО выходной переменной с помощью аппроксимации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ru-RU" sz="2800" dirty="0" smtClean="0"/>
              <a:t>2/16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25509"/>
              </p:ext>
            </p:extLst>
          </p:nvPr>
        </p:nvGraphicFramePr>
        <p:xfrm>
          <a:off x="4799856" y="1825504"/>
          <a:ext cx="7200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04256"/>
                <a:gridCol w="252028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Средние потери первой аппроксимации, 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Средние потери второй аппроксимации, 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Средние потери третьей аппроксимации, 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92.30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20.99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20.99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6" name="Picture 15" descr="D:\University_(Polytech)\Bachelor_degree_(Yakovis)\Khorev's_materials\Matlab\analysis\1_3_1_object_in_different_points_time_deviation_graph_approximation_efficiency_loss\Point_16_time_intervals_approximatio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2933393"/>
            <a:ext cx="3719736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D:\University_(Polytech)\Bachelor_degree_(Yakovis)\Khorev's_materials\Matlab\analysis\1_6_object_in_different_points_drawing_and_saving_to_images\Point_16_exit_standard_deviation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914" y="2980062"/>
            <a:ext cx="4320480" cy="257095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1192"/>
              </p:ext>
            </p:extLst>
          </p:nvPr>
        </p:nvGraphicFramePr>
        <p:xfrm>
          <a:off x="191344" y="1396047"/>
          <a:ext cx="4104456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508"/>
                <a:gridCol w="1174594"/>
                <a:gridCol w="1211340"/>
                <a:gridCol w="1272014"/>
              </a:tblGrid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Номер точки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Потери первой аппроксимации, %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Потери второй аппроксимации, %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Потери третьей аппроксимации, %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78.85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70.90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16.53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16.53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169.68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20.06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20.06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93.14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93.14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260.95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65.11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65.11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433.41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87.72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74.90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194.98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117.50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96.64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336.43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104.68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104.68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400.32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21.24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37.80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13.99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24.45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46.29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67.86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5.04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32.34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10.45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48.06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4.86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4.86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101.75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4.47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…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…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…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43" marR="33443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40197" y="5551019"/>
                <a:ext cx="643632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/>
                  <a:t>Пример аппроксимации зависимости СКО интервалов времени между нулями выходной переменной от параметра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ru-RU" sz="2400" dirty="0" smtClean="0"/>
                  <a:t> для точки 16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197" y="5551019"/>
                <a:ext cx="6436323" cy="1200329"/>
              </a:xfrm>
              <a:prstGeom prst="rect">
                <a:avLst/>
              </a:prstGeom>
              <a:blipFill rotWithShape="1">
                <a:blip r:embed="rId5"/>
                <a:stretch>
                  <a:fillRect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1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Статистический способ поиска минимума СКО выходной переменной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ru-RU" sz="2800" dirty="0" smtClean="0"/>
              <a:t>3/16</a:t>
            </a:r>
            <a:endParaRPr lang="en-US" sz="2800" dirty="0"/>
          </a:p>
        </p:txBody>
      </p:sp>
      <p:pic>
        <p:nvPicPr>
          <p:cNvPr id="11" name="Picture 10" descr="D:\University_(Polytech)\Bachelor_degree_(Yakovis)\Khorev's_materials\Matlab\analysis\1_6_object_in_different_points_drawing_and_saving_to_images\Point_19_exit_standard_deviatio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367490"/>
            <a:ext cx="4353306" cy="25179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29147"/>
              </p:ext>
            </p:extLst>
          </p:nvPr>
        </p:nvGraphicFramePr>
        <p:xfrm>
          <a:off x="119336" y="4867622"/>
          <a:ext cx="7399661" cy="1760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004"/>
                <a:gridCol w="3096344"/>
                <a:gridCol w="2808313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Значение </a:t>
                      </a:r>
                      <a:r>
                        <a:rPr lang="ru-RU" sz="1800" dirty="0" smtClean="0">
                          <a:effectLst/>
                        </a:rPr>
                        <a:t>параметра </a:t>
                      </a:r>
                      <a:r>
                        <a:rPr lang="en-US" sz="1800" dirty="0" smtClean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Средние потери эффективности по сравнению с минимальным значением, 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Средние потери эффективности по сравнению с робастным значением, 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13.70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-41.98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41.84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-12.28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4" name="Picture 13" descr="D:\University_(Polytech)\Bachelor_degree_(Yakovis)\Khorev's_materials\Matlab\analysis\1_6_object_in_different_points_drawing_and_saving_to_images\Point_19_time_standard_deviation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660957"/>
            <a:ext cx="5184576" cy="238841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882459"/>
                <a:ext cx="58162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/>
                  <a:t>Зависимость СКО выходной переменной от параметра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ru-RU" sz="2400" dirty="0" smtClean="0"/>
                  <a:t> для точки 19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82459"/>
                <a:ext cx="5816236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82" r="-31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64060" y="4049370"/>
                <a:ext cx="559836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/>
                  <a:t>Зависимость СКО интервалов времени между нулями выходной переменной от параметра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ru-RU" sz="2400" dirty="0" smtClean="0"/>
                  <a:t> для точки 19</a:t>
                </a:r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060" y="4049370"/>
                <a:ext cx="5598362" cy="1200329"/>
              </a:xfrm>
              <a:prstGeom prst="rect">
                <a:avLst/>
              </a:prstGeom>
              <a:blipFill rotWithShape="1">
                <a:blip r:embed="rId6"/>
                <a:stretch>
                  <a:fillRect t="-4061" r="-108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24192" y="5523909"/>
                <a:ext cx="31683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/>
                  <a:t>Безопасный диапазон значений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ru-RU" sz="2400" dirty="0" smtClean="0"/>
                  <a:t> </a:t>
                </a:r>
                <a:r>
                  <a:rPr lang="en-US" sz="2400" dirty="0" smtClean="0"/>
                  <a:t>[0; 0.28]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92" y="5523909"/>
                <a:ext cx="3168352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192" t="-5882" r="-250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2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Оптимизация статистического способа поиска минимума СКО выходной переменной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ru-RU" sz="2800" dirty="0" smtClean="0"/>
              <a:t>4/16</a:t>
            </a:r>
            <a:endParaRPr lang="en-US" sz="2800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711674"/>
            <a:ext cx="7704856" cy="452563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534831"/>
                  </p:ext>
                </p:extLst>
              </p:nvPr>
            </p:nvGraphicFramePr>
            <p:xfrm>
              <a:off x="119336" y="1711674"/>
              <a:ext cx="4176464" cy="49575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0160"/>
                    <a:gridCol w="2736304"/>
                  </a:tblGrid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Значение </a:t>
                          </a:r>
                          <a:r>
                            <a:rPr lang="ru-RU" sz="1600" dirty="0" smtClean="0">
                              <a:effectLst/>
                            </a:rPr>
                            <a:t>параметра </a:t>
                          </a:r>
                          <a:r>
                            <a:rPr lang="en-US" sz="1600" dirty="0">
                              <a:effectLst/>
                            </a:rPr>
                            <a:t>n</a:t>
                          </a:r>
                          <a:endParaRPr lang="en-US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Количество значений </a:t>
                          </a:r>
                          <a14:m>
                            <m:oMath xmlns:m="http://schemas.openxmlformats.org/officeDocument/2006/math">
                              <m:r>
                                <a:rPr lang="ru-RU" sz="1600">
                                  <a:effectLst/>
                                  <a:latin typeface="Cambria Math"/>
                                </a:rPr>
                                <m:t>𝝆</m:t>
                              </m:r>
                            </m:oMath>
                          </a14:m>
                          <a:r>
                            <a:rPr lang="ru-RU" sz="1600" dirty="0">
                              <a:effectLst/>
                            </a:rPr>
                            <a:t> за границей устойчивости</a:t>
                          </a:r>
                          <a:endParaRPr lang="en-US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1.4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2.1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2.4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534831"/>
                  </p:ext>
                </p:extLst>
              </p:nvPr>
            </p:nvGraphicFramePr>
            <p:xfrm>
              <a:off x="119336" y="1711674"/>
              <a:ext cx="4176464" cy="49575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0160"/>
                    <a:gridCol w="2736304"/>
                  </a:tblGrid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Значение </a:t>
                          </a:r>
                          <a:r>
                            <a:rPr lang="ru-RU" sz="1600" dirty="0" smtClean="0">
                              <a:effectLst/>
                            </a:rPr>
                            <a:t>параметра </a:t>
                          </a:r>
                          <a:r>
                            <a:rPr lang="en-US" sz="1600" dirty="0">
                              <a:effectLst/>
                            </a:rPr>
                            <a:t>n</a:t>
                          </a:r>
                          <a:endParaRPr lang="en-US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52784" t="-12791" b="-866279"/>
                          </a:stretch>
                        </a:blipFill>
                      </a:tcPr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1.4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1.9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2.1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2.2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2.4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2.5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2.6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2.7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2.8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2.9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3</a:t>
                          </a:r>
                          <a:endParaRPr lang="en-US" sz="1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20</a:t>
                          </a:r>
                          <a:endParaRPr lang="en-US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231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Заключение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07622" y="60932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15/16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2466" y="1628800"/>
                <a:ext cx="10945216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ru-RU" sz="2400" dirty="0" smtClean="0"/>
                  <a:t>Рассмотрен метод робастно-адаптивного управления, позволяющий управлять технологическими процессами в условиях параметрической неопределённости.</a:t>
                </a:r>
                <a:endParaRPr lang="en-US" sz="2400" dirty="0" smtClean="0"/>
              </a:p>
              <a:p>
                <a:pPr marL="342900" indent="-342900">
                  <a:buAutoNum type="arabicPeriod"/>
                </a:pPr>
                <a:r>
                  <a:rPr lang="ru-RU" sz="2400" dirty="0" smtClean="0"/>
                  <a:t>В программной среде </a:t>
                </a:r>
                <a:r>
                  <a:rPr lang="en-US" sz="2400" dirty="0" smtClean="0"/>
                  <a:t>MATLAB-Simulink</a:t>
                </a:r>
                <a:r>
                  <a:rPr lang="ru-RU" sz="2400" dirty="0" smtClean="0"/>
                  <a:t> реализована имитационная модель технологического процесса.</a:t>
                </a:r>
              </a:p>
              <a:p>
                <a:pPr marL="342900" indent="-342900">
                  <a:buAutoNum type="arabicPeriod"/>
                </a:pPr>
                <a:r>
                  <a:rPr lang="ru-RU" sz="2400" dirty="0" smtClean="0"/>
                  <a:t>Проведена оценка потенциальной эффективности метода робастно-адаптивного управления для варианта случайного характера возмущающих воздействий. </a:t>
                </a:r>
              </a:p>
              <a:p>
                <a:pPr marL="342900" indent="-342900">
                  <a:buAutoNum type="arabicPeriod"/>
                </a:pPr>
                <a:r>
                  <a:rPr lang="ru-RU" sz="2400" dirty="0" smtClean="0"/>
                  <a:t>Предложен новый способ анализа моделируемой системы, не зависящий от интенсивности случайных возмущений.</a:t>
                </a:r>
              </a:p>
              <a:p>
                <a:pPr marL="342900" indent="-342900">
                  <a:buAutoNum type="arabicPeriod"/>
                </a:pPr>
                <a:r>
                  <a:rPr lang="ru-RU" sz="2400" dirty="0" smtClean="0"/>
                  <a:t>На основе нового способа анализа сформулирован статистический метод нахождения параметра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алгоритма робастно-адаптивного управления.</a:t>
                </a:r>
              </a:p>
              <a:p>
                <a:pPr marL="342900" indent="-342900">
                  <a:buAutoNum type="arabicPeriod"/>
                </a:pPr>
                <a:r>
                  <a:rPr lang="ru-RU" sz="2400" dirty="0" smtClean="0"/>
                  <a:t>Для статистического метода даны рекомендации по выбору величины параметра </a:t>
                </a:r>
                <a:r>
                  <a:rPr lang="en-US" sz="2400" dirty="0" smtClean="0"/>
                  <a:t>n</a:t>
                </a:r>
                <a:r>
                  <a:rPr lang="ru-RU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66" y="1628800"/>
                <a:ext cx="10945216" cy="4893647"/>
              </a:xfrm>
              <a:prstGeom prst="rect">
                <a:avLst/>
              </a:prstGeom>
              <a:blipFill rotWithShape="1">
                <a:blip r:embed="rId3"/>
                <a:stretch>
                  <a:fillRect l="-780" t="-996" r="-724" b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0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517" y="3167390"/>
            <a:ext cx="1087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Спасибо за внимание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04665" y="60932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16/16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1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Цели и задачи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ru-RU" sz="2800" dirty="0" smtClean="0"/>
              <a:t>/16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23392" y="1556792"/>
            <a:ext cx="10924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 </a:t>
            </a:r>
            <a:r>
              <a:rPr lang="ru-RU" sz="2400" dirty="0" smtClean="0"/>
              <a:t>Исследование работоспособности робастно-адаптивного метода управления в условиях случайного характера возмущающих воздействий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8451" y="2492896"/>
            <a:ext cx="109242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 работы: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Реализовать имитационную модель технологического процесса в программной среде </a:t>
            </a:r>
            <a:r>
              <a:rPr lang="en-US" sz="2400" dirty="0" smtClean="0"/>
              <a:t>MATLAB-Simulink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С помощью имитационной модели оценить потенциальную эффективность метода робастно-адаптивного управления для варианта случайных возмущений.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Разработать алгоритм поиска настроек типовых регуляторов, не зависящий от интенсивности случайных возмущений.</a:t>
            </a:r>
          </a:p>
        </p:txBody>
      </p:sp>
    </p:spTree>
    <p:extLst>
      <p:ext uri="{BB962C8B-B14F-4D97-AF65-F5344CB8AC3E}">
        <p14:creationId xmlns:p14="http://schemas.microsoft.com/office/powerpoint/2010/main" val="6556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Постановка задачи управления в условиях неопределённости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3/16</a:t>
            </a:r>
            <a:endParaRPr lang="en-US" sz="2800" dirty="0"/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52" y="4270805"/>
            <a:ext cx="6710259" cy="179974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35031" y="3834942"/>
            <a:ext cx="532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Схема замкнутой системы управления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1215" y="2436661"/>
                <a:ext cx="2876044" cy="85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15" y="2436661"/>
                <a:ext cx="2876044" cy="8558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6586" y="1659035"/>
            <a:ext cx="3405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Передаточная функция объекта управления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15755" y="2397700"/>
                <a:ext cx="2584425" cy="848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755" y="2397700"/>
                <a:ext cx="2584425" cy="8484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367807" y="1659035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Передаточная функция </a:t>
            </a:r>
            <a:r>
              <a:rPr lang="ru-RU" sz="2400" dirty="0" smtClean="0"/>
              <a:t>регулятора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111159" y="147436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Интервальная</a:t>
            </a:r>
          </a:p>
          <a:p>
            <a:pPr algn="ctr"/>
            <a:r>
              <a:rPr lang="ru-RU" sz="2400" dirty="0" smtClean="0"/>
              <a:t>параметрическая неопределённость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662517" y="2706620"/>
                <a:ext cx="1633589" cy="1359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</m:ba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e>
                      </m:bar>
                      <m:r>
                        <a:rPr lang="en-US" sz="2400" i="1"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i="1">
                          <a:latin typeface="Cambria Math"/>
                        </a:rPr>
                        <m:t>≤</m:t>
                      </m:r>
                      <m:bar>
                        <m:barPr>
                          <m:pos m:val="top"/>
                          <m:ctrlPr>
                            <a:rPr lang="en-US" sz="2400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e>
                      </m:ba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bar>
                      <m:r>
                        <a:rPr lang="en-US" sz="2400" i="1">
                          <a:latin typeface="Cambria Math"/>
                        </a:rPr>
                        <m:t>≤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sz="2400" i="1">
                          <a:latin typeface="Cambria Math"/>
                        </a:rPr>
                        <m:t>≤</m:t>
                      </m:r>
                      <m:bar>
                        <m:barPr>
                          <m:pos m:val="top"/>
                          <m:ctrlPr>
                            <a:rPr lang="en-US" sz="2400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517" y="2706620"/>
                <a:ext cx="1633589" cy="13591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4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Известные подходы к управлению в условиях неопределённости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4/16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02866" y="324956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Традиционное управление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3352" y="1373205"/>
            <a:ext cx="70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Компенсационный метод настройки  ПИ-регулятора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31952" y="1896219"/>
                <a:ext cx="3759234" cy="721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расч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расч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расч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расч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расч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952" y="1896219"/>
                <a:ext cx="3759234" cy="7215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9181" y="2708920"/>
                <a:ext cx="6984776" cy="494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/>
                  <a:t>–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параметры расчётной модели ОУ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81" y="2708920"/>
                <a:ext cx="6984776" cy="494815"/>
              </a:xfrm>
              <a:prstGeom prst="rect">
                <a:avLst/>
              </a:prstGeom>
              <a:blipFill rotWithShape="1">
                <a:blip r:embed="rId4"/>
                <a:stretch>
                  <a:fillRect t="-9756" r="-698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464152" y="1656826"/>
            <a:ext cx="4374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а – параметр метода, учитывающий критерий качества </a:t>
            </a:r>
            <a:r>
              <a:rPr lang="ru-RU" sz="2400" dirty="0" smtClean="0"/>
              <a:t>управления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684547" y="3738499"/>
                <a:ext cx="4853060" cy="695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</a:rPr>
                        </m:ctrlPr>
                      </m:fPr>
                      <m:num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</m:bar>
                        <m:r>
                          <a:rPr lang="ru-RU" sz="2400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</m:ba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</a:rPr>
                        </m:ctrlPr>
                      </m:fPr>
                      <m:num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e>
                        </m:bar>
                        <m:r>
                          <a:rPr lang="ru-RU" sz="2400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e>
                        </m:ba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</a:rPr>
                        </m:ctrlPr>
                      </m:fPr>
                      <m:num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bar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bar>
                          <m:ba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ba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547" y="3738499"/>
                <a:ext cx="4853060" cy="695703"/>
              </a:xfrm>
              <a:prstGeom prst="rect">
                <a:avLst/>
              </a:prstGeom>
              <a:blipFill rotWithShape="1">
                <a:blip r:embed="rId5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219636" y="443711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Робастное управление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120312" y="4927219"/>
                <a:ext cx="4015073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</m:ba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bar>
                      <m:barPr>
                        <m:ctrlPr>
                          <a:rPr lang="en-US" sz="2400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</m:bar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ba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312" y="4927219"/>
                <a:ext cx="4015073" cy="554254"/>
              </a:xfrm>
              <a:prstGeom prst="rect">
                <a:avLst/>
              </a:prstGeom>
              <a:blipFill rotWithShape="1">
                <a:blip r:embed="rId6"/>
                <a:stretch>
                  <a:fillRect b="-17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202866" y="556306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Адаптивное управление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103541" y="6057911"/>
                <a:ext cx="4015073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541" y="6057911"/>
                <a:ext cx="4015073" cy="494815"/>
              </a:xfrm>
              <a:prstGeom prst="rect">
                <a:avLst/>
              </a:prstGeom>
              <a:blipFill rotWithShape="1">
                <a:blip r:embed="rId7"/>
                <a:stretch>
                  <a:fillRect l="-303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1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Метод робастно-адаптивного управления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5/16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5360" y="1412776"/>
                <a:ext cx="11521566" cy="504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𝑍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[</m:t>
                        </m:r>
                        <m:r>
                          <a:rPr lang="ru-RU" sz="2400" i="1">
                            <a:latin typeface="Cambria Math"/>
                          </a:rPr>
                          <m:t>𝑘</m:t>
                        </m:r>
                        <m:r>
                          <a:rPr lang="ru-RU" sz="2400" i="1">
                            <a:latin typeface="Cambria Math"/>
                          </a:rPr>
                          <m:t>, </m:t>
                        </m:r>
                        <m:r>
                          <a:rPr lang="ru-RU" sz="2400" i="1">
                            <a:latin typeface="Cambria Math"/>
                          </a:rPr>
                          <m:t>𝑇</m:t>
                        </m:r>
                        <m:r>
                          <a:rPr lang="ru-RU" sz="2400" i="1">
                            <a:latin typeface="Cambria Math"/>
                          </a:rPr>
                          <m:t>,</m:t>
                        </m:r>
                        <m:r>
                          <a:rPr lang="ru-RU" sz="2400" i="1">
                            <a:latin typeface="Cambria Math"/>
                          </a:rPr>
                          <m:t>𝜏</m:t>
                        </m:r>
                        <m:r>
                          <a:rPr lang="ru-RU" sz="2400" i="1">
                            <a:latin typeface="Cambria Math"/>
                          </a:rPr>
                          <m:t>]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- вектор параметров объекта управления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412776"/>
                <a:ext cx="11521566" cy="504625"/>
              </a:xfrm>
              <a:prstGeom prst="rect">
                <a:avLst/>
              </a:prstGeom>
              <a:blipFill rotWithShape="1">
                <a:blip r:embed="rId3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8582" y="1988840"/>
                <a:ext cx="11521565" cy="545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𝐴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[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]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- вектор параметров ПИ-регулятора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82" y="1988840"/>
                <a:ext cx="11521565" cy="545727"/>
              </a:xfrm>
              <a:prstGeom prst="rect">
                <a:avLst/>
              </a:prstGeom>
              <a:blipFill rotWithShape="1">
                <a:blip r:embed="rId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295" y="2502247"/>
                <a:ext cx="115215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𝐴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𝐹</m:t>
                    </m:r>
                    <m:r>
                      <a:rPr lang="ru-RU" sz="2400" i="1">
                        <a:latin typeface="Cambria Math"/>
                      </a:rPr>
                      <m:t>(</m:t>
                    </m:r>
                    <m:r>
                      <a:rPr lang="ru-RU" sz="2400" i="1">
                        <a:latin typeface="Cambria Math"/>
                      </a:rPr>
                      <m:t>𝑍</m:t>
                    </m:r>
                    <m:r>
                      <a:rPr lang="ru-RU" sz="2400" i="1">
                        <a:latin typeface="Cambria Math"/>
                      </a:rPr>
                      <m:t>)</m:t>
                    </m:r>
                  </m:oMath>
                </a14:m>
                <a:r>
                  <a:rPr lang="ru-RU" sz="2400" dirty="0" smtClean="0"/>
                  <a:t> – зависимость параметров регулятора от параметров объекта, соответствующая компенсационному методу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95" y="2502247"/>
                <a:ext cx="11521566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79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5360" y="3349518"/>
                <a:ext cx="115215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𝑟𝑜𝑏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ru-RU" sz="2400">
                            <a:latin typeface="Cambria Math"/>
                          </a:rPr>
                          <m:t>max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latin typeface="Cambria Math"/>
                          </a:rPr>
                          <m:t>𝑘</m:t>
                        </m:r>
                        <m:r>
                          <a:rPr lang="ru-RU" sz="2400" i="1">
                            <a:latin typeface="Cambria Math"/>
                          </a:rPr>
                          <m:t>), </m:t>
                        </m:r>
                        <m:r>
                          <m:rPr>
                            <m:sty m:val="p"/>
                          </m:rPr>
                          <a:rPr lang="ru-RU" sz="2400">
                            <a:latin typeface="Cambria Math"/>
                          </a:rPr>
                          <m:t>min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latin typeface="Cambria Math"/>
                          </a:rPr>
                          <m:t>𝑇</m:t>
                        </m:r>
                        <m:r>
                          <a:rPr lang="ru-RU" sz="2400" i="1">
                            <a:latin typeface="Cambria Math"/>
                          </a:rPr>
                          <m:t>), </m:t>
                        </m:r>
                        <m:r>
                          <m:rPr>
                            <m:sty m:val="p"/>
                          </m:rPr>
                          <a:rPr lang="ru-RU" sz="2400">
                            <a:latin typeface="Cambria Math"/>
                          </a:rPr>
                          <m:t>max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latin typeface="Cambria Math"/>
                          </a:rPr>
                          <m:t>𝜏</m:t>
                        </m:r>
                        <m:r>
                          <a:rPr lang="ru-RU" sz="2400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ru-RU" sz="2400" dirty="0"/>
                  <a:t> – точка, соответствующая </a:t>
                </a:r>
                <a:r>
                  <a:rPr lang="ru-RU" sz="2400" dirty="0" smtClean="0"/>
                  <a:t>робастным настройкам регулятора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3349518"/>
                <a:ext cx="11521566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79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8581" y="4242404"/>
                <a:ext cx="11521566" cy="1019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𝑡𝑟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 sz="240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ru-RU" sz="2400" i="1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ru-RU" sz="2400">
                                <a:latin typeface="Cambria Math"/>
                              </a:rPr>
                              <m:t>min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𝑘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sz="240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 sz="240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ru-RU" sz="2400" i="1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ru-RU" sz="2400">
                                <a:latin typeface="Cambria Math"/>
                              </a:rPr>
                              <m:t>min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sz="2400" i="1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 sz="240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𝜏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ru-RU" sz="2400" i="1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ru-RU" sz="2400">
                                <a:latin typeface="Cambria Math"/>
                              </a:rPr>
                              <m:t>min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𝜏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400" dirty="0"/>
                  <a:t> – точка, соответствующая традиционным </a:t>
                </a:r>
                <a:r>
                  <a:rPr lang="ru-RU" sz="2400" dirty="0" smtClean="0"/>
                  <a:t>настройкам </a:t>
                </a:r>
                <a:r>
                  <a:rPr lang="ru-RU" sz="2400" dirty="0"/>
                  <a:t>регулятора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81" y="4242404"/>
                <a:ext cx="11521566" cy="1019895"/>
              </a:xfrm>
              <a:prstGeom prst="rect">
                <a:avLst/>
              </a:prstGeom>
              <a:blipFill rotWithShape="1">
                <a:blip r:embed="rId7"/>
                <a:stretch>
                  <a:fillRect l="-794" b="-13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5494" y="5262299"/>
                <a:ext cx="11521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𝑟𝑜𝑏𝑎𝑑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𝑟𝑜𝑏𝑎𝑑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𝑟𝑜𝑏𝑎𝑑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𝜌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𝑟𝑜𝑏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+(1−</m:t>
                    </m:r>
                    <m:r>
                      <a:rPr lang="ru-RU" sz="2400" i="1">
                        <a:latin typeface="Cambria Math"/>
                      </a:rPr>
                      <m:t>𝜌</m:t>
                    </m:r>
                    <m:r>
                      <a:rPr lang="ru-RU" sz="2400" i="1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𝑡𝑟</m:t>
                        </m:r>
                      </m:sub>
                    </m:sSub>
                  </m:oMath>
                </a14:m>
                <a:r>
                  <a:rPr lang="ru-RU" sz="2400" dirty="0" smtClean="0"/>
                  <a:t> - нахождение настроек регулятора по робастно-адаптивному методу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94" y="5262299"/>
                <a:ext cx="11521565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79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8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Выбор параметров объекта управления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6/16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91500" y="3429000"/>
                <a:ext cx="281929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0" smtClean="0">
                          <a:latin typeface="Cambria Math"/>
                        </a:rPr>
                        <m:t>1</m:t>
                      </m:r>
                      <m:r>
                        <a:rPr lang="en-US" sz="4000" b="0" i="1" smtClean="0">
                          <a:latin typeface="Cambria Math"/>
                        </a:rPr>
                        <m:t>≤</m:t>
                      </m:r>
                      <m:r>
                        <a:rPr lang="en-US" sz="4000" b="0" i="1" smtClean="0">
                          <a:latin typeface="Cambria Math"/>
                        </a:rPr>
                        <m:t>𝑘</m:t>
                      </m:r>
                      <m:r>
                        <a:rPr lang="en-US" sz="4000" b="0" i="1" smtClean="0">
                          <a:latin typeface="Cambria Math"/>
                        </a:rPr>
                        <m:t>≤4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</a:rPr>
                        <m:t>5</m:t>
                      </m:r>
                      <m:r>
                        <a:rPr lang="en-US" sz="4000" i="1">
                          <a:latin typeface="Cambria Math"/>
                        </a:rPr>
                        <m:t>≤</m:t>
                      </m:r>
                      <m:r>
                        <a:rPr lang="en-US" sz="4000" b="0" i="1" smtClean="0">
                          <a:latin typeface="Cambria Math"/>
                        </a:rPr>
                        <m:t>𝑇</m:t>
                      </m:r>
                      <m:r>
                        <a:rPr lang="en-US" sz="4000" i="1">
                          <a:latin typeface="Cambria Math"/>
                        </a:rPr>
                        <m:t>≤</m:t>
                      </m:r>
                      <m:r>
                        <a:rPr lang="ru-RU" sz="4000" i="1" smtClean="0">
                          <a:latin typeface="Cambria Math"/>
                        </a:rPr>
                        <m:t>2</m:t>
                      </m:r>
                      <m:r>
                        <a:rPr lang="ru-RU" sz="40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/>
                        </a:rPr>
                        <m:t>2</m:t>
                      </m:r>
                      <m:r>
                        <a:rPr lang="en-US" sz="4000" i="1">
                          <a:latin typeface="Cambria Math"/>
                        </a:rPr>
                        <m:t>≤</m:t>
                      </m:r>
                      <m:r>
                        <a:rPr lang="en-US" sz="400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sz="4000" i="1">
                          <a:latin typeface="Cambria Math"/>
                        </a:rPr>
                        <m:t>≤</m:t>
                      </m:r>
                      <m:r>
                        <a:rPr lang="ru-RU" sz="40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500" y="3429000"/>
                <a:ext cx="2819298" cy="1938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94703" y="2636912"/>
            <a:ext cx="754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Диапазон рассматриваемых параметров объекта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5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Дискретизация области неопределённости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7/16</a:t>
            </a:r>
            <a:endParaRPr lang="en-US" sz="2800" dirty="0"/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484784"/>
            <a:ext cx="6840760" cy="5099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8176" y="2852936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Общее количество рассматриваемых точек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97846" y="4057630"/>
                <a:ext cx="15051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</a:rPr>
                        <m:t>=27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846" y="4057630"/>
                <a:ext cx="150515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Имитационная модель для исследования робастно-адаптивного управления (1)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8/16</a:t>
            </a:r>
            <a:endParaRPr lang="en-US" sz="2800" dirty="0"/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2258650" y="1720800"/>
            <a:ext cx="7704856" cy="37444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0778" y="55172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Общая схема имитационной модели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2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474" y="757567"/>
            <a:ext cx="1087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Имитационная модель для исследования робастно-адаптивного управления (2)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3214" y="6093296"/>
            <a:ext cx="82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9/16</a:t>
            </a:r>
            <a:endParaRPr lang="en-US" sz="2800" dirty="0"/>
          </a:p>
        </p:txBody>
      </p:sp>
      <p:pic>
        <p:nvPicPr>
          <p:cNvPr id="15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638470" y="2058384"/>
            <a:ext cx="10945216" cy="3246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0303" y="5430415"/>
            <a:ext cx="75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Схема блока возмущений имитационной модели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2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1_ИПМАШ_СПбГПУ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ИПМАШ_СПбГПУ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1_ИПМАШ_СПбГПУ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ИПМАШ_СПбГПУ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8281</TotalTime>
  <Words>1097</Words>
  <Application>Microsoft Office PowerPoint</Application>
  <PresentationFormat>Custom</PresentationFormat>
  <Paragraphs>310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Lobachev</dc:creator>
  <cp:lastModifiedBy>Aleksandr Khorev</cp:lastModifiedBy>
  <cp:revision>473</cp:revision>
  <dcterms:created xsi:type="dcterms:W3CDTF">2016-02-05T10:58:30Z</dcterms:created>
  <dcterms:modified xsi:type="dcterms:W3CDTF">2021-06-30T06:54:26Z</dcterms:modified>
</cp:coreProperties>
</file>