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1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0400" autoAdjust="0"/>
  </p:normalViewPr>
  <p:slideViewPr>
    <p:cSldViewPr>
      <p:cViewPr varScale="1">
        <p:scale>
          <a:sx n="114" d="100"/>
          <a:sy n="114" d="100"/>
        </p:scale>
        <p:origin x="456" y="114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FCA0EFD-27F1-4040-A357-1404C8C70D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8F4533-4844-418B-B796-BC1DA5D7F2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4D8E2-EEBA-416D-9265-9526ABBCAC24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666587-5977-49A2-A7A3-1026291802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CF20F-5864-42F2-BE34-5BBD51329B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6AC4F-1EB9-4F74-BFFD-C14B3B61E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44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92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65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0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90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3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19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8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2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9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04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54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4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41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50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jp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9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BCFAAB-AAEB-49D6-8EA9-DCAEE600B773}"/>
              </a:ext>
            </a:extLst>
          </p:cNvPr>
          <p:cNvSpPr txBox="1">
            <a:spLocks/>
          </p:cNvSpPr>
          <p:nvPr/>
        </p:nvSpPr>
        <p:spPr>
          <a:xfrm>
            <a:off x="0" y="3573016"/>
            <a:ext cx="12192000" cy="28083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4000"/>
              </a:lnSpc>
            </a:pPr>
            <a:r>
              <a:rPr lang="ru-RU" sz="3200" b="1" kern="0" dirty="0">
                <a:solidFill>
                  <a:schemeClr val="tx1"/>
                </a:solidFill>
                <a:effectLst/>
              </a:rPr>
              <a:t>Докладчик: </a:t>
            </a:r>
            <a:r>
              <a:rPr lang="ru-RU" sz="3200" kern="0" dirty="0">
                <a:solidFill>
                  <a:schemeClr val="tx1"/>
                </a:solidFill>
                <a:effectLst/>
              </a:rPr>
              <a:t>студент 3631503/70301 гр. Кравчинский И. А.</a:t>
            </a:r>
          </a:p>
          <a:p>
            <a:pPr>
              <a:lnSpc>
                <a:spcPct val="124000"/>
              </a:lnSpc>
            </a:pPr>
            <a:r>
              <a:rPr lang="ru-RU" sz="3200" b="1" kern="0" dirty="0">
                <a:solidFill>
                  <a:schemeClr val="tx1"/>
                </a:solidFill>
                <a:effectLst/>
              </a:rPr>
              <a:t>Научный руководитель: </a:t>
            </a:r>
            <a:r>
              <a:rPr lang="ru-RU" sz="3200" kern="0" dirty="0">
                <a:solidFill>
                  <a:schemeClr val="tx1"/>
                </a:solidFill>
                <a:effectLst/>
              </a:rPr>
              <a:t>доцент Смольников Б. А.</a:t>
            </a:r>
          </a:p>
          <a:p>
            <a:pPr>
              <a:lnSpc>
                <a:spcPct val="124000"/>
              </a:lnSpc>
            </a:pPr>
            <a:r>
              <a:rPr lang="ru-RU" sz="3200" b="1" kern="0" dirty="0">
                <a:solidFill>
                  <a:schemeClr val="tx1"/>
                </a:solidFill>
                <a:effectLst/>
              </a:rPr>
              <a:t>Консультант</a:t>
            </a:r>
            <a:r>
              <a:rPr lang="en-US" sz="3200" b="1" kern="0" dirty="0">
                <a:solidFill>
                  <a:schemeClr val="tx1"/>
                </a:solidFill>
                <a:effectLst/>
              </a:rPr>
              <a:t>:</a:t>
            </a:r>
            <a:r>
              <a:rPr lang="en-US" sz="3200" kern="0" dirty="0">
                <a:solidFill>
                  <a:schemeClr val="tx1"/>
                </a:solidFill>
                <a:effectLst/>
              </a:rPr>
              <a:t> </a:t>
            </a:r>
            <a:r>
              <a:rPr lang="ru-RU" sz="3200" kern="0" dirty="0">
                <a:solidFill>
                  <a:schemeClr val="tx1"/>
                </a:solidFill>
                <a:effectLst/>
              </a:rPr>
              <a:t>ассистент Смирнов А</a:t>
            </a:r>
            <a:r>
              <a:rPr lang="en-US" sz="3200" kern="0" dirty="0">
                <a:solidFill>
                  <a:schemeClr val="tx1"/>
                </a:solidFill>
                <a:effectLst/>
              </a:rPr>
              <a:t>. </a:t>
            </a:r>
            <a:r>
              <a:rPr lang="ru-RU" sz="3200" kern="0" dirty="0">
                <a:solidFill>
                  <a:schemeClr val="tx1"/>
                </a:solidFill>
                <a:effectLst/>
              </a:rPr>
              <a:t>С</a:t>
            </a:r>
            <a:r>
              <a:rPr lang="en-US" sz="3200" kern="0" dirty="0">
                <a:solidFill>
                  <a:schemeClr val="tx1"/>
                </a:solidFill>
                <a:effectLst/>
              </a:rPr>
              <a:t>.</a:t>
            </a:r>
            <a:endParaRPr lang="ru-RU" sz="3200" kern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24000"/>
              </a:lnSpc>
            </a:pPr>
            <a:endParaRPr lang="ru-RU" sz="3200" kern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24000"/>
              </a:lnSpc>
            </a:pPr>
            <a:r>
              <a:rPr lang="ru-RU" sz="3200" kern="0" dirty="0">
                <a:solidFill>
                  <a:schemeClr val="tx1"/>
                </a:solidFill>
                <a:effectLst/>
              </a:rPr>
              <a:t>18.06.2021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1D0A8-09F9-4B2A-8B10-FA1FCE90F01A}"/>
              </a:ext>
            </a:extLst>
          </p:cNvPr>
          <p:cNvSpPr txBox="1"/>
          <p:nvPr/>
        </p:nvSpPr>
        <p:spPr>
          <a:xfrm>
            <a:off x="0" y="1268760"/>
            <a:ext cx="12192000" cy="1839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4000"/>
              </a:lnSpc>
            </a:pPr>
            <a:r>
              <a:rPr lang="ru-RU" sz="4800" kern="0" dirty="0">
                <a:solidFill>
                  <a:schemeClr val="tx1"/>
                </a:solidFill>
                <a:effectLst/>
              </a:rPr>
              <a:t>«Устойчивость плавающих тел с криволинейным сечением»</a:t>
            </a:r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515286-C40E-4569-B03D-A8031C544C55}"/>
              </a:ext>
            </a:extLst>
          </p:cNvPr>
          <p:cNvSpPr txBox="1">
            <a:spLocks/>
          </p:cNvSpPr>
          <p:nvPr/>
        </p:nvSpPr>
        <p:spPr>
          <a:xfrm>
            <a:off x="2243572" y="548680"/>
            <a:ext cx="7704856" cy="6627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800" kern="0" dirty="0">
                <a:solidFill>
                  <a:schemeClr val="tx1"/>
                </a:solidFill>
                <a:effectLst/>
              </a:rPr>
              <a:t>Брус полукруглого сечения на </a:t>
            </a:r>
            <a:r>
              <a:rPr lang="ru-RU" sz="2800" kern="0" dirty="0">
                <a:solidFill>
                  <a:schemeClr val="tx1"/>
                </a:solidFill>
              </a:rPr>
              <a:t>плоскости</a:t>
            </a:r>
            <a:endParaRPr lang="ru-RU" sz="2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F08C1-EE10-4ADA-BFF4-B84B00AB953B}"/>
              </a:ext>
            </a:extLst>
          </p:cNvPr>
          <p:cNvSpPr txBox="1"/>
          <p:nvPr/>
        </p:nvSpPr>
        <p:spPr>
          <a:xfrm>
            <a:off x="9736040" y="6296521"/>
            <a:ext cx="2011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+mn-lt"/>
              </a:rPr>
              <a:t>II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 конфигурация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392" y="1211432"/>
                <a:ext cx="8708080" cy="49155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ru-RU" sz="24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конфигурация</a:t>
                </a:r>
                <a:r>
                  <a:rPr lang="en-US" sz="24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  <m:r>
                      <a:rPr lang="ru-RU" sz="24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Pr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func>
                              <m:func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φ</m:t>
                                </m:r>
                              </m:e>
                            </m:func>
                          </m:num>
                          <m:den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den>
                        </m:f>
                      </m:e>
                    </m:d>
                  </m:oMath>
                </a14:m>
                <a:endParaRPr lang="ru-RU" sz="2400" dirty="0">
                  <a:effectLst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II </a:t>
                </a:r>
                <a:r>
                  <a:rPr lang="ru-RU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конфигурация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II</m:t>
                        </m:r>
                      </m:sub>
                    </m:sSub>
                    <m:r>
                      <a:rPr lang="ru-RU" sz="24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Pr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</m:func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func>
                              <m:func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φ</m:t>
                                </m:r>
                              </m:e>
                            </m:func>
                          </m:num>
                          <m:den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den>
                        </m:f>
                      </m:e>
                    </m:d>
                  </m:oMath>
                </a14:m>
                <a:endParaRPr lang="ru-RU" sz="2400" dirty="0">
                  <a:effectLst/>
                </a:endParaRPr>
              </a:p>
            </p:txBody>
          </p:sp>
        </mc:Choice>
        <mc:Fallback xmlns="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11432"/>
                <a:ext cx="8708080" cy="4915520"/>
              </a:xfrm>
              <a:prstGeom prst="rect">
                <a:avLst/>
              </a:prstGeom>
              <a:blipFill>
                <a:blip r:embed="rId3"/>
                <a:stretch>
                  <a:fillRect l="-1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679B60-2EA3-4772-B689-07EFE91D288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934" y="1029064"/>
            <a:ext cx="2666365" cy="24803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8EC471-5819-4C73-ABE8-0AD05A70A50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06624" y="2375829"/>
            <a:ext cx="4307019" cy="37431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7E8BA1-69A2-484C-A071-8C824468203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799856" y="2375829"/>
            <a:ext cx="3995293" cy="3472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6B1A95-CC05-48B7-8C88-E0929CB40E7A}"/>
                  </a:ext>
                </a:extLst>
              </p:cNvPr>
              <p:cNvSpPr txBox="1"/>
              <p:nvPr/>
            </p:nvSpPr>
            <p:spPr>
              <a:xfrm>
                <a:off x="409410" y="5927189"/>
                <a:ext cx="39014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Потенциальная энергия при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ρ</m:t>
                    </m:r>
                    <m:r>
                      <a:rPr lang="ru-RU" sz="1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.05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6B1A95-CC05-48B7-8C88-E0929CB40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10" y="5927189"/>
                <a:ext cx="3901445" cy="369332"/>
              </a:xfrm>
              <a:prstGeom prst="rect">
                <a:avLst/>
              </a:prstGeom>
              <a:blipFill>
                <a:blip r:embed="rId7"/>
                <a:stretch>
                  <a:fillRect l="-1250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A9E1DD-128B-4507-BC32-F256BD95FD7A}"/>
                  </a:ext>
                </a:extLst>
              </p:cNvPr>
              <p:cNvSpPr txBox="1"/>
              <p:nvPr/>
            </p:nvSpPr>
            <p:spPr>
              <a:xfrm>
                <a:off x="4814710" y="5927189"/>
                <a:ext cx="39014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Потенциальная энергия при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ρ</m:t>
                    </m:r>
                    <m:r>
                      <a:rPr lang="ru-RU" sz="1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0.01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A9E1DD-128B-4507-BC32-F256BD95F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710" y="5927189"/>
                <a:ext cx="3901445" cy="369332"/>
              </a:xfrm>
              <a:prstGeom prst="rect">
                <a:avLst/>
              </a:prstGeom>
              <a:blipFill>
                <a:blip r:embed="rId8"/>
                <a:stretch>
                  <a:fillRect l="-1406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DE37C5-9C0A-48C8-8AE8-DE0A4593ED5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28" y="4050625"/>
            <a:ext cx="2681605" cy="22586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B74796-013C-4089-A50D-19AA3F801A7F}"/>
              </a:ext>
            </a:extLst>
          </p:cNvPr>
          <p:cNvSpPr txBox="1"/>
          <p:nvPr/>
        </p:nvSpPr>
        <p:spPr>
          <a:xfrm>
            <a:off x="9337136" y="3537458"/>
            <a:ext cx="2409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+mn-lt"/>
              </a:rPr>
              <a:t>I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 конфигурация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F9ED2C-E0D6-40D0-85EE-0970755BC4D0}"/>
              </a:ext>
            </a:extLst>
          </p:cNvPr>
          <p:cNvSpPr txBox="1"/>
          <p:nvPr/>
        </p:nvSpPr>
        <p:spPr>
          <a:xfrm>
            <a:off x="5663951" y="635343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1</a:t>
            </a:r>
            <a:r>
              <a:rPr lang="ru-RU" sz="2000" b="1" dirty="0"/>
              <a:t>0</a:t>
            </a:r>
            <a:r>
              <a:rPr lang="en-US" sz="2000" b="1" dirty="0"/>
              <a:t>/</a:t>
            </a:r>
            <a:r>
              <a:rPr lang="ru-RU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45907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515286-C40E-4569-B03D-A8031C544C55}"/>
              </a:ext>
            </a:extLst>
          </p:cNvPr>
          <p:cNvSpPr txBox="1">
            <a:spLocks/>
          </p:cNvSpPr>
          <p:nvPr/>
        </p:nvSpPr>
        <p:spPr>
          <a:xfrm>
            <a:off x="1160730" y="504570"/>
            <a:ext cx="9870540" cy="6627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800" kern="0" dirty="0">
                <a:solidFill>
                  <a:schemeClr val="tx1"/>
                </a:solidFill>
                <a:effectLst/>
              </a:rPr>
              <a:t>Плавающий брус эллиптического сечения</a:t>
            </a:r>
            <a:endParaRPr lang="ru-RU" sz="2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F08C1-EE10-4ADA-BFF4-B84B00AB953B}"/>
              </a:ext>
            </a:extLst>
          </p:cNvPr>
          <p:cNvSpPr txBox="1"/>
          <p:nvPr/>
        </p:nvSpPr>
        <p:spPr>
          <a:xfrm>
            <a:off x="8866645" y="3212072"/>
            <a:ext cx="3101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Брус </a:t>
            </a:r>
            <a:r>
              <a:rPr lang="ru-RU" sz="1800" kern="0" dirty="0">
                <a:solidFill>
                  <a:schemeClr val="tx1"/>
                </a:solidFill>
                <a:effectLst/>
              </a:rPr>
              <a:t>эллиптического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 сечения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359" y="836712"/>
                <a:ext cx="8708080" cy="57606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900"/>
                  </a:spcBef>
                  <a:spcAft>
                    <a:spcPts val="0"/>
                  </a:spcAft>
                  <a:buNone/>
                  <a:tabLst>
                    <a:tab pos="450215" algn="l"/>
                  </a:tabLst>
                </a:pPr>
                <a:r>
                  <a:rPr lang="ru-RU" sz="2000" dirty="0"/>
                  <a:t>Площадь бруса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000">
                            <a:latin typeface="Cambria Math" panose="02040503050406030204" pitchFamily="18" charset="0"/>
                          </a:rPr>
                          <m:t>т</m:t>
                        </m:r>
                      </m:sub>
                    </m:sSub>
                  </m:oMath>
                </a14:m>
                <a:r>
                  <a:rPr lang="ru-RU" sz="2000" dirty="0"/>
                  <a:t> и площадь его погруженной части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000"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  <a:endParaRPr lang="ru-RU" sz="20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ρπab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ab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000">
                                              <a:latin typeface="Cambria Math" panose="02040503050406030204" pitchFamily="18" charset="0"/>
                                            </a:rPr>
                                            <m:t>tg</m:t>
                                          </m:r>
                                        </m:e>
                                        <m:sup>
                                          <m:r>
                                            <a:rPr lang="ru-RU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func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p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p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tg</m:t>
                                      </m:r>
                                    </m:e>
                                    <m:sup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func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/>
                  <a:t>Из условия </a:t>
                </a:r>
                <a:r>
                  <a:rPr lang="ru-RU" sz="2000" dirty="0" err="1"/>
                  <a:t>равнообъёмности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000"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  <m:r>
                      <a:rPr lang="ru-RU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2000">
                        <a:latin typeface="Cambria Math" panose="02040503050406030204" pitchFamily="18" charset="0"/>
                      </a:rPr>
                      <m:t>ρ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000">
                            <a:latin typeface="Cambria Math" panose="02040503050406030204" pitchFamily="18" charset="0"/>
                          </a:rPr>
                          <m:t>т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ru-RU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00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πρ</m:t>
                      </m:r>
                    </m:oMath>
                  </m:oMathPara>
                </a14:m>
                <a:endParaRPr lang="ru-RU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/>
                  <a:t>Координаты центра масс бруса</a:t>
                </a:r>
                <a:r>
                  <a:rPr lang="en-US" sz="2000" dirty="0"/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0,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/>
                  <a:t>Координаты центра масс погруженной части</a:t>
                </a:r>
                <a:r>
                  <a:rPr lang="en-US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func>
                            </m:e>
                          </m:d>
                        </m:den>
                      </m:f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tg</m:t>
                                      </m:r>
                                    </m:e>
                                    <m:sup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func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func>
                            </m:e>
                          </m:d>
                        </m:den>
                      </m:f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tg</m:t>
                                      </m:r>
                                    </m:e>
                                    <m:sup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func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ru-RU" sz="2000" dirty="0"/>
              </a:p>
              <a:p>
                <a:pPr marL="0" indent="0" algn="just">
                  <a:buNone/>
                </a:pPr>
                <a:r>
                  <a:rPr lang="ru-RU" sz="2000" dirty="0">
                    <a:solidFill>
                      <a:schemeClr val="tx1"/>
                    </a:solidFill>
                    <a:effectLst/>
                  </a:rPr>
                  <a:t>Потенциальная энергия системы: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>
                          <a:latin typeface="Cambria Math" panose="02040503050406030204" pitchFamily="18" charset="0"/>
                        </a:rPr>
                        <m:t>П=</m:t>
                      </m:r>
                      <m:r>
                        <m:rPr>
                          <m:sty m:val="p"/>
                        </m:rPr>
                        <a:rPr lang="ru-RU" sz="20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ж</m:t>
                              </m:r>
                            </m:sub>
                          </m:sSub>
                        </m:e>
                      </m:d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2000">
                          <a:latin typeface="Cambria Math" panose="02040503050406030204" pitchFamily="18" charset="0"/>
                        </a:rPr>
                        <m:t>Pf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</m:e>
                      </m:rad>
                      <m:r>
                        <a:rPr lang="ru-RU" sz="200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ru-RU" sz="200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59" y="836712"/>
                <a:ext cx="8708080" cy="5760640"/>
              </a:xfrm>
              <a:prstGeom prst="rect">
                <a:avLst/>
              </a:prstGeom>
              <a:blipFill>
                <a:blip r:embed="rId3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58236E-762C-4A53-8E76-C6D295337489}"/>
                  </a:ext>
                </a:extLst>
              </p:cNvPr>
              <p:cNvSpPr txBox="1"/>
              <p:nvPr/>
            </p:nvSpPr>
            <p:spPr>
              <a:xfrm>
                <a:off x="9681344" y="6292634"/>
                <a:ext cx="19957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Зависимость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ρ</m:t>
                    </m:r>
                    <m: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58236E-762C-4A53-8E76-C6D295337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344" y="6292634"/>
                <a:ext cx="1995750" cy="369332"/>
              </a:xfrm>
              <a:prstGeom prst="rect">
                <a:avLst/>
              </a:prstGeom>
              <a:blipFill>
                <a:blip r:embed="rId4"/>
                <a:stretch>
                  <a:fillRect l="-243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FA7F83-7279-422C-8B66-5CD4A2C8F5F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17171" r="7968" b="40717"/>
          <a:stretch/>
        </p:blipFill>
        <p:spPr bwMode="auto">
          <a:xfrm>
            <a:off x="8616280" y="1165755"/>
            <a:ext cx="3229610" cy="2138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89D742-BF16-4E00-98C4-80952F27D05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04337" y="3677347"/>
            <a:ext cx="3487663" cy="2615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3A3E9B-C3A0-4E99-9139-9CBFF2B6773D}"/>
                  </a:ext>
                </a:extLst>
              </p:cNvPr>
              <p:cNvSpPr txBox="1"/>
              <p:nvPr/>
            </p:nvSpPr>
            <p:spPr>
              <a:xfrm>
                <a:off x="10776520" y="565366"/>
                <a:ext cx="1415480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3A3E9B-C3A0-4E99-9139-9CBFF2B67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520" y="565366"/>
                <a:ext cx="1415480" cy="6481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53549CE-8CEE-4E89-95E8-75DFE7A263F2}"/>
              </a:ext>
            </a:extLst>
          </p:cNvPr>
          <p:cNvSpPr txBox="1"/>
          <p:nvPr/>
        </p:nvSpPr>
        <p:spPr>
          <a:xfrm>
            <a:off x="5663951" y="635343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1</a:t>
            </a:r>
            <a:r>
              <a:rPr lang="ru-RU" sz="2000" b="1" dirty="0"/>
              <a:t>1</a:t>
            </a:r>
            <a:r>
              <a:rPr lang="en-US" sz="2000" b="1" dirty="0"/>
              <a:t>/</a:t>
            </a:r>
            <a:r>
              <a:rPr lang="ru-RU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999196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515286-C40E-4569-B03D-A8031C544C55}"/>
              </a:ext>
            </a:extLst>
          </p:cNvPr>
          <p:cNvSpPr txBox="1">
            <a:spLocks/>
          </p:cNvSpPr>
          <p:nvPr/>
        </p:nvSpPr>
        <p:spPr>
          <a:xfrm>
            <a:off x="928065" y="413453"/>
            <a:ext cx="10335870" cy="6627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800" kern="0" dirty="0">
                <a:solidFill>
                  <a:schemeClr val="tx1"/>
                </a:solidFill>
                <a:effectLst/>
              </a:rPr>
              <a:t>Альтернативный способ нахождения координат центра тяжести</a:t>
            </a:r>
            <a:endParaRPr lang="ru-RU" sz="2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F08C1-EE10-4ADA-BFF4-B84B00AB953B}"/>
              </a:ext>
            </a:extLst>
          </p:cNvPr>
          <p:cNvSpPr txBox="1"/>
          <p:nvPr/>
        </p:nvSpPr>
        <p:spPr>
          <a:xfrm>
            <a:off x="837573" y="5761721"/>
            <a:ext cx="4921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Получение эллипса из круга</a:t>
            </a:r>
            <a:endParaRPr lang="ru-RU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58236E-762C-4A53-8E76-C6D295337489}"/>
              </a:ext>
            </a:extLst>
          </p:cNvPr>
          <p:cNvSpPr txBox="1"/>
          <p:nvPr/>
        </p:nvSpPr>
        <p:spPr>
          <a:xfrm>
            <a:off x="6672064" y="5658114"/>
            <a:ext cx="54004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Второй способ определения центра тяжести сегмента эллипса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690A77-40FB-4EAB-8CD2-FF4982E8E9C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t="25249" r="2337" b="28481"/>
          <a:stretch/>
        </p:blipFill>
        <p:spPr bwMode="auto">
          <a:xfrm>
            <a:off x="206869" y="1022148"/>
            <a:ext cx="6183149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720ACD-2951-4DD3-890D-255888F0C62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t="28770" r="21952" b="23970"/>
          <a:stretch/>
        </p:blipFill>
        <p:spPr bwMode="auto">
          <a:xfrm>
            <a:off x="7320136" y="1108972"/>
            <a:ext cx="4663879" cy="4305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03DABA-BBDA-4199-B126-E3142B87B3D8}"/>
              </a:ext>
            </a:extLst>
          </p:cNvPr>
          <p:cNvSpPr txBox="1"/>
          <p:nvPr/>
        </p:nvSpPr>
        <p:spPr>
          <a:xfrm>
            <a:off x="5663951" y="635343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1</a:t>
            </a:r>
            <a:r>
              <a:rPr lang="ru-RU" sz="2000" b="1" dirty="0"/>
              <a:t>2</a:t>
            </a:r>
            <a:r>
              <a:rPr lang="en-US" sz="2000" b="1" dirty="0"/>
              <a:t>/</a:t>
            </a:r>
            <a:r>
              <a:rPr lang="ru-RU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56283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515286-C40E-4569-B03D-A8031C544C55}"/>
              </a:ext>
            </a:extLst>
          </p:cNvPr>
          <p:cNvSpPr txBox="1">
            <a:spLocks/>
          </p:cNvSpPr>
          <p:nvPr/>
        </p:nvSpPr>
        <p:spPr>
          <a:xfrm>
            <a:off x="1160730" y="504570"/>
            <a:ext cx="9870540" cy="6627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800" kern="0" dirty="0">
                <a:solidFill>
                  <a:schemeClr val="tx1"/>
                </a:solidFill>
                <a:effectLst/>
              </a:rPr>
              <a:t>Брус эллиптического сечения на плоскости</a:t>
            </a:r>
            <a:endParaRPr lang="ru-RU" sz="2800" b="1" kern="0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101" y="976200"/>
                <a:ext cx="5421617" cy="5616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ru-RU" sz="2400" dirty="0">
                    <a:solidFill>
                      <a:schemeClr val="tx1"/>
                    </a:solidFill>
                    <a:effectLst/>
                  </a:rPr>
                  <a:t>Потенциальная энергия системы: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>
                          <a:latin typeface="Cambria Math" panose="02040503050406030204" pitchFamily="18" charset="0"/>
                        </a:rPr>
                        <m:t>П=</m:t>
                      </m:r>
                      <m:r>
                        <m:rPr>
                          <m:sty m:val="p"/>
                        </m:rPr>
                        <a:rPr lang="ru-RU" sz="2400">
                          <a:latin typeface="Cambria Math" panose="02040503050406030204" pitchFamily="18" charset="0"/>
                        </a:rPr>
                        <m:t>P</m:t>
                      </m:r>
                      <m:rad>
                        <m:radPr>
                          <m:degHide m:val="on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ru-RU" sz="2400" dirty="0"/>
              </a:p>
              <a:p>
                <a:pPr marL="0" indent="0">
                  <a:buNone/>
                </a:pPr>
                <a:r>
                  <a:rPr lang="ru-RU" sz="2400" dirty="0"/>
                  <a:t>Сопоставляя это выражение с полученным ранее для плавающего бруса эллиптического сечения</a:t>
                </a:r>
                <a:r>
                  <a:rPr lang="en-US" sz="2400" dirty="0"/>
                  <a:t>:</a:t>
                </a:r>
                <a:endParaRPr lang="ru-R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smtClean="0">
                          <a:latin typeface="Cambria Math" panose="02040503050406030204" pitchFamily="18" charset="0"/>
                        </a:rPr>
                        <m:t>П=</m:t>
                      </m:r>
                      <m:r>
                        <m:rPr>
                          <m:sty m:val="p"/>
                        </m:rPr>
                        <a:rPr lang="ru-RU" sz="2400">
                          <a:latin typeface="Cambria Math" panose="02040503050406030204" pitchFamily="18" charset="0"/>
                        </a:rPr>
                        <m:t>Pf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ru-RU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</m:e>
                      </m:rad>
                      <m:r>
                        <a:rPr lang="ru-RU" sz="240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ru-RU" sz="240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r>
                        <a:rPr lang="ru-RU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func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ru-RU" sz="2400" dirty="0"/>
                  <a:t>заключаем</a:t>
                </a:r>
                <a:r>
                  <a:rPr lang="en-US" sz="2400" dirty="0"/>
                  <a:t>, </a:t>
                </a:r>
                <a:r>
                  <a:rPr lang="ru-RU" sz="2400" dirty="0"/>
                  <a:t>что они отличаются лишь множителем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d>
                  </m:oMath>
                </a14:m>
                <a:r>
                  <a:rPr lang="ru-RU" sz="2400" dirty="0"/>
                  <a:t>. Поэтому положения равновесия плавающего бруса эллиптического сечения и характер их устойчивости оказываются такими же</a:t>
                </a:r>
                <a:r>
                  <a:rPr lang="en-US" sz="2400" dirty="0"/>
                  <a:t>, </a:t>
                </a:r>
                <a:r>
                  <a:rPr lang="ru-RU" sz="2400" dirty="0"/>
                  <a:t>как и у бруса эллиптического сечения на плоскости.</a:t>
                </a:r>
              </a:p>
            </p:txBody>
          </p:sp>
        </mc:Choice>
        <mc:Fallback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01" y="976200"/>
                <a:ext cx="5421617" cy="5616624"/>
              </a:xfrm>
              <a:prstGeom prst="rect">
                <a:avLst/>
              </a:prstGeom>
              <a:blipFill>
                <a:blip r:embed="rId3"/>
                <a:stretch>
                  <a:fillRect l="-1800" t="-1518" b="-1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29E2E9-FA33-4B15-84E6-16718DD9500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9" b="47514"/>
          <a:stretch/>
        </p:blipFill>
        <p:spPr bwMode="auto">
          <a:xfrm>
            <a:off x="5759366" y="964586"/>
            <a:ext cx="4369082" cy="2401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04DC64-2FDB-448B-BD63-8103E8F45CCE}"/>
              </a:ext>
            </a:extLst>
          </p:cNvPr>
          <p:cNvSpPr txBox="1"/>
          <p:nvPr/>
        </p:nvSpPr>
        <p:spPr>
          <a:xfrm>
            <a:off x="8954401" y="1818990"/>
            <a:ext cx="3072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+mn-lt"/>
              </a:rPr>
              <a:t>Брус </a:t>
            </a:r>
            <a:r>
              <a:rPr lang="ru-RU" sz="2400" kern="0" dirty="0">
                <a:solidFill>
                  <a:schemeClr val="tx1"/>
                </a:solidFill>
                <a:effectLst/>
              </a:rPr>
              <a:t>эллиптического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</a:rPr>
              <a:t> сечения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B1FCFB-58D9-4430-A1EA-5B4C29C9F03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883025" y="3460400"/>
            <a:ext cx="3309319" cy="29517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B2D8CF-4657-4D73-AACA-F31239575724}"/>
                  </a:ext>
                </a:extLst>
              </p:cNvPr>
              <p:cNvSpPr txBox="1"/>
              <p:nvPr/>
            </p:nvSpPr>
            <p:spPr>
              <a:xfrm>
                <a:off x="9148521" y="4520784"/>
                <a:ext cx="288859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Потенциальная энергия при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ρ</m:t>
                    </m:r>
                    <m:r>
                      <a:rPr lang="ru-RU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0.</m:t>
                    </m:r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B2D8CF-4657-4D73-AACA-F31239575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521" y="4520784"/>
                <a:ext cx="2888595" cy="830997"/>
              </a:xfrm>
              <a:prstGeom prst="rect">
                <a:avLst/>
              </a:prstGeom>
              <a:blipFill>
                <a:blip r:embed="rId6"/>
                <a:stretch>
                  <a:fillRect l="-1477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3096C76-E610-47B8-BEBE-4E106ED33E44}"/>
              </a:ext>
            </a:extLst>
          </p:cNvPr>
          <p:cNvSpPr txBox="1"/>
          <p:nvPr/>
        </p:nvSpPr>
        <p:spPr>
          <a:xfrm>
            <a:off x="5663951" y="635343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1</a:t>
            </a:r>
            <a:r>
              <a:rPr lang="ru-RU" sz="2000" b="1" dirty="0"/>
              <a:t>3</a:t>
            </a:r>
            <a:r>
              <a:rPr lang="en-US" sz="2000" b="1" dirty="0"/>
              <a:t>/</a:t>
            </a:r>
            <a:r>
              <a:rPr lang="ru-RU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47101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515286-C40E-4569-B03D-A8031C544C55}"/>
              </a:ext>
            </a:extLst>
          </p:cNvPr>
          <p:cNvSpPr txBox="1">
            <a:spLocks/>
          </p:cNvSpPr>
          <p:nvPr/>
        </p:nvSpPr>
        <p:spPr>
          <a:xfrm>
            <a:off x="1160730" y="504570"/>
            <a:ext cx="9870540" cy="6627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800" kern="0" dirty="0">
                <a:solidFill>
                  <a:schemeClr val="tx1"/>
                </a:solidFill>
                <a:effectLst/>
              </a:rPr>
              <a:t>Плавающий брус гиперболического сечения</a:t>
            </a:r>
            <a:endParaRPr lang="ru-RU" sz="2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F08C1-EE10-4ADA-BFF4-B84B00AB953B}"/>
              </a:ext>
            </a:extLst>
          </p:cNvPr>
          <p:cNvSpPr txBox="1"/>
          <p:nvPr/>
        </p:nvSpPr>
        <p:spPr>
          <a:xfrm>
            <a:off x="8616280" y="5784943"/>
            <a:ext cx="33012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+mn-lt"/>
              </a:rPr>
              <a:t>Брус </a:t>
            </a:r>
            <a:r>
              <a:rPr lang="ru-RU" sz="2400" kern="0" dirty="0">
                <a:solidFill>
                  <a:schemeClr val="tx1"/>
                </a:solidFill>
                <a:effectLst/>
              </a:rPr>
              <a:t>гиперболического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</a:rPr>
              <a:t> сечения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359" y="836712"/>
                <a:ext cx="8708080" cy="57606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900"/>
                  </a:spcBef>
                  <a:spcAft>
                    <a:spcPts val="0"/>
                  </a:spcAft>
                  <a:buNone/>
                  <a:tabLst>
                    <a:tab pos="450215" algn="l"/>
                  </a:tabLst>
                </a:pPr>
                <a:r>
                  <a:rPr lang="ru-RU" sz="2000" dirty="0"/>
                  <a:t>Площадь бруса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000">
                            <a:latin typeface="Cambria Math" panose="02040503050406030204" pitchFamily="18" charset="0"/>
                          </a:rPr>
                          <m:t>т</m:t>
                        </m:r>
                      </m:sub>
                    </m:sSub>
                  </m:oMath>
                </a14:m>
                <a:r>
                  <a:rPr lang="ru-RU" sz="2000" dirty="0"/>
                  <a:t> и площадь его погруженной части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000"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  <a:endParaRPr lang="ru-RU" sz="20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ab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rad>
                                </m:e>
                              </m:d>
                            </m:e>
                          </m:func>
                        </m:e>
                      </m:d>
                      <m:r>
                        <a:rPr lang="ru-RU" sz="200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sz="20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ab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000">
                                              <a:latin typeface="Cambria Math" panose="02040503050406030204" pitchFamily="18" charset="0"/>
                                            </a:rPr>
                                            <m:t>tg</m:t>
                                          </m:r>
                                        </m:e>
                                        <m:sup>
                                          <m:r>
                                            <a:rPr lang="ru-RU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func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p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p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tg</m:t>
                                      </m:r>
                                    </m:e>
                                    <m:sup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func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/>
                  <a:t>Из условия </a:t>
                </a:r>
                <a:r>
                  <a:rPr lang="ru-RU" sz="2000" dirty="0" err="1"/>
                  <a:t>равнообъёмности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000"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  <m:r>
                      <a:rPr lang="ru-RU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2000">
                        <a:latin typeface="Cambria Math" panose="02040503050406030204" pitchFamily="18" charset="0"/>
                      </a:rPr>
                      <m:t>ρ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000">
                            <a:latin typeface="Cambria Math" panose="02040503050406030204" pitchFamily="18" charset="0"/>
                          </a:rPr>
                          <m:t>т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ru-RU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sh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func>
                    <m:r>
                      <a:rPr lang="ru-RU" sz="20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ru-RU" sz="200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ρ</m:t>
                    </m:r>
                    <m:d>
                      <m:dPr>
                        <m:begChr m:val="["/>
                        <m:endChr m:val="]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rad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ru-R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p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</m:ra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,</a:t>
                </a:r>
                <a:r>
                  <a:rPr lang="ru-RU" sz="2000" dirty="0"/>
                  <a:t> где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endParaRPr lang="ru-RU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/>
                  <a:t>Координаты центра масс бруса</a:t>
                </a:r>
                <a:r>
                  <a:rPr lang="en-US" sz="2000" dirty="0"/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0,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ru-RU" sz="2000">
                          <a:latin typeface="Cambria Math" panose="02040503050406030204" pitchFamily="18" charset="0"/>
                        </a:rPr>
                        <m:t>b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rad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/>
                  <a:t>Координаты центра масс погруженной части</a:t>
                </a:r>
                <a:r>
                  <a:rPr lang="en-US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sh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sh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func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tg</m:t>
                                      </m:r>
                                    </m:e>
                                    <m:sup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func>
                            </m:e>
                          </m:rad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sh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sh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func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tg</m:t>
                                      </m:r>
                                    </m:e>
                                    <m:sup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func>
                            </m:e>
                          </m:rad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59" y="836712"/>
                <a:ext cx="8708080" cy="5760640"/>
              </a:xfrm>
              <a:prstGeom prst="rect">
                <a:avLst/>
              </a:prstGeom>
              <a:blipFill>
                <a:blip r:embed="rId3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5CCD3C-172C-42F7-AE1A-701D465768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48" y="968775"/>
            <a:ext cx="4132387" cy="4723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045872-CE99-45A0-B544-D38469E62559}"/>
                  </a:ext>
                </a:extLst>
              </p:cNvPr>
              <p:cNvSpPr txBox="1"/>
              <p:nvPr/>
            </p:nvSpPr>
            <p:spPr>
              <a:xfrm>
                <a:off x="10474128" y="842096"/>
                <a:ext cx="1717872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00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0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045872-CE99-45A0-B544-D38469E62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128" y="842096"/>
                <a:ext cx="1717872" cy="709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90D8A91-BCC0-43DC-9947-98B7A6F01814}"/>
              </a:ext>
            </a:extLst>
          </p:cNvPr>
          <p:cNvSpPr txBox="1"/>
          <p:nvPr/>
        </p:nvSpPr>
        <p:spPr>
          <a:xfrm>
            <a:off x="5663951" y="635343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1</a:t>
            </a:r>
            <a:r>
              <a:rPr lang="ru-RU" sz="2000" b="1" dirty="0"/>
              <a:t>4</a:t>
            </a:r>
            <a:r>
              <a:rPr lang="en-US" sz="2000" b="1" dirty="0"/>
              <a:t>/</a:t>
            </a:r>
            <a:r>
              <a:rPr lang="ru-RU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7164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515286-C40E-4569-B03D-A8031C544C55}"/>
              </a:ext>
            </a:extLst>
          </p:cNvPr>
          <p:cNvSpPr txBox="1">
            <a:spLocks/>
          </p:cNvSpPr>
          <p:nvPr/>
        </p:nvSpPr>
        <p:spPr>
          <a:xfrm>
            <a:off x="1160730" y="504570"/>
            <a:ext cx="9870540" cy="6627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800" kern="0" dirty="0">
                <a:solidFill>
                  <a:schemeClr val="tx1"/>
                </a:solidFill>
                <a:effectLst/>
              </a:rPr>
              <a:t>Плавающий брус гиперболического сечения</a:t>
            </a:r>
            <a:endParaRPr lang="ru-RU" sz="2800" b="1" kern="0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8867" y="1212721"/>
                <a:ext cx="11254265" cy="5384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ru-RU" sz="2200" dirty="0"/>
                  <a:t>Потенциальная энергия системы: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>
                          <a:latin typeface="Cambria Math" panose="02040503050406030204" pitchFamily="18" charset="0"/>
                        </a:rPr>
                        <m:t>П=</m:t>
                      </m:r>
                      <m:r>
                        <m:rPr>
                          <m:sty m:val="p"/>
                        </m:rPr>
                        <a:rPr lang="ru-RU" sz="22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r>
                            <a:rPr lang="ru-RU" sz="22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2200">
                                  <a:latin typeface="Cambria Math" panose="02040503050406030204" pitchFamily="18" charset="0"/>
                                </a:rPr>
                                <m:t>ж</m:t>
                              </m:r>
                            </m:sub>
                          </m:sSub>
                        </m:e>
                      </m:d>
                      <m:r>
                        <a:rPr lang="ru-RU" sz="22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22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r>
                            <a:rPr lang="ru-RU" sz="22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sh</m:t>
                                      </m:r>
                                    </m:e>
                                    <m:sup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f>
                                    <m:f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α</m:t>
                                      </m:r>
                                    </m:num>
                                    <m:den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sh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α</m:t>
                                      </m:r>
                                    </m:e>
                                  </m:func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d>
                            </m:den>
                          </m:f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20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p>
                                      <m:r>
                                        <a:rPr lang="ru-RU" sz="2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20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lang="ru-RU" sz="2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200">
                                              <a:latin typeface="Cambria Math" panose="02040503050406030204" pitchFamily="18" charset="0"/>
                                            </a:rPr>
                                            <m:t>tg</m:t>
                                          </m:r>
                                        </m:e>
                                        <m:sup>
                                          <m:r>
                                            <a:rPr lang="ru-RU" sz="22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2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func>
                                </m:e>
                              </m:rad>
                            </m:den>
                          </m:f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tg</m:t>
                                      </m:r>
                                    </m:e>
                                    <m:sup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func>
                        <m:func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ru-RU" sz="22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func>
                    </m:oMath>
                  </m:oMathPara>
                </a14:m>
                <a:endParaRPr lang="ru-RU" sz="2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200" dirty="0"/>
                  <a:t>Условие устойчивости</a:t>
                </a:r>
                <a:r>
                  <a:rPr lang="en-US" sz="22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2200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p>
                          <m:r>
                            <a:rPr lang="ru-RU" sz="22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20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2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r>
                                            <a:rPr lang="ru-RU" sz="22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220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22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2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ru-RU" sz="2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rad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ru-RU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latin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20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200">
                                              <a:latin typeface="Cambria Math" panose="02040503050406030204" pitchFamily="18" charset="0"/>
                                            </a:rPr>
                                            <m:t>+2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ru-RU" sz="22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sh</m:t>
                                      </m:r>
                                    </m:e>
                                    <m:sup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f>
                                    <m:f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α</m:t>
                                      </m:r>
                                    </m:num>
                                    <m:den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sh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α</m:t>
                                      </m:r>
                                    </m:e>
                                  </m:func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sh</m:t>
                                      </m:r>
                                    </m:e>
                                    <m:sup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f>
                                    <m:f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α</m:t>
                                      </m:r>
                                    </m:num>
                                    <m:den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sh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α</m:t>
                                      </m:r>
                                    </m:e>
                                  </m:func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ru-RU" sz="220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ru-RU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sz="2200">
                              <a:latin typeface="Cambria Math" panose="02040503050406030204" pitchFamily="18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sz="220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dirty="0"/>
                        <m:t>, </m:t>
                      </m:r>
                      <m:r>
                        <m:rPr>
                          <m:sty m:val="p"/>
                        </m:rPr>
                        <a:rPr lang="ru-RU" sz="22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sz="220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Поскольку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есть функция параметров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>
                        <a:latin typeface="Cambria Math" panose="02040503050406030204" pitchFamily="18" charset="0"/>
                      </a:rPr>
                      <m:t>δ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ρ</m:t>
                    </m:r>
                  </m:oMath>
                </a14:m>
                <a:endParaRPr lang="ru-RU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200">
                              <a:latin typeface="Cambria Math" panose="02040503050406030204" pitchFamily="18" charset="0"/>
                            </a:rPr>
                            <m:t>sh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ru-RU" sz="22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  <m:r>
                        <a:rPr lang="ru-RU" sz="22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ru-RU" sz="220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ρ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r>
                                            <a:rPr lang="en-US" sz="22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ra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т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о </a:t>
                </a:r>
                <a:r>
                  <a:rPr lang="ru-RU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п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олученное неравенство определяет область устойчивости в пространстве параметров</a:t>
                </a:r>
                <a14:m>
                  <m:oMath xmlns:m="http://schemas.openxmlformats.org/officeDocument/2006/math">
                    <m:r>
                      <a:rPr lang="ru-RU" sz="22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ru-RU" sz="22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μρδ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67" y="1212721"/>
                <a:ext cx="11254265" cy="5384632"/>
              </a:xfrm>
              <a:prstGeom prst="rect">
                <a:avLst/>
              </a:prstGeom>
              <a:blipFill>
                <a:blip r:embed="rId3"/>
                <a:stretch>
                  <a:fillRect l="-704" t="-1359" b="-32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C2323C6-C937-405A-98F5-D685D44C2094}"/>
              </a:ext>
            </a:extLst>
          </p:cNvPr>
          <p:cNvSpPr txBox="1"/>
          <p:nvPr/>
        </p:nvSpPr>
        <p:spPr>
          <a:xfrm>
            <a:off x="5663951" y="635343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1</a:t>
            </a:r>
            <a:r>
              <a:rPr lang="ru-RU" sz="2000" b="1" dirty="0"/>
              <a:t>5</a:t>
            </a:r>
            <a:r>
              <a:rPr lang="en-US" sz="2000" b="1" dirty="0"/>
              <a:t>/</a:t>
            </a:r>
            <a:r>
              <a:rPr lang="ru-RU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660187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515286-C40E-4569-B03D-A8031C544C55}"/>
              </a:ext>
            </a:extLst>
          </p:cNvPr>
          <p:cNvSpPr txBox="1">
            <a:spLocks/>
          </p:cNvSpPr>
          <p:nvPr/>
        </p:nvSpPr>
        <p:spPr>
          <a:xfrm>
            <a:off x="1160730" y="504570"/>
            <a:ext cx="9870540" cy="6627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800" kern="0" dirty="0">
                <a:solidFill>
                  <a:schemeClr val="tx1"/>
                </a:solidFill>
                <a:effectLst/>
              </a:rPr>
              <a:t>Брус гиперболического сечения на плоскости</a:t>
            </a:r>
            <a:endParaRPr lang="ru-RU" sz="2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F08C1-EE10-4ADA-BFF4-B84B00AB953B}"/>
              </a:ext>
            </a:extLst>
          </p:cNvPr>
          <p:cNvSpPr txBox="1"/>
          <p:nvPr/>
        </p:nvSpPr>
        <p:spPr>
          <a:xfrm>
            <a:off x="8632488" y="5842799"/>
            <a:ext cx="3101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Брус </a:t>
            </a:r>
            <a:r>
              <a:rPr lang="ru-RU" sz="1800" kern="0" dirty="0">
                <a:solidFill>
                  <a:schemeClr val="tx1"/>
                </a:solidFill>
                <a:effectLst/>
              </a:rPr>
              <a:t>гиперболического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 сечения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031" y="1015201"/>
                <a:ext cx="8661977" cy="5336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ru-RU" sz="2000" dirty="0"/>
                  <a:t>Потенциальная энергия системы: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>
                          <a:latin typeface="Cambria Math" panose="02040503050406030204" pitchFamily="18" charset="0"/>
                        </a:rPr>
                        <m:t>П=</m:t>
                      </m:r>
                      <m:r>
                        <m:rPr>
                          <m:sty m:val="p"/>
                        </m:rPr>
                        <a:rPr lang="ru-RU" sz="2000">
                          <a:latin typeface="Cambria Math" panose="02040503050406030204" pitchFamily="18" charset="0"/>
                        </a:rPr>
                        <m:t>mg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b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0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r>
                                            <a:rPr lang="ru-RU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3/2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rad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ru-RU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+2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tg</m:t>
                                      </m:r>
                                    </m:e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func>
                            </m:e>
                          </m:rad>
                        </m:e>
                      </m:d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func>
                    </m:oMath>
                  </m:oMathPara>
                </a14:m>
                <a:endParaRPr lang="ru-RU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/>
                  <a:t>Условие устойчивости</a:t>
                </a:r>
                <a:r>
                  <a:rPr lang="en-US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p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rad>
                                </m:e>
                              </m:d>
                            </m:e>
                          </m:func>
                        </m:den>
                      </m:f>
                      <m:r>
                        <a:rPr lang="ru-RU" sz="200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ru-RU" sz="200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ru-RU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Сопоставляя это выражение с полученным ранее для плавающего бруса гиперболического сечения</a:t>
                </a:r>
                <a:r>
                  <a:rPr lang="en-US" sz="2000" dirty="0"/>
                  <a:t>:</a:t>
                </a:r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p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0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p>
                                          <m:r>
                                            <a:rPr lang="ru-RU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</m:rad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ru-RU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+2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sh</m:t>
                                      </m:r>
                                    </m:e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α</m:t>
                                      </m:r>
                                    </m:num>
                                    <m:den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sh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α</m:t>
                                      </m:r>
                                    </m:e>
                                  </m:func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sh</m:t>
                                      </m:r>
                                    </m:e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α</m:t>
                                      </m:r>
                                    </m:num>
                                    <m:den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sh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α</m:t>
                                      </m:r>
                                    </m:e>
                                  </m:func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заключаем</a:t>
                </a:r>
                <a:r>
                  <a:rPr lang="en-US" sz="2000" dirty="0"/>
                  <a:t>, </a:t>
                </a:r>
                <a:r>
                  <a:rPr lang="ru-RU" sz="2000" dirty="0"/>
                  <a:t>что в предельном случае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latin typeface="Cambria Math" panose="02040503050406030204" pitchFamily="18" charset="0"/>
                      </a:rPr>
                      <m:t>ρ</m:t>
                    </m:r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=0 (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α</m:t>
                    </m:r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ru-RU" sz="2000" dirty="0"/>
                  <a:t> эти два условия оказываются идентичными.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31" y="1015201"/>
                <a:ext cx="8661977" cy="5336697"/>
              </a:xfrm>
              <a:prstGeom prst="rect">
                <a:avLst/>
              </a:prstGeom>
              <a:blipFill>
                <a:blip r:embed="rId3"/>
                <a:stretch>
                  <a:fillRect l="-704" t="-12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5CF9A8-9A15-4CD4-880E-D60EA4FAD23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0" t="9182" b="7917"/>
          <a:stretch/>
        </p:blipFill>
        <p:spPr bwMode="auto">
          <a:xfrm>
            <a:off x="8400256" y="1988840"/>
            <a:ext cx="3667556" cy="3853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CEB28E-3B88-41DE-BB61-F801C28DE500}"/>
              </a:ext>
            </a:extLst>
          </p:cNvPr>
          <p:cNvSpPr txBox="1"/>
          <p:nvPr/>
        </p:nvSpPr>
        <p:spPr>
          <a:xfrm>
            <a:off x="5645950" y="6351898"/>
            <a:ext cx="9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16/</a:t>
            </a:r>
            <a:r>
              <a:rPr lang="ru-RU" sz="2000" b="1" dirty="0"/>
              <a:t>17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52669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515286-C40E-4569-B03D-A8031C544C55}"/>
              </a:ext>
            </a:extLst>
          </p:cNvPr>
          <p:cNvSpPr txBox="1">
            <a:spLocks/>
          </p:cNvSpPr>
          <p:nvPr/>
        </p:nvSpPr>
        <p:spPr>
          <a:xfrm>
            <a:off x="1160730" y="1247088"/>
            <a:ext cx="9870540" cy="436382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13800" kern="0" dirty="0">
                <a:solidFill>
                  <a:schemeClr val="tx1"/>
                </a:solidFill>
                <a:effectLst/>
              </a:rPr>
              <a:t>Спасибо за внимание!</a:t>
            </a:r>
            <a:endParaRPr lang="ru-RU" sz="13800" b="1" kern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770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515286-C40E-4569-B03D-A8031C544C55}"/>
              </a:ext>
            </a:extLst>
          </p:cNvPr>
          <p:cNvSpPr txBox="1">
            <a:spLocks/>
          </p:cNvSpPr>
          <p:nvPr/>
        </p:nvSpPr>
        <p:spPr>
          <a:xfrm>
            <a:off x="2498800" y="620688"/>
            <a:ext cx="7704856" cy="6627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4800" kern="0" dirty="0">
                <a:solidFill>
                  <a:schemeClr val="tx1"/>
                </a:solidFill>
                <a:effectLst/>
              </a:rPr>
              <a:t>Исследуемая проблема</a:t>
            </a:r>
            <a:endParaRPr lang="ru-RU" sz="4800" b="1" kern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B6EE34-9BF8-42F6-97A8-FE69C88CBD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80" y="1616102"/>
            <a:ext cx="5439096" cy="3625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DDD669-DC3C-4DC4-BAE3-50843EB8031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28" y="2794952"/>
            <a:ext cx="2513879" cy="377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FE70C7-428D-4D96-814A-5A6015B6776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3" y="2794952"/>
            <a:ext cx="3024336" cy="37708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0AA4F6-4F7B-476F-9D36-12FDB8FC3E3F}"/>
              </a:ext>
            </a:extLst>
          </p:cNvPr>
          <p:cNvSpPr txBox="1"/>
          <p:nvPr/>
        </p:nvSpPr>
        <p:spPr>
          <a:xfrm>
            <a:off x="5663951" y="635343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2</a:t>
            </a:r>
            <a:r>
              <a:rPr lang="en-US" sz="2000" b="1" dirty="0"/>
              <a:t>/</a:t>
            </a:r>
            <a:r>
              <a:rPr lang="ru-RU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97869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515286-C40E-4569-B03D-A8031C544C55}"/>
              </a:ext>
            </a:extLst>
          </p:cNvPr>
          <p:cNvSpPr txBox="1">
            <a:spLocks/>
          </p:cNvSpPr>
          <p:nvPr/>
        </p:nvSpPr>
        <p:spPr>
          <a:xfrm>
            <a:off x="119336" y="548680"/>
            <a:ext cx="9577064" cy="64812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600" kern="0" dirty="0">
                <a:solidFill>
                  <a:schemeClr val="tx1"/>
                </a:solidFill>
                <a:effectLst/>
              </a:rPr>
              <a:t>Плавающий брус параболического сечения</a:t>
            </a:r>
            <a:endParaRPr lang="ru-RU" sz="36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F08C1-EE10-4ADA-BFF4-B84B00AB953B}"/>
              </a:ext>
            </a:extLst>
          </p:cNvPr>
          <p:cNvSpPr txBox="1"/>
          <p:nvPr/>
        </p:nvSpPr>
        <p:spPr>
          <a:xfrm>
            <a:off x="8186308" y="3681526"/>
            <a:ext cx="4496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Брус параболического сечения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128402"/>
                <a:ext cx="9392732" cy="54755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b="0" dirty="0">
                    <a:effectLst/>
                  </a:rPr>
                  <a:t>Координаты центра масс бруса</a:t>
                </a:r>
                <a:r>
                  <a:rPr lang="en-US" sz="2000" dirty="0">
                    <a:effectLst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ru-RU" sz="200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0,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ru-RU" sz="200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b="0" dirty="0">
                  <a:effectLst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b="0" dirty="0">
                    <a:effectLst/>
                  </a:rPr>
                  <a:t>Координаты центра масс погруженной части</a:t>
                </a:r>
                <a:r>
                  <a:rPr lang="en-US" sz="2000" dirty="0">
                    <a:effectLst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ru-RU" sz="200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 panose="02040503050406030204" pitchFamily="18" charset="0"/>
                            </a:rPr>
                            <m:t>a</m:t>
                          </m:r>
                          <m:func>
                            <m:func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</m:num>
                        <m:den>
                          <m:r>
                            <a:rPr lang="ru-RU" sz="200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ru-RU" sz="2000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</a:rPr>
                        <m:t>a</m:t>
                      </m:r>
                      <m:func>
                        <m:func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e>
                            <m:sup>
                              <m:r>
                                <a:rPr lang="ru-RU" sz="20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sty m:val="p"/>
                            </m:rPr>
                            <a:rPr lang="ru-RU" sz="2000">
                              <a:effectLst/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func>
                      <m:r>
                        <a:rPr lang="ru-RU" sz="200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000"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>
                          <a:effectLst/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effectLst/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p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2000"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b="0" dirty="0">
                  <a:effectLst/>
                </a:endParaRPr>
              </a:p>
              <a:p>
                <a:pPr marL="0" indent="0">
                  <a:buNone/>
                </a:pPr>
                <a:r>
                  <a:rPr lang="ru-RU" sz="2000" dirty="0"/>
                  <a:t>г</a:t>
                </a:r>
                <a:r>
                  <a:rPr lang="ru-RU" sz="2000" dirty="0">
                    <a:effectLst/>
                  </a:rPr>
                  <a:t>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</a:rPr>
                      <m:t>ρ</m:t>
                    </m:r>
                    <m:r>
                      <a:rPr lang="ru-RU" sz="200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ru-RU" sz="2000">
                                <a:effectLst/>
                                <a:latin typeface="Cambria Math" panose="02040503050406030204" pitchFamily="18" charset="0"/>
                              </a:rPr>
                              <m:t>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ru-RU" sz="2000">
                                <a:effectLst/>
                                <a:latin typeface="Cambria Math" panose="02040503050406030204" pitchFamily="18" charset="0"/>
                              </a:rPr>
                              <m:t>ж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000" dirty="0">
                    <a:effectLst/>
                  </a:rPr>
                  <a:t> – безразмерная плотность</a:t>
                </a:r>
                <a:r>
                  <a:rPr lang="ru-RU" sz="2000" dirty="0"/>
                  <a:t>.</a:t>
                </a:r>
              </a:p>
              <a:p>
                <a:pPr marL="0" indent="0">
                  <a:buNone/>
                </a:pPr>
                <a:r>
                  <a:rPr lang="ru-RU" sz="2000" dirty="0"/>
                  <a:t>З</a:t>
                </a:r>
                <a:r>
                  <a:rPr lang="ru-RU" sz="2000" dirty="0">
                    <a:effectLst/>
                  </a:rPr>
                  <a:t>аметим, что для плавания необходимо, чтобы было </a:t>
                </a:r>
                <a14:m>
                  <m:oMath xmlns:m="http://schemas.openxmlformats.org/officeDocument/2006/math">
                    <m:r>
                      <a:rPr lang="ru-RU" sz="2000">
                        <a:effectLst/>
                        <a:latin typeface="Cambria Math" panose="02040503050406030204" pitchFamily="18" charset="0"/>
                      </a:rPr>
                      <m:t>0&lt;</m:t>
                    </m:r>
                    <m:r>
                      <m:rPr>
                        <m:sty m:val="p"/>
                      </m:rPr>
                      <a:rPr lang="ru-RU" sz="2000">
                        <a:effectLst/>
                        <a:latin typeface="Cambria Math" panose="02040503050406030204" pitchFamily="18" charset="0"/>
                      </a:rPr>
                      <m:t>ρ</m:t>
                    </m:r>
                    <m:r>
                      <a:rPr lang="ru-RU" sz="2000">
                        <a:effectLst/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ru-RU" sz="2000" dirty="0">
                    <a:effectLst/>
                  </a:rPr>
                  <a:t>.</a:t>
                </a:r>
                <a:endParaRPr lang="en-US" sz="2000" dirty="0">
                  <a:effectLst/>
                </a:endParaRPr>
              </a:p>
              <a:p>
                <a:pPr marL="0" indent="0" algn="just">
                  <a:buNone/>
                </a:pPr>
                <a:r>
                  <a:rPr lang="ru-RU" sz="2000" dirty="0"/>
                  <a:t>Условие </a:t>
                </a:r>
                <a:r>
                  <a:rPr lang="ru-RU" sz="2000" dirty="0" err="1"/>
                  <a:t>равнообъёмности</a:t>
                </a:r>
                <a:r>
                  <a:rPr lang="en-US" sz="2000" dirty="0"/>
                  <a:t>:</a:t>
                </a:r>
                <a:r>
                  <a:rPr lang="ru-RU" sz="2000" dirty="0"/>
                  <a:t>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2000">
                          <a:latin typeface="Cambria Math" panose="02040503050406030204" pitchFamily="18" charset="0"/>
                        </a:rPr>
                        <m:t>ρ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2000" dirty="0">
                  <a:effectLst/>
                </a:endParaRPr>
              </a:p>
              <a:p>
                <a:pPr marL="0" indent="0" algn="just">
                  <a:buNone/>
                </a:pPr>
                <a:r>
                  <a:rPr lang="ru-RU" sz="2000" dirty="0">
                    <a:solidFill>
                      <a:schemeClr val="tx1"/>
                    </a:solidFill>
                    <a:effectLst/>
                  </a:rPr>
                  <a:t>Потенциальная энергия системы: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mg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ж</m:t>
                              </m:r>
                            </m:sub>
                          </m:sSub>
                        </m:e>
                      </m:d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mg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tg</m:t>
                                      </m:r>
                                    </m:e>
                                    <m:sup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func>
                      <m:r>
                        <a:rPr lang="ru-RU" sz="2000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mg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>
                    <a:effectLst/>
                  </a:rPr>
                  <a:t>Условие устойчивости нулевого положения равновесия</a:t>
                </a:r>
                <a:r>
                  <a:rPr lang="en-US" sz="2000" dirty="0">
                    <a:effectLst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ru-RU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ρ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ru-RU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где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0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ru-RU" sz="2000" dirty="0">
                  <a:effectLst/>
                </a:endParaRPr>
              </a:p>
              <a:p>
                <a:pPr marL="0" indent="0">
                  <a:buNone/>
                </a:pPr>
                <a:endParaRPr lang="ru-RU" sz="2000" dirty="0">
                  <a:effectLst/>
                </a:endParaRPr>
              </a:p>
            </p:txBody>
          </p:sp>
        </mc:Choice>
        <mc:Fallback xmlns="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28402"/>
                <a:ext cx="9392732" cy="5475580"/>
              </a:xfrm>
              <a:prstGeom prst="rect">
                <a:avLst/>
              </a:prstGeom>
              <a:blipFill>
                <a:blip r:embed="rId3"/>
                <a:stretch>
                  <a:fillRect l="-649" t="-1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5B9FBC-9B51-4144-B019-A9B5C62A102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4062"/>
          <a:stretch/>
        </p:blipFill>
        <p:spPr bwMode="auto">
          <a:xfrm>
            <a:off x="9560919" y="598627"/>
            <a:ext cx="2241740" cy="3081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0E69FE-A3F3-41C5-BAE4-C2AC49C9A0B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417" t="5453" r="8699"/>
          <a:stretch/>
        </p:blipFill>
        <p:spPr bwMode="auto">
          <a:xfrm>
            <a:off x="9264352" y="4050858"/>
            <a:ext cx="2834875" cy="2261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E900DD-39C9-4CC7-8B12-5AD225C594B4}"/>
              </a:ext>
            </a:extLst>
          </p:cNvPr>
          <p:cNvSpPr txBox="1"/>
          <p:nvPr/>
        </p:nvSpPr>
        <p:spPr>
          <a:xfrm>
            <a:off x="8524605" y="6224964"/>
            <a:ext cx="3981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Область устойчивости нулевого положения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равновесия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A15840-7D68-481D-8ACE-F558C5D90A55}"/>
                  </a:ext>
                </a:extLst>
              </p:cNvPr>
              <p:cNvSpPr txBox="1"/>
              <p:nvPr/>
            </p:nvSpPr>
            <p:spPr>
              <a:xfrm>
                <a:off x="10155670" y="548680"/>
                <a:ext cx="2350591" cy="64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A15840-7D68-481D-8ACE-F558C5D90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670" y="548680"/>
                <a:ext cx="2350591" cy="648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6B4B0DF-C17A-4B68-91FD-A96E24973621}"/>
              </a:ext>
            </a:extLst>
          </p:cNvPr>
          <p:cNvSpPr txBox="1"/>
          <p:nvPr/>
        </p:nvSpPr>
        <p:spPr>
          <a:xfrm>
            <a:off x="5663951" y="635343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3</a:t>
            </a:r>
            <a:r>
              <a:rPr lang="en-US" sz="2000" b="1" dirty="0"/>
              <a:t>/</a:t>
            </a:r>
            <a:r>
              <a:rPr lang="ru-RU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67596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515286-C40E-4569-B03D-A8031C544C55}"/>
              </a:ext>
            </a:extLst>
          </p:cNvPr>
          <p:cNvSpPr txBox="1">
            <a:spLocks/>
          </p:cNvSpPr>
          <p:nvPr/>
        </p:nvSpPr>
        <p:spPr>
          <a:xfrm>
            <a:off x="407368" y="548680"/>
            <a:ext cx="11233248" cy="6627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4000" kern="0" dirty="0">
                <a:solidFill>
                  <a:schemeClr val="tx1"/>
                </a:solidFill>
                <a:effectLst/>
              </a:rPr>
              <a:t>Брус параболического сечения на </a:t>
            </a:r>
            <a:r>
              <a:rPr lang="ru-RU" sz="4000" kern="0" dirty="0">
                <a:solidFill>
                  <a:schemeClr val="tx1"/>
                </a:solidFill>
              </a:rPr>
              <a:t>плоскости</a:t>
            </a:r>
            <a:endParaRPr lang="ru-RU" sz="4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F08C1-EE10-4ADA-BFF4-B84B00AB953B}"/>
              </a:ext>
            </a:extLst>
          </p:cNvPr>
          <p:cNvSpPr txBox="1"/>
          <p:nvPr/>
        </p:nvSpPr>
        <p:spPr>
          <a:xfrm>
            <a:off x="9176227" y="4970835"/>
            <a:ext cx="30324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+mn-lt"/>
              </a:rPr>
              <a:t>Брус параболического сечения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511" y="1628800"/>
                <a:ext cx="8496944" cy="47582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ru-RU" dirty="0">
                    <a:solidFill>
                      <a:schemeClr val="tx1"/>
                    </a:solidFill>
                    <a:effectLst/>
                  </a:rPr>
                  <a:t>В предельном случае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ρ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  <a:effectLst/>
                  </a:rPr>
                  <a:t>мы переходим </a:t>
                </a:r>
                <a:r>
                  <a:rPr lang="ru-RU" dirty="0"/>
                  <a:t>к задаче об устойчивости бруса параболического сечения на горизонтальной плоскости.</a:t>
                </a:r>
              </a:p>
              <a:p>
                <a:pPr marL="0" indent="0" algn="just">
                  <a:buNone/>
                </a:pPr>
                <a:r>
                  <a:rPr lang="ru-RU" dirty="0">
                    <a:solidFill>
                      <a:schemeClr val="tx1"/>
                    </a:solidFill>
                    <a:effectLst/>
                  </a:rPr>
                  <a:t>Потенциальная энергия системы: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r>
                        <a:rPr lang="ru-RU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mg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ru-RU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func>
                                <m:func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tg</m:t>
                                      </m:r>
                                    </m:e>
                                    <m:sup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φ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ru-RU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</m:func>
                    </m:oMath>
                  </m:oMathPara>
                </a14:m>
                <a:endParaRPr lang="ru-RU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effectLst/>
                  </a:rPr>
                  <a:t>Условие устойчивости нулевого положения равновесия</a:t>
                </a:r>
                <a:r>
                  <a:rPr lang="en-US" dirty="0">
                    <a:effectLst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ru-RU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dirty="0">
                  <a:effectLst/>
                </a:endParaRPr>
              </a:p>
              <a:p>
                <a:pPr marL="0" indent="0">
                  <a:buNone/>
                </a:pPr>
                <a:r>
                  <a:rPr lang="ru-RU" dirty="0"/>
                  <a:t>Это условие полностью согласуется с полученным ранее при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ρ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ru-RU" dirty="0">
                  <a:effectLst/>
                </a:endParaRPr>
              </a:p>
            </p:txBody>
          </p:sp>
        </mc:Choice>
        <mc:Fallback xmlns="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11" y="1628800"/>
                <a:ext cx="8496944" cy="4758258"/>
              </a:xfrm>
              <a:prstGeom prst="rect">
                <a:avLst/>
              </a:prstGeom>
              <a:blipFill>
                <a:blip r:embed="rId3"/>
                <a:stretch>
                  <a:fillRect l="-1291" t="-1921" r="-1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B4A700-D76B-4E83-AFD4-09019317CB9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397958"/>
            <a:ext cx="2887316" cy="3572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B57102-6FF3-469A-A35C-B82B5B92FCCA}"/>
              </a:ext>
            </a:extLst>
          </p:cNvPr>
          <p:cNvSpPr txBox="1"/>
          <p:nvPr/>
        </p:nvSpPr>
        <p:spPr>
          <a:xfrm>
            <a:off x="5663951" y="635343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4</a:t>
            </a:r>
            <a:r>
              <a:rPr lang="en-US" sz="2000" b="1" dirty="0"/>
              <a:t>/</a:t>
            </a:r>
            <a:r>
              <a:rPr lang="ru-RU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4548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515286-C40E-4569-B03D-A8031C544C55}"/>
              </a:ext>
            </a:extLst>
          </p:cNvPr>
          <p:cNvSpPr txBox="1">
            <a:spLocks/>
          </p:cNvSpPr>
          <p:nvPr/>
        </p:nvSpPr>
        <p:spPr>
          <a:xfrm>
            <a:off x="1160730" y="504570"/>
            <a:ext cx="9870540" cy="6627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800" kern="0" dirty="0">
                <a:solidFill>
                  <a:schemeClr val="tx1"/>
                </a:solidFill>
                <a:effectLst/>
              </a:rPr>
              <a:t>Плавающий брус полукруглого сечения</a:t>
            </a:r>
            <a:r>
              <a:rPr lang="en-US" sz="2800" kern="0" dirty="0">
                <a:solidFill>
                  <a:schemeClr val="tx1"/>
                </a:solidFill>
                <a:effectLst/>
              </a:rPr>
              <a:t>. I </a:t>
            </a:r>
            <a:r>
              <a:rPr lang="ru-RU" sz="2800" kern="0" dirty="0">
                <a:solidFill>
                  <a:schemeClr val="tx1"/>
                </a:solidFill>
                <a:effectLst/>
              </a:rPr>
              <a:t>конфигурация</a:t>
            </a:r>
            <a:r>
              <a:rPr lang="en-US" sz="2800" kern="0" dirty="0">
                <a:solidFill>
                  <a:schemeClr val="tx1"/>
                </a:solidFill>
                <a:effectLst/>
              </a:rPr>
              <a:t>.</a:t>
            </a:r>
            <a:endParaRPr lang="ru-RU" sz="2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F08C1-EE10-4ADA-BFF4-B84B00AB953B}"/>
              </a:ext>
            </a:extLst>
          </p:cNvPr>
          <p:cNvSpPr txBox="1"/>
          <p:nvPr/>
        </p:nvSpPr>
        <p:spPr>
          <a:xfrm>
            <a:off x="8900991" y="3753360"/>
            <a:ext cx="3032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Брус </a:t>
            </a:r>
            <a:r>
              <a:rPr lang="ru-RU" sz="1800" kern="0" dirty="0">
                <a:solidFill>
                  <a:schemeClr val="tx1"/>
                </a:solidFill>
                <a:effectLst/>
              </a:rPr>
              <a:t>полукруглого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 сечения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359" y="764704"/>
                <a:ext cx="8708080" cy="62646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900"/>
                  </a:spcBef>
                  <a:spcAft>
                    <a:spcPts val="0"/>
                  </a:spcAft>
                  <a:buNone/>
                  <a:tabLst>
                    <a:tab pos="450215" algn="l"/>
                  </a:tabLst>
                </a:pPr>
                <a:r>
                  <a:rPr lang="ru-RU" sz="1800" dirty="0"/>
                  <a:t>Площадь бруса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т</m:t>
                        </m:r>
                      </m:sub>
                    </m:sSub>
                  </m:oMath>
                </a14:m>
                <a:r>
                  <a:rPr lang="ru-RU" sz="1800" dirty="0"/>
                  <a:t> и площадь его погруженной части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</m:oMath>
                </a14:m>
                <a:r>
                  <a:rPr lang="en-US" sz="1800" dirty="0"/>
                  <a:t>:</a:t>
                </a:r>
                <a:endParaRPr lang="ru-RU" sz="18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ru-RU" sz="1800"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π</m:t>
                          </m:r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ru-RU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80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ru-RU" sz="1800"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ru-RU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ru-RU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ru-RU" sz="18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1800" dirty="0"/>
                  <a:t>Из условия </a:t>
                </a:r>
                <a:r>
                  <a:rPr lang="ru-RU" sz="1800" dirty="0" err="1"/>
                  <a:t>равнообъёмности</a:t>
                </a:r>
                <a:r>
                  <a:rPr lang="ru-RU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  <m:r>
                      <a:rPr lang="ru-RU" sz="1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1800">
                        <a:latin typeface="Cambria Math" panose="02040503050406030204" pitchFamily="18" charset="0"/>
                      </a:rPr>
                      <m:t>ρ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1800">
                            <a:latin typeface="Cambria Math" panose="02040503050406030204" pitchFamily="18" charset="0"/>
                          </a:rPr>
                          <m:t>т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ru-RU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80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ru-RU" sz="18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  <m:r>
                        <a:rPr lang="ru-RU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πρ</m:t>
                      </m:r>
                    </m:oMath>
                  </m:oMathPara>
                </a14:m>
                <a:endParaRPr lang="ru-RU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1800" dirty="0"/>
                  <a:t>Предельный угол</a:t>
                </a:r>
                <a:r>
                  <a:rPr lang="en-US" sz="18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ru-RU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8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ru-RU" sz="180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ru-RU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180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ru-RU" sz="180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ru-RU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α</m:t>
                          </m:r>
                        </m:num>
                        <m:den>
                          <m:r>
                            <a:rPr lang="ru-RU" sz="1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1800" dirty="0"/>
                  <a:t>Координаты центра масс бруса</a:t>
                </a:r>
                <a:r>
                  <a:rPr lang="en-US" sz="1800" dirty="0"/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ru-RU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0,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num>
                            <m:den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1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r</m:t>
                          </m:r>
                        </m:num>
                        <m:den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  <m:r>
                        <a:rPr lang="en-US" sz="180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func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1800" dirty="0"/>
                  <a:t>Координаты центра масс погруженной части</a:t>
                </a:r>
                <a:r>
                  <a:rPr lang="en-US" sz="18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ru-RU" sz="1800"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ru-RU" sz="180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num>
                            <m:den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1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ru-RU" sz="1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1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18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ru-RU" sz="1800" dirty="0"/>
              </a:p>
              <a:p>
                <a:pPr marL="0" indent="0" algn="just">
                  <a:buNone/>
                </a:pPr>
                <a:r>
                  <a:rPr lang="ru-RU" sz="1800" dirty="0">
                    <a:solidFill>
                      <a:schemeClr val="tx1"/>
                    </a:solidFill>
                    <a:effectLst/>
                  </a:rPr>
                  <a:t>Потенциальная энергия системы: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ru-RU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Pr</m:t>
                          </m:r>
                        </m:num>
                        <m:den>
                          <m:r>
                            <a:rPr lang="ru-RU" sz="18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πρ</m:t>
                          </m:r>
                        </m:den>
                      </m:f>
                      <m:r>
                        <a:rPr lang="ru-RU" sz="180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1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ru-RU" sz="1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ru-RU" sz="18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ru-RU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ru-RU" sz="1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ρ</m:t>
                          </m:r>
                          <m:r>
                            <a:rPr lang="ru-RU" sz="180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1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18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59" y="764704"/>
                <a:ext cx="8708080" cy="6264696"/>
              </a:xfrm>
              <a:prstGeom prst="rect">
                <a:avLst/>
              </a:prstGeom>
              <a:blipFill>
                <a:blip r:embed="rId3"/>
                <a:stretch>
                  <a:fillRect l="-5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C0E4D2-A358-4CAE-B219-C193B383168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26268" r="3714" b="24719"/>
          <a:stretch/>
        </p:blipFill>
        <p:spPr bwMode="auto">
          <a:xfrm>
            <a:off x="8491951" y="1094915"/>
            <a:ext cx="3701884" cy="2747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B4BB721-ADC4-4E86-A4EF-9F01AB443B2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8178" y="4089279"/>
            <a:ext cx="3204548" cy="2403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58236E-762C-4A53-8E76-C6D295337489}"/>
                  </a:ext>
                </a:extLst>
              </p:cNvPr>
              <p:cNvSpPr txBox="1"/>
              <p:nvPr/>
            </p:nvSpPr>
            <p:spPr>
              <a:xfrm>
                <a:off x="9419349" y="6443987"/>
                <a:ext cx="19957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Зависимость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ρ</m:t>
                    </m:r>
                    <m: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58236E-762C-4A53-8E76-C6D295337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349" y="6443987"/>
                <a:ext cx="1995750" cy="369332"/>
              </a:xfrm>
              <a:prstGeom prst="rect">
                <a:avLst/>
              </a:prstGeom>
              <a:blipFill>
                <a:blip r:embed="rId7"/>
                <a:stretch>
                  <a:fillRect l="-2439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924B735-7584-46DA-ADDC-2168FCD43651}"/>
              </a:ext>
            </a:extLst>
          </p:cNvPr>
          <p:cNvSpPr txBox="1"/>
          <p:nvPr/>
        </p:nvSpPr>
        <p:spPr>
          <a:xfrm>
            <a:off x="5663951" y="635343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5</a:t>
            </a:r>
            <a:r>
              <a:rPr lang="en-US" sz="2000" b="1" dirty="0"/>
              <a:t>/</a:t>
            </a:r>
            <a:r>
              <a:rPr lang="ru-RU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76761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515286-C40E-4569-B03D-A8031C544C55}"/>
              </a:ext>
            </a:extLst>
          </p:cNvPr>
          <p:cNvSpPr txBox="1">
            <a:spLocks/>
          </p:cNvSpPr>
          <p:nvPr/>
        </p:nvSpPr>
        <p:spPr>
          <a:xfrm>
            <a:off x="1126524" y="563231"/>
            <a:ext cx="9938951" cy="6627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800" kern="0" dirty="0">
                <a:solidFill>
                  <a:schemeClr val="tx1"/>
                </a:solidFill>
                <a:effectLst/>
              </a:rPr>
              <a:t>Плавающий брус полукруглого сечения</a:t>
            </a:r>
            <a:r>
              <a:rPr lang="en-US" sz="2800" kern="0" dirty="0">
                <a:solidFill>
                  <a:schemeClr val="tx1"/>
                </a:solidFill>
                <a:effectLst/>
              </a:rPr>
              <a:t>. II </a:t>
            </a:r>
            <a:r>
              <a:rPr lang="ru-RU" sz="2800" kern="0" dirty="0">
                <a:solidFill>
                  <a:schemeClr val="tx1"/>
                </a:solidFill>
                <a:effectLst/>
              </a:rPr>
              <a:t>конфигурация</a:t>
            </a:r>
            <a:r>
              <a:rPr lang="en-US" sz="2800" kern="0" dirty="0">
                <a:solidFill>
                  <a:schemeClr val="tx1"/>
                </a:solidFill>
                <a:effectLst/>
              </a:rPr>
              <a:t>.</a:t>
            </a:r>
            <a:endParaRPr lang="ru-RU" sz="2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F08C1-EE10-4ADA-BFF4-B84B00AB953B}"/>
              </a:ext>
            </a:extLst>
          </p:cNvPr>
          <p:cNvSpPr txBox="1"/>
          <p:nvPr/>
        </p:nvSpPr>
        <p:spPr>
          <a:xfrm>
            <a:off x="8339055" y="4638903"/>
            <a:ext cx="3032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Брус </a:t>
            </a:r>
            <a:r>
              <a:rPr lang="ru-RU" sz="1800" kern="0" dirty="0">
                <a:solidFill>
                  <a:schemeClr val="tx1"/>
                </a:solidFill>
                <a:effectLst/>
              </a:rPr>
              <a:t>полукруглого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 сечения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359" y="908720"/>
                <a:ext cx="8708080" cy="57606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900"/>
                  </a:spcBef>
                  <a:spcAft>
                    <a:spcPts val="0"/>
                  </a:spcAft>
                  <a:buNone/>
                  <a:tabLst>
                    <a:tab pos="450215" algn="l"/>
                  </a:tabLst>
                </a:pPr>
                <a:r>
                  <a:rPr lang="ru-RU" sz="2000" dirty="0"/>
                  <a:t>Площадь погруженной части части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000"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  <a:endParaRPr lang="ru-RU" sz="20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00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func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α</m:t>
                                      </m:r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/>
                  <a:t>Из условия </a:t>
                </a:r>
                <a:r>
                  <a:rPr lang="ru-RU" sz="2000" dirty="0" err="1"/>
                  <a:t>равнообъёмности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000"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  <m:r>
                      <a:rPr lang="ru-RU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2000">
                        <a:latin typeface="Cambria Math" panose="02040503050406030204" pitchFamily="18" charset="0"/>
                      </a:rPr>
                      <m:t>ρ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000">
                            <a:latin typeface="Cambria Math" panose="02040503050406030204" pitchFamily="18" charset="0"/>
                          </a:rPr>
                          <m:t>т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ru-RU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00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func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</m:den>
                      </m:f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πρ</m:t>
                      </m:r>
                    </m:oMath>
                  </m:oMathPara>
                </a14:m>
                <a:endParaRPr lang="ru-RU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/>
                  <a:t>Предельный угол</a:t>
                </a:r>
                <a:r>
                  <a:rPr lang="en-US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00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200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/>
                  <a:t>Координаты центра масс бруса</a:t>
                </a:r>
                <a:r>
                  <a:rPr lang="en-US" sz="2000" dirty="0"/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0,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r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func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/>
                  <a:t>Координаты центра масс погруженной части</a:t>
                </a:r>
                <a:r>
                  <a:rPr lang="en-US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ru-RU" sz="200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r</m:t>
                          </m:r>
                        </m:num>
                        <m:den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πρ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ρπ</m:t>
                              </m:r>
                            </m:e>
                          </m:d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</m:e>
                          </m:func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−2⋅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func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α</m:t>
                                      </m:r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59" y="908720"/>
                <a:ext cx="8708080" cy="5760640"/>
              </a:xfrm>
              <a:prstGeom prst="rect">
                <a:avLst/>
              </a:prstGeom>
              <a:blipFill>
                <a:blip r:embed="rId3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25D619-15E6-4EBE-BCAA-F79264CC38B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22292" r="1244" b="26430"/>
          <a:stretch/>
        </p:blipFill>
        <p:spPr bwMode="auto">
          <a:xfrm>
            <a:off x="7608168" y="1314698"/>
            <a:ext cx="4494241" cy="3348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049B23-560A-487D-8178-22D17A9A40FA}"/>
              </a:ext>
            </a:extLst>
          </p:cNvPr>
          <p:cNvSpPr txBox="1"/>
          <p:nvPr/>
        </p:nvSpPr>
        <p:spPr>
          <a:xfrm>
            <a:off x="5663951" y="635343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6</a:t>
            </a:r>
            <a:r>
              <a:rPr lang="en-US" sz="2000" b="1" dirty="0"/>
              <a:t>/</a:t>
            </a:r>
            <a:r>
              <a:rPr lang="ru-RU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55524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515286-C40E-4569-B03D-A8031C544C55}"/>
              </a:ext>
            </a:extLst>
          </p:cNvPr>
          <p:cNvSpPr txBox="1">
            <a:spLocks/>
          </p:cNvSpPr>
          <p:nvPr/>
        </p:nvSpPr>
        <p:spPr>
          <a:xfrm>
            <a:off x="1121786" y="584013"/>
            <a:ext cx="9948428" cy="6627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800" kern="0" dirty="0">
                <a:solidFill>
                  <a:schemeClr val="tx1"/>
                </a:solidFill>
                <a:effectLst/>
              </a:rPr>
              <a:t>Плавающий брус полукруглого сечения</a:t>
            </a:r>
            <a:r>
              <a:rPr lang="en-US" sz="2800" kern="0" dirty="0">
                <a:solidFill>
                  <a:schemeClr val="tx1"/>
                </a:solidFill>
                <a:effectLst/>
              </a:rPr>
              <a:t>. II </a:t>
            </a:r>
            <a:r>
              <a:rPr lang="ru-RU" sz="2800" kern="0" dirty="0">
                <a:solidFill>
                  <a:schemeClr val="tx1"/>
                </a:solidFill>
                <a:effectLst/>
              </a:rPr>
              <a:t>конфигурация</a:t>
            </a:r>
            <a:r>
              <a:rPr lang="en-US" sz="2800" kern="0" dirty="0">
                <a:solidFill>
                  <a:schemeClr val="tx1"/>
                </a:solidFill>
                <a:effectLst/>
              </a:rPr>
              <a:t>.</a:t>
            </a:r>
            <a:endParaRPr lang="ru-RU" sz="2800" b="1" kern="0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759" y="1116294"/>
                <a:ext cx="11326273" cy="54579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ru-RU" sz="2000" dirty="0">
                    <a:solidFill>
                      <a:schemeClr val="tx1"/>
                    </a:solidFill>
                    <a:effectLst/>
                  </a:rPr>
                  <a:t>Потенциальная энергия системы: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πρ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</m:d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πρ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d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ru-RU" sz="2000" dirty="0"/>
                  <a:t>Функция Лагранжа</a:t>
                </a:r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func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ρ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e>
                      </m:func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e>
                      </m:func>
                      <m:r>
                        <a:rPr lang="ru-RU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ru-RU" sz="200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</m:func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α</m:t>
                                      </m:r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–множитель Лагранжа. Необходимые условия экстремума задаются системой уравнений: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</m:t>
                          </m:r>
                        </m:num>
                        <m:den>
                          <m:r>
                            <a:rPr lang="ru-RU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den>
                      </m:f>
                      <m:r>
                        <a:rPr lang="ru-RU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 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</m:t>
                          </m:r>
                        </m:num>
                        <m:den>
                          <m:r>
                            <a:rPr lang="ru-RU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den>
                      </m:f>
                      <m:r>
                        <a:rPr lang="ru-RU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Выражение для поиска экстремумов потенциальной энергии</a:t>
                </a:r>
                <a:r>
                  <a:rPr lang="en-US" sz="2000" dirty="0"/>
                  <a:t>:</a:t>
                </a:r>
                <a:endParaRPr lang="ru-RU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ρ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</m:func>
                      <m: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π</m:t>
                          </m:r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ρ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e>
                      </m:d>
                      <m: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e>
                          </m:d>
                        </m:e>
                      </m:func>
                      <m:r>
                        <a:rPr lang="en-US" sz="2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e>
                          </m:d>
                        </m:e>
                      </m:func>
                      <m:r>
                        <a:rPr lang="ru-RU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π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ρ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</m:e>
                          </m:d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</m:e>
                          </m:func>
                        </m:num>
                        <m:den>
                          <m:r>
                            <a:rPr lang="en-US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φ</m:t>
                              </m:r>
                            </m:e>
                          </m:func>
                        </m:den>
                      </m:f>
                      <m:r>
                        <a:rPr lang="ru-RU" sz="2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/>
                  <a:t>Решая это уравнение совместно с условием связи</a:t>
                </a:r>
                <a:r>
                  <a:rPr lang="en-US" sz="2000" dirty="0"/>
                  <a:t>:</a:t>
                </a:r>
                <a:endParaRPr lang="ru-RU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00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func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</m:den>
                      </m:f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πρ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/>
                  <a:t>можно определить положения равновесия для данной конфигурации</a:t>
                </a:r>
                <a:r>
                  <a:rPr lang="en-US" sz="2000" dirty="0"/>
                  <a:t>.</a:t>
                </a:r>
                <a:endParaRPr lang="ru-RU" sz="2000" dirty="0"/>
              </a:p>
              <a:p>
                <a:pPr marL="0" indent="0" algn="ctr"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59" y="1116294"/>
                <a:ext cx="11326273" cy="5457928"/>
              </a:xfrm>
              <a:prstGeom prst="rect">
                <a:avLst/>
              </a:prstGeom>
              <a:blipFill>
                <a:blip r:embed="rId3"/>
                <a:stretch>
                  <a:fillRect l="-592" t="-1117" b="-10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B6AA509-B73F-4BEC-AF7E-516A7AB2AC0F}"/>
              </a:ext>
            </a:extLst>
          </p:cNvPr>
          <p:cNvSpPr txBox="1"/>
          <p:nvPr/>
        </p:nvSpPr>
        <p:spPr>
          <a:xfrm>
            <a:off x="5663951" y="635343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7</a:t>
            </a:r>
            <a:r>
              <a:rPr lang="en-US" sz="2000" b="1" dirty="0"/>
              <a:t>/</a:t>
            </a:r>
            <a:r>
              <a:rPr lang="ru-RU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42137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515286-C40E-4569-B03D-A8031C544C55}"/>
              </a:ext>
            </a:extLst>
          </p:cNvPr>
          <p:cNvSpPr txBox="1">
            <a:spLocks/>
          </p:cNvSpPr>
          <p:nvPr/>
        </p:nvSpPr>
        <p:spPr>
          <a:xfrm>
            <a:off x="1350965" y="467231"/>
            <a:ext cx="9490069" cy="6627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800" kern="0" dirty="0">
                <a:solidFill>
                  <a:schemeClr val="tx1"/>
                </a:solidFill>
                <a:effectLst/>
              </a:rPr>
              <a:t>Плавающий брус полукруглого сечения</a:t>
            </a:r>
            <a:r>
              <a:rPr lang="en-US" sz="2800" kern="0" dirty="0">
                <a:solidFill>
                  <a:schemeClr val="tx1"/>
                </a:solidFill>
                <a:effectLst/>
              </a:rPr>
              <a:t>. III </a:t>
            </a:r>
            <a:r>
              <a:rPr lang="ru-RU" sz="2800" kern="0" dirty="0">
                <a:solidFill>
                  <a:schemeClr val="tx1"/>
                </a:solidFill>
                <a:effectLst/>
              </a:rPr>
              <a:t>конфигурация</a:t>
            </a:r>
            <a:r>
              <a:rPr lang="en-US" sz="2800" kern="0" dirty="0">
                <a:solidFill>
                  <a:schemeClr val="tx1"/>
                </a:solidFill>
                <a:effectLst/>
              </a:rPr>
              <a:t>.</a:t>
            </a:r>
            <a:endParaRPr lang="ru-RU" sz="2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F08C1-EE10-4ADA-BFF4-B84B00AB953B}"/>
              </a:ext>
            </a:extLst>
          </p:cNvPr>
          <p:cNvSpPr txBox="1"/>
          <p:nvPr/>
        </p:nvSpPr>
        <p:spPr>
          <a:xfrm>
            <a:off x="8118906" y="4869160"/>
            <a:ext cx="3769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+mn-lt"/>
              </a:rPr>
              <a:t>Брус </a:t>
            </a:r>
            <a:r>
              <a:rPr lang="ru-RU" sz="2400" kern="0" dirty="0">
                <a:solidFill>
                  <a:schemeClr val="tx1"/>
                </a:solidFill>
                <a:effectLst/>
              </a:rPr>
              <a:t>полукруглого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</a:rPr>
              <a:t> сечения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359" y="908720"/>
                <a:ext cx="8708080" cy="57606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900"/>
                  </a:spcBef>
                  <a:spcAft>
                    <a:spcPts val="0"/>
                  </a:spcAft>
                  <a:buNone/>
                  <a:tabLst>
                    <a:tab pos="450215" algn="l"/>
                  </a:tabLst>
                </a:pPr>
                <a:r>
                  <a:rPr lang="ru-RU" sz="2000" dirty="0"/>
                  <a:t>Площадь погруженной части части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000"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  <a:endParaRPr lang="ru-RU" sz="20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000">
                          <a:latin typeface="Cambria Math" panose="02040503050406030204" pitchFamily="18" charset="0"/>
                        </a:rPr>
                        <m:t>⋅(</m:t>
                      </m:r>
                      <m:r>
                        <m:rPr>
                          <m:sty m:val="p"/>
                        </m:rPr>
                        <a:rPr lang="ru-RU" sz="200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ru-RU" sz="200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  <m:r>
                        <a:rPr lang="ru-RU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/>
                  <a:t>Из условия </a:t>
                </a:r>
                <a:r>
                  <a:rPr lang="ru-RU" sz="2000" dirty="0" err="1"/>
                  <a:t>равнообъёмности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000">
                            <a:latin typeface="Cambria Math" panose="02040503050406030204" pitchFamily="18" charset="0"/>
                          </a:rPr>
                          <m:t>п</m:t>
                        </m:r>
                      </m:sub>
                    </m:sSub>
                    <m:r>
                      <a:rPr lang="ru-RU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2000">
                        <a:latin typeface="Cambria Math" panose="02040503050406030204" pitchFamily="18" charset="0"/>
                      </a:rPr>
                      <m:t>ρ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000">
                            <a:latin typeface="Cambria Math" panose="02040503050406030204" pitchFamily="18" charset="0"/>
                          </a:rPr>
                          <m:t>т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ru-RU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00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/>
                  <a:t>Координаты центра масс бруса</a:t>
                </a:r>
                <a:r>
                  <a:rPr lang="en-US" sz="2000" dirty="0"/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0,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num>
                            <m:den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r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num>
                            <m:den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/>
                  <a:t>Координаты центра масс погруженной части</a:t>
                </a:r>
                <a:r>
                  <a:rPr lang="en-US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ru-RU" sz="200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ж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num>
                            <m:den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r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πρ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 algn="just">
                  <a:buNone/>
                </a:pPr>
                <a:r>
                  <a:rPr lang="ru-RU" sz="2000" dirty="0"/>
                  <a:t>Потенциальная энергия системы: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πρ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</m:d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7EAE9F35-06CB-4317-8022-2DFBA7E3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59" y="908720"/>
                <a:ext cx="8708080" cy="5760640"/>
              </a:xfrm>
              <a:prstGeom prst="rect">
                <a:avLst/>
              </a:prstGeom>
              <a:blipFill>
                <a:blip r:embed="rId3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1FEF34-0931-4686-8DA3-1F026E202FC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30264" r="2325" b="13181"/>
          <a:stretch/>
        </p:blipFill>
        <p:spPr bwMode="auto">
          <a:xfrm>
            <a:off x="7645308" y="1415906"/>
            <a:ext cx="4203841" cy="3525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889FC-081C-45EB-BB05-BEC6E6DE55FB}"/>
              </a:ext>
            </a:extLst>
          </p:cNvPr>
          <p:cNvSpPr txBox="1"/>
          <p:nvPr/>
        </p:nvSpPr>
        <p:spPr>
          <a:xfrm>
            <a:off x="5663951" y="635343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8</a:t>
            </a:r>
            <a:r>
              <a:rPr lang="en-US" sz="2000" b="1" dirty="0"/>
              <a:t>/</a:t>
            </a:r>
            <a:r>
              <a:rPr lang="ru-RU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29055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515286-C40E-4569-B03D-A8031C544C55}"/>
              </a:ext>
            </a:extLst>
          </p:cNvPr>
          <p:cNvSpPr txBox="1">
            <a:spLocks/>
          </p:cNvSpPr>
          <p:nvPr/>
        </p:nvSpPr>
        <p:spPr>
          <a:xfrm>
            <a:off x="1532196" y="466120"/>
            <a:ext cx="9559457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200" kern="0" dirty="0">
                <a:solidFill>
                  <a:schemeClr val="tx1"/>
                </a:solidFill>
                <a:effectLst/>
              </a:rPr>
              <a:t>Плавающий брус полукруглого сечения</a:t>
            </a:r>
            <a:r>
              <a:rPr lang="en-US" sz="3200" kern="0" dirty="0">
                <a:solidFill>
                  <a:schemeClr val="tx1"/>
                </a:solidFill>
                <a:effectLst/>
              </a:rPr>
              <a:t>. </a:t>
            </a:r>
            <a:r>
              <a:rPr lang="ru-RU" sz="3200" kern="0" dirty="0">
                <a:solidFill>
                  <a:schemeClr val="tx1"/>
                </a:solidFill>
                <a:effectLst/>
              </a:rPr>
              <a:t>Результаты</a:t>
            </a:r>
            <a:r>
              <a:rPr lang="en-US" sz="3200" kern="0" dirty="0">
                <a:solidFill>
                  <a:schemeClr val="tx1"/>
                </a:solidFill>
                <a:effectLst/>
              </a:rPr>
              <a:t>.</a:t>
            </a:r>
            <a:endParaRPr lang="ru-RU" sz="3200" b="1" kern="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35AE69-D394-4634-93AB-DD7CF46F59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2674" y="1115190"/>
            <a:ext cx="5759326" cy="4627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2762E9-3D4E-406E-AEAF-E8A7529E2373}"/>
              </a:ext>
            </a:extLst>
          </p:cNvPr>
          <p:cNvSpPr txBox="1"/>
          <p:nvPr/>
        </p:nvSpPr>
        <p:spPr>
          <a:xfrm>
            <a:off x="6940074" y="5722995"/>
            <a:ext cx="52529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+mn-lt"/>
              </a:rPr>
              <a:t>Кривые состояний равновесия (КСР)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4FAC7A-905F-4738-AC39-8BBEC6349A8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440" y="973665"/>
            <a:ext cx="3441996" cy="29918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80315D-36A4-4A6A-A937-8BDC1044BF5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7149" y="3840867"/>
            <a:ext cx="3441996" cy="2996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B6589B-09A4-45A7-AEAC-9BE655BD5D1C}"/>
                  </a:ext>
                </a:extLst>
              </p:cNvPr>
              <p:cNvSpPr txBox="1"/>
              <p:nvPr/>
            </p:nvSpPr>
            <p:spPr>
              <a:xfrm>
                <a:off x="3496408" y="1778763"/>
                <a:ext cx="2650564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Потенциальная энергия при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ρ</m:t>
                    </m:r>
                    <m:r>
                      <a:rPr lang="ru-RU" sz="2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/8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B6589B-09A4-45A7-AEAC-9BE655BD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408" y="1778763"/>
                <a:ext cx="2650564" cy="1384995"/>
              </a:xfrm>
              <a:prstGeom prst="rect">
                <a:avLst/>
              </a:prstGeom>
              <a:blipFill>
                <a:blip r:embed="rId6"/>
                <a:stretch>
                  <a:fillRect l="-1843" t="-4846" r="-57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E764B9-10B8-4A63-BAFF-72FFB9B57157}"/>
                  </a:ext>
                </a:extLst>
              </p:cNvPr>
              <p:cNvSpPr txBox="1"/>
              <p:nvPr/>
            </p:nvSpPr>
            <p:spPr>
              <a:xfrm>
                <a:off x="3469145" y="4646845"/>
                <a:ext cx="2572264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Потенциальная энергия при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ρ</m:t>
                    </m:r>
                    <m:r>
                      <a:rPr lang="ru-RU" sz="2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/8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E764B9-10B8-4A63-BAFF-72FFB9B57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145" y="4646845"/>
                <a:ext cx="2572264" cy="1384995"/>
              </a:xfrm>
              <a:prstGeom prst="rect">
                <a:avLst/>
              </a:prstGeom>
              <a:blipFill>
                <a:blip r:embed="rId7"/>
                <a:stretch>
                  <a:fillRect l="-3318" t="-4405" r="-7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2DE0208-F8C0-4E82-B2E5-03E942CDF5EE}"/>
              </a:ext>
            </a:extLst>
          </p:cNvPr>
          <p:cNvSpPr txBox="1"/>
          <p:nvPr/>
        </p:nvSpPr>
        <p:spPr>
          <a:xfrm>
            <a:off x="5663951" y="6353430"/>
            <a:ext cx="864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9</a:t>
            </a:r>
            <a:r>
              <a:rPr lang="en-US" sz="2000" b="1" dirty="0"/>
              <a:t>/</a:t>
            </a:r>
            <a:r>
              <a:rPr lang="ru-RU" sz="2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3693434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7501</TotalTime>
  <Words>1112</Words>
  <Application>Microsoft Office PowerPoint</Application>
  <PresentationFormat>Широкоэкранный</PresentationFormat>
  <Paragraphs>180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Din Winchester</cp:lastModifiedBy>
  <cp:revision>397</cp:revision>
  <dcterms:created xsi:type="dcterms:W3CDTF">2016-02-05T10:58:30Z</dcterms:created>
  <dcterms:modified xsi:type="dcterms:W3CDTF">2021-06-18T06:24:28Z</dcterms:modified>
</cp:coreProperties>
</file>