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9" r:id="rId2"/>
    <p:sldId id="261" r:id="rId3"/>
    <p:sldId id="266" r:id="rId4"/>
    <p:sldId id="262" r:id="rId5"/>
    <p:sldId id="264" r:id="rId6"/>
    <p:sldId id="268" r:id="rId7"/>
    <p:sldId id="265" r:id="rId8"/>
    <p:sldId id="267" r:id="rId9"/>
    <p:sldId id="269" r:id="rId10"/>
    <p:sldId id="270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tya Voronina" initials="NV" lastIdx="12" clrIdx="0">
    <p:extLst>
      <p:ext uri="{19B8F6BF-5375-455C-9EA6-DF929625EA0E}">
        <p15:presenceInfo xmlns:p15="http://schemas.microsoft.com/office/powerpoint/2012/main" userId="1b96b599c8e2ad8a" providerId="Windows Live"/>
      </p:ext>
    </p:extLst>
  </p:cmAuthor>
  <p:cmAuthor id="2" name="Судаков Владислав Алексеевич" initials="СВА" lastIdx="3" clrIdx="1">
    <p:extLst>
      <p:ext uri="{19B8F6BF-5375-455C-9EA6-DF929625EA0E}">
        <p15:presenceInfo xmlns:p15="http://schemas.microsoft.com/office/powerpoint/2012/main" userId="Судаков Владислав Алексее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0400" autoAdjust="0"/>
  </p:normalViewPr>
  <p:slideViewPr>
    <p:cSldViewPr>
      <p:cViewPr>
        <p:scale>
          <a:sx n="110" d="100"/>
          <a:sy n="110" d="100"/>
        </p:scale>
        <p:origin x="594" y="192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5730F6-0306-744A-81FC-6C8D4807B5F9}"/>
              </a:ext>
            </a:extLst>
          </p:cNvPr>
          <p:cNvSpPr txBox="1"/>
          <p:nvPr/>
        </p:nvSpPr>
        <p:spPr>
          <a:xfrm>
            <a:off x="818049" y="1700808"/>
            <a:ext cx="1055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“</a:t>
            </a:r>
            <a:r>
              <a:rPr lang="ru-RU" sz="2000" dirty="0"/>
              <a:t>Конечно-элементное решение контактных задач</a:t>
            </a:r>
            <a:endParaRPr lang="en-GB" sz="2000" dirty="0"/>
          </a:p>
          <a:p>
            <a:pPr algn="ctr"/>
            <a:r>
              <a:rPr lang="ru-RU" sz="2000" dirty="0"/>
              <a:t> при разработке элементов уплотнения иллюминаторов глубоководных обитаемых аппаратов </a:t>
            </a:r>
            <a:r>
              <a:rPr lang="en-GB" sz="2000" dirty="0"/>
              <a:t>“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DA6A2-F85F-3142-B9FE-6F869D5BBD77}"/>
              </a:ext>
            </a:extLst>
          </p:cNvPr>
          <p:cNvSpPr txBox="1"/>
          <p:nvPr/>
        </p:nvSpPr>
        <p:spPr>
          <a:xfrm>
            <a:off x="767408" y="3437751"/>
            <a:ext cx="7127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Докладчик: </a:t>
            </a:r>
            <a:r>
              <a:rPr lang="ru-RU" dirty="0"/>
              <a:t>студент гр. 3631503/70301 Судаков В.А.</a:t>
            </a:r>
          </a:p>
          <a:p>
            <a:r>
              <a:rPr lang="ru-RU" b="1" dirty="0"/>
              <a:t>Научный руководитель: </a:t>
            </a:r>
            <a:r>
              <a:rPr lang="ru-RU" dirty="0"/>
              <a:t>доцент доцент </a:t>
            </a:r>
            <a:r>
              <a:rPr lang="ru-RU" dirty="0" err="1"/>
              <a:t>ВШМПиУ</a:t>
            </a:r>
            <a:r>
              <a:rPr lang="ru-RU" dirty="0"/>
              <a:t>, к. т. н. А.С. </a:t>
            </a:r>
            <a:r>
              <a:rPr lang="ru-RU" dirty="0" err="1"/>
              <a:t>Немов</a:t>
            </a:r>
            <a:endParaRPr lang="ru-RU" dirty="0"/>
          </a:p>
          <a:p>
            <a:r>
              <a:rPr lang="ru-RU" b="1" dirty="0"/>
              <a:t>Консультант: </a:t>
            </a:r>
            <a:r>
              <a:rPr lang="ru-RU" dirty="0"/>
              <a:t>ведущий инженер М.В. </a:t>
            </a:r>
            <a:r>
              <a:rPr lang="ru-RU" dirty="0" err="1"/>
              <a:t>Ховайко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07DC2-3A36-0843-BE56-E5E1E3D77AC6}"/>
              </a:ext>
            </a:extLst>
          </p:cNvPr>
          <p:cNvSpPr txBox="1"/>
          <p:nvPr/>
        </p:nvSpPr>
        <p:spPr>
          <a:xfrm>
            <a:off x="2337407" y="908720"/>
            <a:ext cx="751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Основная задача – 2</a:t>
            </a:r>
            <a:r>
              <a:rPr lang="en-US" sz="2400" b="1" dirty="0"/>
              <a:t>D </a:t>
            </a:r>
            <a:r>
              <a:rPr lang="ru-RU" sz="2400" b="1" dirty="0"/>
              <a:t>осесимметричная постановка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4B1AEA-AAE9-324F-A4D6-6F89FB20CBA8}"/>
              </a:ext>
            </a:extLst>
          </p:cNvPr>
          <p:cNvSpPr/>
          <p:nvPr/>
        </p:nvSpPr>
        <p:spPr>
          <a:xfrm>
            <a:off x="2235424" y="1370385"/>
            <a:ext cx="7721153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Bef>
                <a:spcPts val="200"/>
              </a:spcBef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Сравнение распределений напряжений по Мизесу с учётом трения и без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C185D0-F872-4C6F-992A-C969A8533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544" y="1898287"/>
            <a:ext cx="4130098" cy="296059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DE26571-7E5F-423C-854F-38AA9A28CC47}"/>
              </a:ext>
            </a:extLst>
          </p:cNvPr>
          <p:cNvSpPr txBox="1"/>
          <p:nvPr/>
        </p:nvSpPr>
        <p:spPr>
          <a:xfrm>
            <a:off x="0" y="646184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</a:t>
            </a:r>
            <a:r>
              <a:rPr lang="en-US" dirty="0"/>
              <a:t>/2</a:t>
            </a:r>
            <a:r>
              <a:rPr lang="ru-RU" dirty="0"/>
              <a:t>0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81DE89B-63E9-46E6-895B-0CE80D357E28}"/>
              </a:ext>
            </a:extLst>
          </p:cNvPr>
          <p:cNvSpPr/>
          <p:nvPr/>
        </p:nvSpPr>
        <p:spPr>
          <a:xfrm>
            <a:off x="54411" y="5214496"/>
            <a:ext cx="2945246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Исходный угол раскрытия проема входного люка (17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ᵒ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4C98F22-85BB-4919-8320-4F842FABCAD6}"/>
              </a:ext>
            </a:extLst>
          </p:cNvPr>
          <p:cNvSpPr/>
          <p:nvPr/>
        </p:nvSpPr>
        <p:spPr>
          <a:xfrm>
            <a:off x="8307854" y="4959713"/>
            <a:ext cx="3644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Распределение напряжений по Мизесу с учётом трения</a:t>
            </a:r>
            <a:r>
              <a:rPr lang="ru-RU" sz="1400" dirty="0"/>
              <a:t> 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17FC6AD-C5FA-4047-A423-B3BFD7B29C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7749" y="1839650"/>
            <a:ext cx="1770112" cy="3120063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95C6F44-9145-4C14-88C9-92E6D1B439CF}"/>
              </a:ext>
            </a:extLst>
          </p:cNvPr>
          <p:cNvSpPr/>
          <p:nvPr/>
        </p:nvSpPr>
        <p:spPr>
          <a:xfrm>
            <a:off x="3518519" y="4959713"/>
            <a:ext cx="3644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Распределение напряжений по Мизесу без учёта трения</a:t>
            </a:r>
            <a:endParaRPr lang="ru-RU" sz="1400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FA26F80-28C1-4282-8CA2-098EB78B9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659" y="1928269"/>
            <a:ext cx="4163931" cy="2942823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AD1DDD68-EEA9-4D1D-9309-3081034E7517}"/>
              </a:ext>
            </a:extLst>
          </p:cNvPr>
          <p:cNvSpPr/>
          <p:nvPr/>
        </p:nvSpPr>
        <p:spPr bwMode="auto">
          <a:xfrm>
            <a:off x="6384032" y="4203102"/>
            <a:ext cx="864096" cy="49409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62CC9BE-619F-40CD-A38A-BDDDBBA3CBD9}"/>
              </a:ext>
            </a:extLst>
          </p:cNvPr>
          <p:cNvSpPr/>
          <p:nvPr/>
        </p:nvSpPr>
        <p:spPr bwMode="auto">
          <a:xfrm>
            <a:off x="11120155" y="4203102"/>
            <a:ext cx="864096" cy="49409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749425-7F05-4940-A918-0C00788A726F}"/>
              </a:ext>
            </a:extLst>
          </p:cNvPr>
          <p:cNvSpPr txBox="1"/>
          <p:nvPr/>
        </p:nvSpPr>
        <p:spPr>
          <a:xfrm>
            <a:off x="4583832" y="5764614"/>
            <a:ext cx="711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 наличии трения максимальное напряжение уменьшились на </a:t>
            </a:r>
            <a:r>
              <a:rPr lang="ru-RU" dirty="0">
                <a:solidFill>
                  <a:schemeClr val="accent1"/>
                </a:solidFill>
              </a:rPr>
              <a:t>0.6%</a:t>
            </a:r>
          </a:p>
        </p:txBody>
      </p:sp>
    </p:spTree>
    <p:extLst>
      <p:ext uri="{BB962C8B-B14F-4D97-AF65-F5344CB8AC3E}">
        <p14:creationId xmlns:p14="http://schemas.microsoft.com/office/powerpoint/2010/main" val="4048501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3DFDF4-21EB-A949-A8D5-4EE6FB6A2653}"/>
              </a:ext>
            </a:extLst>
          </p:cNvPr>
          <p:cNvSpPr txBox="1"/>
          <p:nvPr/>
        </p:nvSpPr>
        <p:spPr>
          <a:xfrm>
            <a:off x="2337407" y="908720"/>
            <a:ext cx="751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Основная задача – 2</a:t>
            </a:r>
            <a:r>
              <a:rPr lang="en-US" sz="2400" b="1" dirty="0"/>
              <a:t>D </a:t>
            </a:r>
            <a:r>
              <a:rPr lang="ru-RU" sz="2400" b="1" dirty="0"/>
              <a:t>осесимметричная постановка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CF33C2-8A85-564A-94DF-DC90E9A4E9BE}"/>
              </a:ext>
            </a:extLst>
          </p:cNvPr>
          <p:cNvSpPr/>
          <p:nvPr/>
        </p:nvSpPr>
        <p:spPr>
          <a:xfrm>
            <a:off x="57579" y="1370385"/>
            <a:ext cx="12135438" cy="69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ru-RU" b="1" dirty="0"/>
              <a:t>Сравнение полученных результатов для контактного взаимодействия между вставкой и корпусом с трением и без</a:t>
            </a:r>
          </a:p>
          <a:p>
            <a:pPr lvl="0">
              <a:lnSpc>
                <a:spcPct val="107000"/>
              </a:lnSpc>
              <a:spcBef>
                <a:spcPts val="200"/>
              </a:spcBef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A82A36A-7E09-B74A-A317-DAFFA808A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226285"/>
              </p:ext>
            </p:extLst>
          </p:nvPr>
        </p:nvGraphicFramePr>
        <p:xfrm>
          <a:off x="2855640" y="2419834"/>
          <a:ext cx="5934075" cy="1149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815">
                  <a:extLst>
                    <a:ext uri="{9D8B030D-6E8A-4147-A177-3AD203B41FA5}">
                      <a16:colId xmlns:a16="http://schemas.microsoft.com/office/drawing/2014/main" val="1390181476"/>
                    </a:ext>
                  </a:extLst>
                </a:gridCol>
                <a:gridCol w="2373630">
                  <a:extLst>
                    <a:ext uri="{9D8B030D-6E8A-4147-A177-3AD203B41FA5}">
                      <a16:colId xmlns:a16="http://schemas.microsoft.com/office/drawing/2014/main" val="2890879986"/>
                    </a:ext>
                  </a:extLst>
                </a:gridCol>
                <a:gridCol w="2373630">
                  <a:extLst>
                    <a:ext uri="{9D8B030D-6E8A-4147-A177-3AD203B41FA5}">
                      <a16:colId xmlns:a16="http://schemas.microsoft.com/office/drawing/2014/main" val="41171364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Угол, ᵒ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Максимальное напряжение с трением, МПа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Максимальное напряжение без трения, МПа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465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726.573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741.988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4962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555.725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559.112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434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567.418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572.371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013793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B93F8B1-C7F3-3E48-8E3D-9FA7C1BF8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841" y="2142835"/>
            <a:ext cx="48397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максимальных значений напряжений по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Мизесу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люке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B3D3F4F3-F6C0-6941-A156-7669D2E9A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836575"/>
              </p:ext>
            </p:extLst>
          </p:nvPr>
        </p:nvGraphicFramePr>
        <p:xfrm>
          <a:off x="2856401" y="4796849"/>
          <a:ext cx="5934075" cy="1149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815">
                  <a:extLst>
                    <a:ext uri="{9D8B030D-6E8A-4147-A177-3AD203B41FA5}">
                      <a16:colId xmlns:a16="http://schemas.microsoft.com/office/drawing/2014/main" val="1363063414"/>
                    </a:ext>
                  </a:extLst>
                </a:gridCol>
                <a:gridCol w="2373630">
                  <a:extLst>
                    <a:ext uri="{9D8B030D-6E8A-4147-A177-3AD203B41FA5}">
                      <a16:colId xmlns:a16="http://schemas.microsoft.com/office/drawing/2014/main" val="2492547349"/>
                    </a:ext>
                  </a:extLst>
                </a:gridCol>
                <a:gridCol w="2373630">
                  <a:extLst>
                    <a:ext uri="{9D8B030D-6E8A-4147-A177-3AD203B41FA5}">
                      <a16:colId xmlns:a16="http://schemas.microsoft.com/office/drawing/2014/main" val="8163192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Угол, ᵒ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Максимальное напряжение с трением, МПа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Максимальное напряжение без трения, МПа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9291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61.44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57.817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1089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63.933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61.266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0571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70.293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67.120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7567275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2B89B5A0-5AEB-C542-93D1-E61012CEA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401" y="4276590"/>
            <a:ext cx="593407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максимальных значений напряжений вдоль границы корпус-вставка в акриловом корпусе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DFA8A15-4886-754B-A369-EE9DC1C54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076" y="1374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EE7CE2-DEDA-4382-8457-AFAF12B32406}"/>
              </a:ext>
            </a:extLst>
          </p:cNvPr>
          <p:cNvSpPr txBox="1"/>
          <p:nvPr/>
        </p:nvSpPr>
        <p:spPr>
          <a:xfrm>
            <a:off x="0" y="6461843"/>
            <a:ext cx="7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</a:t>
            </a:r>
            <a:r>
              <a:rPr lang="en-US" dirty="0"/>
              <a:t>/2</a:t>
            </a:r>
            <a:r>
              <a:rPr lang="ru-RU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4186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5B2A54-1D58-A546-A7F2-B52A942BF59D}"/>
              </a:ext>
            </a:extLst>
          </p:cNvPr>
          <p:cNvSpPr txBox="1"/>
          <p:nvPr/>
        </p:nvSpPr>
        <p:spPr>
          <a:xfrm>
            <a:off x="2337407" y="908720"/>
            <a:ext cx="751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Основная задача – 2</a:t>
            </a:r>
            <a:r>
              <a:rPr lang="en-US" sz="2400" b="1" dirty="0"/>
              <a:t>D </a:t>
            </a:r>
            <a:r>
              <a:rPr lang="ru-RU" sz="2400" b="1" dirty="0"/>
              <a:t>осесимметричная постановка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A43741-36A2-BE4A-8F17-5D42D9771C17}"/>
              </a:ext>
            </a:extLst>
          </p:cNvPr>
          <p:cNvSpPr/>
          <p:nvPr/>
        </p:nvSpPr>
        <p:spPr>
          <a:xfrm>
            <a:off x="57579" y="1370385"/>
            <a:ext cx="12135438" cy="69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ru-RU" b="1" dirty="0"/>
              <a:t>Сравнение полученных результатов для контактного взаимодействия между вставкой и корпусом с трением и без</a:t>
            </a:r>
          </a:p>
          <a:p>
            <a:pPr lvl="0">
              <a:lnSpc>
                <a:spcPct val="107000"/>
              </a:lnSpc>
              <a:spcBef>
                <a:spcPts val="200"/>
              </a:spcBef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8C0BDE-4584-5244-A960-336A58CDBA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47937" y="1832050"/>
            <a:ext cx="4686935" cy="37909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992A458-4F8A-144D-9080-792871CE35CD}"/>
              </a:ext>
            </a:extLst>
          </p:cNvPr>
          <p:cNvSpPr/>
          <p:nvPr/>
        </p:nvSpPr>
        <p:spPr>
          <a:xfrm>
            <a:off x="6143405" y="593032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Сравнение распределений напряжений вдоль границы корпус-вставка с трением</a:t>
            </a:r>
            <a:r>
              <a:rPr lang="ru-RU" sz="1400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EDC4E4-36B5-3645-B770-77B3F73178C8}"/>
              </a:ext>
            </a:extLst>
          </p:cNvPr>
          <p:cNvPicPr/>
          <p:nvPr/>
        </p:nvPicPr>
        <p:blipFill rotWithShape="1">
          <a:blip r:embed="rId3"/>
          <a:srcRect l="6286" t="20035" r="7212" b="581"/>
          <a:stretch/>
        </p:blipFill>
        <p:spPr bwMode="auto">
          <a:xfrm>
            <a:off x="657128" y="1757118"/>
            <a:ext cx="4629785" cy="3825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44DA4C8-B1A5-D64F-AE7B-E510B25490AE}"/>
              </a:ext>
            </a:extLst>
          </p:cNvPr>
          <p:cNvSpPr/>
          <p:nvPr/>
        </p:nvSpPr>
        <p:spPr>
          <a:xfrm>
            <a:off x="64251" y="588968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Сравнение распределений напряжений вдоль границы корпус-вставка без трения</a:t>
            </a:r>
            <a:r>
              <a:rPr lang="ru-RU" sz="1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352DD5-3B24-46FE-B880-F43A5C24E18C}"/>
              </a:ext>
            </a:extLst>
          </p:cNvPr>
          <p:cNvSpPr txBox="1"/>
          <p:nvPr/>
        </p:nvSpPr>
        <p:spPr>
          <a:xfrm>
            <a:off x="0" y="646184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12</a:t>
            </a:r>
            <a:r>
              <a:rPr lang="en-US" dirty="0"/>
              <a:t>/2</a:t>
            </a:r>
            <a:r>
              <a:rPr lang="ru-RU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20434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5B2A54-1D58-A546-A7F2-B52A942BF59D}"/>
              </a:ext>
            </a:extLst>
          </p:cNvPr>
          <p:cNvSpPr txBox="1"/>
          <p:nvPr/>
        </p:nvSpPr>
        <p:spPr>
          <a:xfrm>
            <a:off x="2337407" y="908720"/>
            <a:ext cx="751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Основная задача – 2</a:t>
            </a:r>
            <a:r>
              <a:rPr lang="en-US" sz="2400" b="1" dirty="0"/>
              <a:t>D </a:t>
            </a:r>
            <a:r>
              <a:rPr lang="ru-RU" sz="2400" b="1" dirty="0"/>
              <a:t>осесимметричная постановка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B67DF4-306B-B048-972C-FCE93AF234ED}"/>
              </a:ext>
            </a:extLst>
          </p:cNvPr>
          <p:cNvSpPr/>
          <p:nvPr/>
        </p:nvSpPr>
        <p:spPr>
          <a:xfrm>
            <a:off x="2590489" y="1370385"/>
            <a:ext cx="7011022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/>
              <a:t>Модель с углом раскрытия проема входного люка равным 16ᵒ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1C268E-A229-EF4D-9DBF-3BCEF46009AE}"/>
              </a:ext>
            </a:extLst>
          </p:cNvPr>
          <p:cNvSpPr/>
          <p:nvPr/>
        </p:nvSpPr>
        <p:spPr>
          <a:xfrm>
            <a:off x="2927648" y="5313565"/>
            <a:ext cx="4029116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Толщина люка увеличена в 1.25 раз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6EF86E-64D8-E94C-A110-F3206D498FE1}"/>
              </a:ext>
            </a:extLst>
          </p:cNvPr>
          <p:cNvSpPr/>
          <p:nvPr/>
        </p:nvSpPr>
        <p:spPr>
          <a:xfrm>
            <a:off x="7894537" y="5319286"/>
            <a:ext cx="3920112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Толщина люка увеличена в 1.5 раза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27BD824-7C1E-487B-9B03-82F88E9F4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268573"/>
            <a:ext cx="3761205" cy="272393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1426F3-637A-4378-9658-63E30FD44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2185986"/>
            <a:ext cx="3846297" cy="280651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067151-8007-4BF1-A5CF-B172440023F5}"/>
              </a:ext>
            </a:extLst>
          </p:cNvPr>
          <p:cNvSpPr txBox="1"/>
          <p:nvPr/>
        </p:nvSpPr>
        <p:spPr>
          <a:xfrm>
            <a:off x="0" y="646184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13</a:t>
            </a:r>
            <a:r>
              <a:rPr lang="en-US" dirty="0"/>
              <a:t>/2</a:t>
            </a:r>
            <a:r>
              <a:rPr lang="ru-RU" dirty="0"/>
              <a:t>0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E335A30-3490-46BB-A601-19A8A629BD2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7749" y="1916832"/>
            <a:ext cx="1776958" cy="3311044"/>
          </a:xfrm>
          <a:prstGeom prst="rect">
            <a:avLst/>
          </a:prstGeom>
        </p:spPr>
      </p:pic>
      <p:sp>
        <p:nvSpPr>
          <p:cNvPr id="28" name="Овал 27">
            <a:extLst>
              <a:ext uri="{FF2B5EF4-FFF2-40B4-BE49-F238E27FC236}">
                <a16:creationId xmlns:a16="http://schemas.microsoft.com/office/drawing/2014/main" id="{8B75A28B-7089-42F7-A99D-853B55643B50}"/>
              </a:ext>
            </a:extLst>
          </p:cNvPr>
          <p:cNvSpPr/>
          <p:nvPr/>
        </p:nvSpPr>
        <p:spPr bwMode="auto">
          <a:xfrm>
            <a:off x="5767113" y="4381160"/>
            <a:ext cx="864096" cy="49409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89078D61-2643-4063-B17B-D07192CB511B}"/>
              </a:ext>
            </a:extLst>
          </p:cNvPr>
          <p:cNvSpPr/>
          <p:nvPr/>
        </p:nvSpPr>
        <p:spPr bwMode="auto">
          <a:xfrm>
            <a:off x="10776520" y="4414747"/>
            <a:ext cx="864096" cy="49409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40C1D1-9FC1-4A74-A9FA-AF4DDFECEBC5}"/>
              </a:ext>
            </a:extLst>
          </p:cNvPr>
          <p:cNvSpPr txBox="1"/>
          <p:nvPr/>
        </p:nvSpPr>
        <p:spPr>
          <a:xfrm>
            <a:off x="2039958" y="5949280"/>
            <a:ext cx="513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Максимальное напряжение увеличилось на </a:t>
            </a:r>
            <a:r>
              <a:rPr lang="ru-RU" dirty="0">
                <a:solidFill>
                  <a:srgbClr val="FF0000"/>
                </a:solidFill>
              </a:rPr>
              <a:t>26%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BC7926-03AD-486A-9379-EE8923EDF79E}"/>
              </a:ext>
            </a:extLst>
          </p:cNvPr>
          <p:cNvSpPr txBox="1"/>
          <p:nvPr/>
        </p:nvSpPr>
        <p:spPr>
          <a:xfrm>
            <a:off x="7131782" y="5949280"/>
            <a:ext cx="494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Максимальное напряжение увеличилось на </a:t>
            </a:r>
            <a:r>
              <a:rPr lang="ru-RU" dirty="0">
                <a:solidFill>
                  <a:srgbClr val="FF0000"/>
                </a:solidFill>
              </a:rPr>
              <a:t>21%</a:t>
            </a:r>
          </a:p>
        </p:txBody>
      </p:sp>
    </p:spTree>
    <p:extLst>
      <p:ext uri="{BB962C8B-B14F-4D97-AF65-F5344CB8AC3E}">
        <p14:creationId xmlns:p14="http://schemas.microsoft.com/office/powerpoint/2010/main" val="4250988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5B2A54-1D58-A546-A7F2-B52A942BF59D}"/>
              </a:ext>
            </a:extLst>
          </p:cNvPr>
          <p:cNvSpPr txBox="1"/>
          <p:nvPr/>
        </p:nvSpPr>
        <p:spPr>
          <a:xfrm>
            <a:off x="2337407" y="908720"/>
            <a:ext cx="751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Основная задача – 2</a:t>
            </a:r>
            <a:r>
              <a:rPr lang="en-US" sz="2400" b="1" dirty="0"/>
              <a:t>D </a:t>
            </a:r>
            <a:r>
              <a:rPr lang="ru-RU" sz="2400" b="1" dirty="0"/>
              <a:t>осесимметричная постановка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B67DF4-306B-B048-972C-FCE93AF234ED}"/>
              </a:ext>
            </a:extLst>
          </p:cNvPr>
          <p:cNvSpPr/>
          <p:nvPr/>
        </p:nvSpPr>
        <p:spPr>
          <a:xfrm>
            <a:off x="1510065" y="1370385"/>
            <a:ext cx="9171870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/>
              <a:t>Модель с углом между вертикальной линией и границей люк-вставка равным 1</a:t>
            </a:r>
            <a:r>
              <a:rPr lang="en-US" b="1" dirty="0"/>
              <a:t>7</a:t>
            </a:r>
            <a:r>
              <a:rPr lang="ru-RU" b="1" dirty="0"/>
              <a:t>ᵒ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1C268E-A229-EF4D-9DBF-3BCEF46009AE}"/>
              </a:ext>
            </a:extLst>
          </p:cNvPr>
          <p:cNvSpPr/>
          <p:nvPr/>
        </p:nvSpPr>
        <p:spPr>
          <a:xfrm>
            <a:off x="2639616" y="5319487"/>
            <a:ext cx="4029116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Толщина люка увеличена в 1.25 раз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6EF86E-64D8-E94C-A110-F3206D498FE1}"/>
              </a:ext>
            </a:extLst>
          </p:cNvPr>
          <p:cNvSpPr/>
          <p:nvPr/>
        </p:nvSpPr>
        <p:spPr>
          <a:xfrm>
            <a:off x="7969124" y="5313967"/>
            <a:ext cx="3920112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Толщина люка увеличена в 1.5 раза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A783AF-0F32-4A77-BA51-7A7049E01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508" y="2199424"/>
            <a:ext cx="3888223" cy="27430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81DEC8-9E9A-410E-9F44-4B3310FB7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780" y="2276872"/>
            <a:ext cx="3776536" cy="27430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9AB279D-0C1B-4D83-8E20-03E1F661E762}"/>
              </a:ext>
            </a:extLst>
          </p:cNvPr>
          <p:cNvSpPr txBox="1"/>
          <p:nvPr/>
        </p:nvSpPr>
        <p:spPr>
          <a:xfrm>
            <a:off x="0" y="646184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14</a:t>
            </a:r>
            <a:r>
              <a:rPr lang="en-US" dirty="0"/>
              <a:t>/2</a:t>
            </a:r>
            <a:r>
              <a:rPr lang="ru-RU" dirty="0"/>
              <a:t>0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AF94219-38A3-4153-B6B8-466C62C0179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9336" y="2199424"/>
            <a:ext cx="1770112" cy="3120063"/>
          </a:xfrm>
          <a:prstGeom prst="rect">
            <a:avLst/>
          </a:prstGeom>
        </p:spPr>
      </p:pic>
      <p:sp>
        <p:nvSpPr>
          <p:cNvPr id="30" name="Овал 29">
            <a:extLst>
              <a:ext uri="{FF2B5EF4-FFF2-40B4-BE49-F238E27FC236}">
                <a16:creationId xmlns:a16="http://schemas.microsoft.com/office/drawing/2014/main" id="{2360096C-0DD9-4DCD-91D0-42B82C637FC6}"/>
              </a:ext>
            </a:extLst>
          </p:cNvPr>
          <p:cNvSpPr/>
          <p:nvPr/>
        </p:nvSpPr>
        <p:spPr bwMode="auto">
          <a:xfrm>
            <a:off x="5447928" y="4365104"/>
            <a:ext cx="864096" cy="49409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CA208654-933F-4DA3-9ECB-BC8D57F10F37}"/>
              </a:ext>
            </a:extLst>
          </p:cNvPr>
          <p:cNvSpPr/>
          <p:nvPr/>
        </p:nvSpPr>
        <p:spPr bwMode="auto">
          <a:xfrm>
            <a:off x="10920536" y="4365103"/>
            <a:ext cx="864096" cy="49409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76881E-B4C4-4ED4-974C-7C0C64924F04}"/>
              </a:ext>
            </a:extLst>
          </p:cNvPr>
          <p:cNvSpPr txBox="1"/>
          <p:nvPr/>
        </p:nvSpPr>
        <p:spPr>
          <a:xfrm>
            <a:off x="7240325" y="6107433"/>
            <a:ext cx="5031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Максимальное напряжение уменьшилось 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5F9865-4910-4DA1-9125-0F1F2DAB937A}"/>
              </a:ext>
            </a:extLst>
          </p:cNvPr>
          <p:cNvSpPr txBox="1"/>
          <p:nvPr/>
        </p:nvSpPr>
        <p:spPr>
          <a:xfrm>
            <a:off x="2192358" y="6101680"/>
            <a:ext cx="492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Максимальное напряжение уменьшилось 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12032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D81925-A002-8744-A217-32ED8F2DBC33}"/>
              </a:ext>
            </a:extLst>
          </p:cNvPr>
          <p:cNvSpPr txBox="1"/>
          <p:nvPr/>
        </p:nvSpPr>
        <p:spPr>
          <a:xfrm>
            <a:off x="2337407" y="908720"/>
            <a:ext cx="751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Основная задача – 2</a:t>
            </a:r>
            <a:r>
              <a:rPr lang="en-US" sz="2400" b="1" dirty="0"/>
              <a:t>D </a:t>
            </a:r>
            <a:r>
              <a:rPr lang="ru-RU" sz="2400" b="1" dirty="0"/>
              <a:t>осесимметричная постановка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CA4C27-345C-B345-940A-394E37AFA7D5}"/>
              </a:ext>
            </a:extLst>
          </p:cNvPr>
          <p:cNvSpPr/>
          <p:nvPr/>
        </p:nvSpPr>
        <p:spPr>
          <a:xfrm>
            <a:off x="3143672" y="1370385"/>
            <a:ext cx="5358390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Bef>
                <a:spcPts val="200"/>
              </a:spcBef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Сравнение результатов для разных толщин люка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63C1C40-FEA1-D449-ADA3-E41A0FA1A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666906"/>
              </p:ext>
            </p:extLst>
          </p:nvPr>
        </p:nvGraphicFramePr>
        <p:xfrm>
          <a:off x="3128963" y="2485525"/>
          <a:ext cx="5934075" cy="1558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380">
                  <a:extLst>
                    <a:ext uri="{9D8B030D-6E8A-4147-A177-3AD203B41FA5}">
                      <a16:colId xmlns:a16="http://schemas.microsoft.com/office/drawing/2014/main" val="1988908593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1494192751"/>
                    </a:ext>
                  </a:extLst>
                </a:gridCol>
                <a:gridCol w="1805305">
                  <a:extLst>
                    <a:ext uri="{9D8B030D-6E8A-4147-A177-3AD203B41FA5}">
                      <a16:colId xmlns:a16="http://schemas.microsoft.com/office/drawing/2014/main" val="3317665105"/>
                    </a:ext>
                  </a:extLst>
                </a:gridCol>
                <a:gridCol w="1437640">
                  <a:extLst>
                    <a:ext uri="{9D8B030D-6E8A-4147-A177-3AD203B41FA5}">
                      <a16:colId xmlns:a16="http://schemas.microsoft.com/office/drawing/2014/main" val="38517072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Угол, ᵒ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Максимальное напряжение при обычной толщине, МПа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Максимальное напряжение при толщине больше в 1.25 раз, МПа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Максимальное напряжение при толщине больше в 1.5 раза,  МПа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7448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726.573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706.286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678.522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329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555.725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520.829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505.684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26969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44C1B51-323F-AE4A-A851-AC434844C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225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максимальных значений напряжений по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Мизесу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люке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109D978-BE3D-804C-B050-7C96D4FB7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20530"/>
              </p:ext>
            </p:extLst>
          </p:nvPr>
        </p:nvGraphicFramePr>
        <p:xfrm>
          <a:off x="3125728" y="4903742"/>
          <a:ext cx="5934075" cy="1558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380">
                  <a:extLst>
                    <a:ext uri="{9D8B030D-6E8A-4147-A177-3AD203B41FA5}">
                      <a16:colId xmlns:a16="http://schemas.microsoft.com/office/drawing/2014/main" val="3925923855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317854680"/>
                    </a:ext>
                  </a:extLst>
                </a:gridCol>
                <a:gridCol w="1805305">
                  <a:extLst>
                    <a:ext uri="{9D8B030D-6E8A-4147-A177-3AD203B41FA5}">
                      <a16:colId xmlns:a16="http://schemas.microsoft.com/office/drawing/2014/main" val="2207840697"/>
                    </a:ext>
                  </a:extLst>
                </a:gridCol>
                <a:gridCol w="1437640">
                  <a:extLst>
                    <a:ext uri="{9D8B030D-6E8A-4147-A177-3AD203B41FA5}">
                      <a16:colId xmlns:a16="http://schemas.microsoft.com/office/drawing/2014/main" val="17178068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Угол, ᵒ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Максимальное напряжение при обычной толщине, МПа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Максимальное напряжение при толщине больше в 1.25 раз, МПа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Максимальное напряжение при толщине больше в 1.5 раза,  МПа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7738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61.44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61.634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61.944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0007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63.933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64.142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64.449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71908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8FC79C64-58FB-064A-8825-722A094DA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299" y="4347756"/>
            <a:ext cx="58674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максимальных значений напряжений вдоль границы корпус-вставка в акриловом корпусе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A64A5F-8CAE-4937-9F10-EF183FDE4157}"/>
              </a:ext>
            </a:extLst>
          </p:cNvPr>
          <p:cNvSpPr txBox="1"/>
          <p:nvPr/>
        </p:nvSpPr>
        <p:spPr>
          <a:xfrm>
            <a:off x="0" y="646184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15</a:t>
            </a:r>
            <a:r>
              <a:rPr lang="en-US" dirty="0"/>
              <a:t>/2</a:t>
            </a:r>
            <a:r>
              <a:rPr lang="ru-RU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3993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E7D2C-66DA-B045-89F7-78E2071C6D1D}"/>
              </a:ext>
            </a:extLst>
          </p:cNvPr>
          <p:cNvSpPr txBox="1"/>
          <p:nvPr/>
        </p:nvSpPr>
        <p:spPr>
          <a:xfrm>
            <a:off x="2337407" y="908720"/>
            <a:ext cx="751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Основная задача – 2</a:t>
            </a:r>
            <a:r>
              <a:rPr lang="en-US" sz="2400" b="1" dirty="0"/>
              <a:t>D </a:t>
            </a:r>
            <a:r>
              <a:rPr lang="ru-RU" sz="2400" b="1" dirty="0"/>
              <a:t>осесимметричная постановка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33286FF-1F38-8749-8014-4FA39513B07D}"/>
              </a:ext>
            </a:extLst>
          </p:cNvPr>
          <p:cNvSpPr/>
          <p:nvPr/>
        </p:nvSpPr>
        <p:spPr>
          <a:xfrm>
            <a:off x="3143672" y="1370385"/>
            <a:ext cx="5358390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Bef>
                <a:spcPts val="200"/>
              </a:spcBef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Сравнение результатов для разных толщин люка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4CBF15-CB69-3340-8C51-56561AB1EE17}"/>
              </a:ext>
            </a:extLst>
          </p:cNvPr>
          <p:cNvPicPr/>
          <p:nvPr/>
        </p:nvPicPr>
        <p:blipFill rotWithShape="1">
          <a:blip r:embed="rId2"/>
          <a:srcRect l="6149" t="21704" r="6939" b="728"/>
          <a:stretch/>
        </p:blipFill>
        <p:spPr bwMode="auto">
          <a:xfrm>
            <a:off x="1055440" y="2232815"/>
            <a:ext cx="3840480" cy="3086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51B685-093E-704E-BB16-7C0618B62CC3}"/>
              </a:ext>
            </a:extLst>
          </p:cNvPr>
          <p:cNvSpPr/>
          <p:nvPr/>
        </p:nvSpPr>
        <p:spPr>
          <a:xfrm>
            <a:off x="0" y="568767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Сравнение распределений напряжений вдоль границы корпус-вставка при угле 16ᵒ </a:t>
            </a:r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AD1E49-2207-7246-BC64-AC50E41DBE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45560" y="2077875"/>
            <a:ext cx="4191000" cy="324104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E6A96F-0CB2-6D45-8164-54718BD04AA5}"/>
              </a:ext>
            </a:extLst>
          </p:cNvPr>
          <p:cNvSpPr/>
          <p:nvPr/>
        </p:nvSpPr>
        <p:spPr>
          <a:xfrm>
            <a:off x="5822867" y="5597260"/>
            <a:ext cx="6096000" cy="7040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распределений напряжений вдоль границы корпус-вставка при угле 17ᵒ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B0C3F9-5032-4EE6-B56B-C6768380ADF6}"/>
              </a:ext>
            </a:extLst>
          </p:cNvPr>
          <p:cNvSpPr txBox="1"/>
          <p:nvPr/>
        </p:nvSpPr>
        <p:spPr>
          <a:xfrm>
            <a:off x="0" y="646184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16</a:t>
            </a:r>
            <a:r>
              <a:rPr lang="en-US" dirty="0"/>
              <a:t>/2</a:t>
            </a:r>
            <a:r>
              <a:rPr lang="ru-RU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88336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ABDA90-25C3-8544-BBCE-E56EC151656F}"/>
              </a:ext>
            </a:extLst>
          </p:cNvPr>
          <p:cNvSpPr txBox="1"/>
          <p:nvPr/>
        </p:nvSpPr>
        <p:spPr>
          <a:xfrm>
            <a:off x="3615866" y="908720"/>
            <a:ext cx="4960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Основная задача – </a:t>
            </a:r>
            <a:r>
              <a:rPr lang="en-US" sz="2400" b="1" dirty="0"/>
              <a:t>3D</a:t>
            </a:r>
            <a:r>
              <a:rPr lang="ru-RU" sz="2400" b="1" dirty="0"/>
              <a:t> постановка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DC9705-14CC-8D40-81D9-AAE498751EFA}"/>
              </a:ext>
            </a:extLst>
          </p:cNvPr>
          <p:cNvSpPr/>
          <p:nvPr/>
        </p:nvSpPr>
        <p:spPr>
          <a:xfrm>
            <a:off x="5087888" y="5872467"/>
            <a:ext cx="35502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Конечно-элементная модель</a:t>
            </a:r>
            <a:r>
              <a:rPr lang="ru-RU" sz="1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1C5E1-D06B-CF4A-8007-E1592DF6328E}"/>
              </a:ext>
            </a:extLst>
          </p:cNvPr>
          <p:cNvSpPr txBox="1"/>
          <p:nvPr/>
        </p:nvSpPr>
        <p:spPr>
          <a:xfrm>
            <a:off x="8438770" y="5872466"/>
            <a:ext cx="375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Граничные условия и нагрузка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2EE8AA-C907-C24D-A003-2516AF709511}"/>
              </a:ext>
            </a:extLst>
          </p:cNvPr>
          <p:cNvPicPr/>
          <p:nvPr/>
        </p:nvPicPr>
        <p:blipFill rotWithShape="1">
          <a:blip r:embed="rId2"/>
          <a:srcRect t="4318" r="2057" b="2131"/>
          <a:stretch/>
        </p:blipFill>
        <p:spPr bwMode="auto">
          <a:xfrm>
            <a:off x="4570111" y="2204864"/>
            <a:ext cx="3162300" cy="3095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AEA003-17FA-8147-B9A3-BC38FAD0E40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t="5705" r="12378" b="1592"/>
          <a:stretch/>
        </p:blipFill>
        <p:spPr bwMode="auto">
          <a:xfrm>
            <a:off x="8328250" y="2204864"/>
            <a:ext cx="3162300" cy="3215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B3ECA4-AC4E-4E7E-99BA-E6A0E9618D7B}"/>
              </a:ext>
            </a:extLst>
          </p:cNvPr>
          <p:cNvSpPr txBox="1"/>
          <p:nvPr/>
        </p:nvSpPr>
        <p:spPr>
          <a:xfrm>
            <a:off x="0" y="646184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17</a:t>
            </a:r>
            <a:r>
              <a:rPr lang="en-US" dirty="0"/>
              <a:t>/2</a:t>
            </a:r>
            <a:r>
              <a:rPr lang="ru-RU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CBB962-4163-4374-925D-BFD3621B11CB}"/>
              </a:ext>
            </a:extLst>
          </p:cNvPr>
          <p:cNvSpPr txBox="1"/>
          <p:nvPr/>
        </p:nvSpPr>
        <p:spPr>
          <a:xfrm>
            <a:off x="415498" y="1700808"/>
            <a:ext cx="3984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Тип элемента: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Solid Brick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node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186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</a:rPr>
              <a:t>Размер элементов: 20 мм для люка и вставки, 50 мм для корпуса;</a:t>
            </a:r>
          </a:p>
          <a:p>
            <a:r>
              <a:rPr lang="ru-RU" dirty="0">
                <a:latin typeface="Times New Roman" panose="02020603050405020304" pitchFamily="18" charset="0"/>
              </a:rPr>
              <a:t>Количество узлов: 393974.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21D5CA-9E87-4883-82BF-0A2E6CD9B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49" y="2883470"/>
            <a:ext cx="4210088" cy="214678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7C2DA60-7DA9-44DA-98BC-15FC97442DD7}"/>
              </a:ext>
            </a:extLst>
          </p:cNvPr>
          <p:cNvSpPr/>
          <p:nvPr/>
        </p:nvSpPr>
        <p:spPr>
          <a:xfrm>
            <a:off x="839664" y="5414798"/>
            <a:ext cx="35502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Увеличенная конечно-элементная модель</a:t>
            </a:r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783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ABDA90-25C3-8544-BBCE-E56EC151656F}"/>
              </a:ext>
            </a:extLst>
          </p:cNvPr>
          <p:cNvSpPr txBox="1"/>
          <p:nvPr/>
        </p:nvSpPr>
        <p:spPr>
          <a:xfrm>
            <a:off x="3615866" y="908720"/>
            <a:ext cx="4960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Основная задача – </a:t>
            </a:r>
            <a:r>
              <a:rPr lang="en-US" sz="2400" b="1" dirty="0"/>
              <a:t>3D</a:t>
            </a:r>
            <a:r>
              <a:rPr lang="ru-RU" sz="2400" b="1" dirty="0"/>
              <a:t> постановка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B5221E-0D86-454F-AE8D-88504458AFC7}"/>
              </a:ext>
            </a:extLst>
          </p:cNvPr>
          <p:cNvSpPr/>
          <p:nvPr/>
        </p:nvSpPr>
        <p:spPr>
          <a:xfrm>
            <a:off x="4472767" y="1556792"/>
            <a:ext cx="3246466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Bef>
                <a:spcPts val="200"/>
              </a:spcBef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Численное решение в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ANSYS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F12A01-E323-8547-9A99-BB0746FF71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2212" y="1883613"/>
            <a:ext cx="5940425" cy="326517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312AB0-E81B-E144-A990-695989013EAC}"/>
              </a:ext>
            </a:extLst>
          </p:cNvPr>
          <p:cNvSpPr/>
          <p:nvPr/>
        </p:nvSpPr>
        <p:spPr>
          <a:xfrm>
            <a:off x="415498" y="5140354"/>
            <a:ext cx="5608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Распределение максимальных перемещений корпусной конструкции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6889FA-3732-EB44-A95C-8E74AE5356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32143" y="1925546"/>
            <a:ext cx="5220441" cy="315638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25C6FD-2C8A-FF4D-9691-2A5E732CF9C7}"/>
              </a:ext>
            </a:extLst>
          </p:cNvPr>
          <p:cNvSpPr/>
          <p:nvPr/>
        </p:nvSpPr>
        <p:spPr>
          <a:xfrm>
            <a:off x="6758746" y="5190382"/>
            <a:ext cx="3634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Напряжения по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Мизесу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во вставке</a:t>
            </a:r>
            <a:r>
              <a:rPr lang="ru-RU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4E5CC5-6AD3-4E83-AB38-615D5D744F88}"/>
              </a:ext>
            </a:extLst>
          </p:cNvPr>
          <p:cNvSpPr txBox="1"/>
          <p:nvPr/>
        </p:nvSpPr>
        <p:spPr>
          <a:xfrm>
            <a:off x="0" y="646184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18</a:t>
            </a:r>
            <a:r>
              <a:rPr lang="en-US" dirty="0"/>
              <a:t>/2</a:t>
            </a:r>
            <a:r>
              <a:rPr lang="ru-RU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26615-9DB3-4387-9C83-BF6ADFBBB508}"/>
              </a:ext>
            </a:extLst>
          </p:cNvPr>
          <p:cNvSpPr txBox="1"/>
          <p:nvPr/>
        </p:nvSpPr>
        <p:spPr>
          <a:xfrm>
            <a:off x="526403" y="6159395"/>
            <a:ext cx="496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Максимальное перемещение увеличилось на </a:t>
            </a:r>
            <a:r>
              <a:rPr lang="ru-RU" dirty="0">
                <a:solidFill>
                  <a:srgbClr val="FF0000"/>
                </a:solidFill>
              </a:rPr>
              <a:t>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FC770-55EB-469B-9E95-B2704BDE2254}"/>
              </a:ext>
            </a:extLst>
          </p:cNvPr>
          <p:cNvSpPr txBox="1"/>
          <p:nvPr/>
        </p:nvSpPr>
        <p:spPr>
          <a:xfrm>
            <a:off x="6586520" y="6159395"/>
            <a:ext cx="5031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Максимальное напряжение уменьшилось 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20%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0D41AC4-E822-42FE-A966-41FACE51EF8F}"/>
              </a:ext>
            </a:extLst>
          </p:cNvPr>
          <p:cNvSpPr/>
          <p:nvPr/>
        </p:nvSpPr>
        <p:spPr bwMode="auto">
          <a:xfrm>
            <a:off x="5422467" y="4834886"/>
            <a:ext cx="864096" cy="49409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D9E561C-F9FC-4BE3-BBC9-5AB471CCF3DE}"/>
              </a:ext>
            </a:extLst>
          </p:cNvPr>
          <p:cNvSpPr/>
          <p:nvPr/>
        </p:nvSpPr>
        <p:spPr bwMode="auto">
          <a:xfrm>
            <a:off x="10637558" y="4834885"/>
            <a:ext cx="864096" cy="49409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34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ABDA90-25C3-8544-BBCE-E56EC151656F}"/>
              </a:ext>
            </a:extLst>
          </p:cNvPr>
          <p:cNvSpPr txBox="1"/>
          <p:nvPr/>
        </p:nvSpPr>
        <p:spPr>
          <a:xfrm>
            <a:off x="3615866" y="908720"/>
            <a:ext cx="4960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Основная задача – </a:t>
            </a:r>
            <a:r>
              <a:rPr lang="en-US" sz="2400" b="1" dirty="0"/>
              <a:t>3D</a:t>
            </a:r>
            <a:r>
              <a:rPr lang="ru-RU" sz="2400" b="1" dirty="0"/>
              <a:t> постановка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44F69E-7F8C-704E-8634-98C0E8076AB1}"/>
              </a:ext>
            </a:extLst>
          </p:cNvPr>
          <p:cNvSpPr/>
          <p:nvPr/>
        </p:nvSpPr>
        <p:spPr>
          <a:xfrm>
            <a:off x="4472767" y="1556792"/>
            <a:ext cx="3246466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Bef>
                <a:spcPts val="200"/>
              </a:spcBef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Численное решение в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ANSYS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47F0E9-8782-CD48-9C4C-1E650FF932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5498" y="1859915"/>
            <a:ext cx="5940425" cy="36861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E7AFF2-E6AB-C04B-ABFD-53C759301916}"/>
              </a:ext>
            </a:extLst>
          </p:cNvPr>
          <p:cNvSpPr/>
          <p:nvPr/>
        </p:nvSpPr>
        <p:spPr>
          <a:xfrm>
            <a:off x="1606871" y="5441308"/>
            <a:ext cx="3226140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Напряжения по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Мизесу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люке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B909EF-16D2-E142-B11E-D35FF3242A4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51575" y="1999608"/>
            <a:ext cx="5940425" cy="34417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4A3136-9B4B-F24A-B0DA-8CD2D36DA0DA}"/>
              </a:ext>
            </a:extLst>
          </p:cNvPr>
          <p:cNvSpPr/>
          <p:nvPr/>
        </p:nvSpPr>
        <p:spPr>
          <a:xfrm>
            <a:off x="6570714" y="5546090"/>
            <a:ext cx="401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Третьи главные напряжения в корпусе</a:t>
            </a:r>
            <a:r>
              <a:rPr lang="ru-RU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DB1FC-371D-4FB6-99DB-F08D9A000227}"/>
              </a:ext>
            </a:extLst>
          </p:cNvPr>
          <p:cNvSpPr txBox="1"/>
          <p:nvPr/>
        </p:nvSpPr>
        <p:spPr>
          <a:xfrm>
            <a:off x="0" y="646184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19</a:t>
            </a:r>
            <a:r>
              <a:rPr lang="en-US" dirty="0"/>
              <a:t>/2</a:t>
            </a:r>
            <a:r>
              <a:rPr lang="ru-RU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8EF124-265D-465B-B4A0-2F9268600225}"/>
              </a:ext>
            </a:extLst>
          </p:cNvPr>
          <p:cNvSpPr txBox="1"/>
          <p:nvPr/>
        </p:nvSpPr>
        <p:spPr>
          <a:xfrm>
            <a:off x="6586520" y="6159395"/>
            <a:ext cx="494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Максимальное напряжение увеличилось на </a:t>
            </a:r>
            <a:r>
              <a:rPr lang="ru-RU" dirty="0">
                <a:solidFill>
                  <a:srgbClr val="FF0000"/>
                </a:solidFill>
              </a:rPr>
              <a:t>10%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EB616B-43AC-4BFA-B9C3-89ADA8FF66EE}"/>
              </a:ext>
            </a:extLst>
          </p:cNvPr>
          <p:cNvSpPr txBox="1"/>
          <p:nvPr/>
        </p:nvSpPr>
        <p:spPr>
          <a:xfrm>
            <a:off x="767408" y="6159395"/>
            <a:ext cx="5031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Максимальное напряжение уменьшилось 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11%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BC04B03-5C76-485A-B292-9E0FD8D96336}"/>
              </a:ext>
            </a:extLst>
          </p:cNvPr>
          <p:cNvSpPr/>
          <p:nvPr/>
        </p:nvSpPr>
        <p:spPr bwMode="auto">
          <a:xfrm>
            <a:off x="6269080" y="5054158"/>
            <a:ext cx="864096" cy="49409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D02066E-A816-464B-9B27-35434DF1F819}"/>
              </a:ext>
            </a:extLst>
          </p:cNvPr>
          <p:cNvSpPr/>
          <p:nvPr/>
        </p:nvSpPr>
        <p:spPr bwMode="auto">
          <a:xfrm>
            <a:off x="5592336" y="5237740"/>
            <a:ext cx="864096" cy="49409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4D8E2B-E078-A04A-90E0-C2F6CFD6CC2D}"/>
              </a:ext>
            </a:extLst>
          </p:cNvPr>
          <p:cNvSpPr txBox="1"/>
          <p:nvPr/>
        </p:nvSpPr>
        <p:spPr>
          <a:xfrm>
            <a:off x="4295800" y="83671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Исследуемая проблема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D5210-24E8-C345-ACEE-E36FA3A34F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40" y="1844824"/>
            <a:ext cx="5184576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F6053-1F00-6D48-A2AC-9992F772BAD8}"/>
              </a:ext>
            </a:extLst>
          </p:cNvPr>
          <p:cNvSpPr txBox="1"/>
          <p:nvPr/>
        </p:nvSpPr>
        <p:spPr>
          <a:xfrm>
            <a:off x="7501324" y="554560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Обитаемый подводный аппарат с большой площадью остекления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78661C-6857-4565-93F6-9CFA326866CB}"/>
              </a:ext>
            </a:extLst>
          </p:cNvPr>
          <p:cNvSpPr txBox="1"/>
          <p:nvPr/>
        </p:nvSpPr>
        <p:spPr>
          <a:xfrm>
            <a:off x="0" y="646184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r>
              <a:rPr lang="en-US" dirty="0"/>
              <a:t>/2</a:t>
            </a:r>
            <a:r>
              <a:rPr lang="ru-RU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CDD19E-22DE-44D9-9380-0D949C71A41E}"/>
              </a:ext>
            </a:extLst>
          </p:cNvPr>
          <p:cNvSpPr txBox="1"/>
          <p:nvPr/>
        </p:nvSpPr>
        <p:spPr>
          <a:xfrm>
            <a:off x="1303338" y="5570277"/>
            <a:ext cx="428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Обитаемый подводный аппарат</a:t>
            </a:r>
            <a:r>
              <a:rPr lang="en-US" dirty="0"/>
              <a:t> </a:t>
            </a:r>
            <a:r>
              <a:rPr lang="ru-RU" dirty="0"/>
              <a:t>«Мир-2»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4620AA0-951D-482C-A942-727826D2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942145"/>
            <a:ext cx="5953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46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97ABCA-E232-9748-85F9-2D68B0A0A5F9}"/>
              </a:ext>
            </a:extLst>
          </p:cNvPr>
          <p:cNvSpPr txBox="1"/>
          <p:nvPr/>
        </p:nvSpPr>
        <p:spPr>
          <a:xfrm>
            <a:off x="5231904" y="83671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Выводы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06888-F20F-D940-80D8-177D02E6488E}"/>
              </a:ext>
            </a:extLst>
          </p:cNvPr>
          <p:cNvSpPr txBox="1"/>
          <p:nvPr/>
        </p:nvSpPr>
        <p:spPr>
          <a:xfrm>
            <a:off x="551384" y="1772816"/>
            <a:ext cx="11449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1. Результаты численного эксперимента и аналитики отличались менее чем на 0.2%, поэтому дальше можно было использовать 2</a:t>
            </a:r>
            <a:r>
              <a:rPr lang="en-US" dirty="0"/>
              <a:t>D </a:t>
            </a:r>
            <a:r>
              <a:rPr lang="ru-RU" dirty="0"/>
              <a:t>осесимметричную постановку.</a:t>
            </a:r>
          </a:p>
          <a:p>
            <a:pPr algn="just"/>
            <a:r>
              <a:rPr lang="ru-RU" dirty="0"/>
              <a:t>2. Наименьшие напряжения возникают при конфигурации с углом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раскрытия проема входного люка</a:t>
            </a:r>
            <a:r>
              <a:rPr lang="ru-RU" dirty="0"/>
              <a:t> равным 17ᵒ, толщиной люка, увеличенной в 1.5 раза, и при наличии трения между вставкой и корпусом аппарата </a:t>
            </a:r>
          </a:p>
          <a:p>
            <a:pPr algn="just"/>
            <a:r>
              <a:rPr lang="ru-RU" dirty="0"/>
              <a:t>3. Вследствие уточнения напряженно-деформируемого состояния в корпусной конструкции при </a:t>
            </a:r>
            <a:r>
              <a:rPr lang="en-US" dirty="0"/>
              <a:t>3D </a:t>
            </a:r>
            <a:r>
              <a:rPr lang="ru-RU" dirty="0"/>
              <a:t>постановке, результаты отличаются не более чем на 20%.</a:t>
            </a:r>
          </a:p>
          <a:p>
            <a:pPr algn="just"/>
            <a:r>
              <a:rPr lang="ru-RU" dirty="0"/>
              <a:t>4. Так как в ходе выполнения бакалаврской работы получилось увеличить прочность обитаемого подводного аппарата, то поставленная цель была выполнена.</a:t>
            </a:r>
          </a:p>
          <a:p>
            <a:pPr algn="just"/>
            <a:r>
              <a:rPr lang="ru-RU" dirty="0"/>
              <a:t>5. В связи со значительным уровнем напряжений в титановом элементе, хоть и меньше критических, в дальнейшем необходимо учитывать нелинейные свойства материалов и большие деформации, чтобы уточнить напряженно-деформируемое состояние.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62175C-024C-4442-8423-2CDF89D4834D}"/>
              </a:ext>
            </a:extLst>
          </p:cNvPr>
          <p:cNvSpPr txBox="1"/>
          <p:nvPr/>
        </p:nvSpPr>
        <p:spPr>
          <a:xfrm>
            <a:off x="0" y="646184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</a:t>
            </a:r>
            <a:r>
              <a:rPr lang="en-US" dirty="0"/>
              <a:t>/2</a:t>
            </a:r>
            <a:r>
              <a:rPr lang="ru-RU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3165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7E7F33-BEDA-AD44-9FA7-BCF0D506D94B}"/>
              </a:ext>
            </a:extLst>
          </p:cNvPr>
          <p:cNvSpPr txBox="1"/>
          <p:nvPr/>
        </p:nvSpPr>
        <p:spPr>
          <a:xfrm>
            <a:off x="4295800" y="83671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Исследуемая проблема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66D051-DCE1-D74E-9C94-AA9AAABC3440}"/>
              </a:ext>
            </a:extLst>
          </p:cNvPr>
          <p:cNvPicPr/>
          <p:nvPr/>
        </p:nvPicPr>
        <p:blipFill rotWithShape="1">
          <a:blip r:embed="rId2"/>
          <a:srcRect l="-1" t="45318" r="370" b="10513"/>
          <a:stretch/>
        </p:blipFill>
        <p:spPr bwMode="auto">
          <a:xfrm>
            <a:off x="0" y="2865024"/>
            <a:ext cx="4799856" cy="2804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165618-65CD-2A44-A55F-07B1374BCAAA}"/>
              </a:ext>
            </a:extLst>
          </p:cNvPr>
          <p:cNvSpPr txBox="1"/>
          <p:nvPr/>
        </p:nvSpPr>
        <p:spPr>
          <a:xfrm>
            <a:off x="1199456" y="5946454"/>
            <a:ext cx="161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Стекло </a:t>
            </a:r>
            <a:r>
              <a:rPr lang="en-US" dirty="0"/>
              <a:t>NEMO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B9A3D2-220E-4D30-A743-DA71853112A6}"/>
              </a:ext>
            </a:extLst>
          </p:cNvPr>
          <p:cNvSpPr txBox="1"/>
          <p:nvPr/>
        </p:nvSpPr>
        <p:spPr>
          <a:xfrm>
            <a:off x="0" y="646184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en-US" dirty="0"/>
              <a:t>/2</a:t>
            </a:r>
            <a:r>
              <a:rPr lang="ru-RU" dirty="0"/>
              <a:t>0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EA889C-D8C5-44B8-BFB6-FDF722CD0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933" y="2132856"/>
            <a:ext cx="2989093" cy="34402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8282E8-029A-4880-B1C6-278798065BC3}"/>
              </a:ext>
            </a:extLst>
          </p:cNvPr>
          <p:cNvSpPr txBox="1"/>
          <p:nvPr/>
        </p:nvSpPr>
        <p:spPr>
          <a:xfrm>
            <a:off x="4260134" y="576669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3D</a:t>
            </a:r>
            <a:r>
              <a:rPr lang="ru-RU" dirty="0"/>
              <a:t> модель корпусной конструкции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CADCBF-5E4D-4D10-A553-79AF66F2F12A}"/>
              </a:ext>
            </a:extLst>
          </p:cNvPr>
          <p:cNvSpPr txBox="1"/>
          <p:nvPr/>
        </p:nvSpPr>
        <p:spPr>
          <a:xfrm>
            <a:off x="7745298" y="580795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Разрез </a:t>
            </a:r>
            <a:r>
              <a:rPr lang="en-US" dirty="0"/>
              <a:t>3D</a:t>
            </a:r>
            <a:r>
              <a:rPr lang="ru-RU" dirty="0"/>
              <a:t> модели корпусной конструкции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D95111C-61D4-4A6F-8F44-7D0FAB360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052" y="1573204"/>
            <a:ext cx="4536504" cy="39999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BF2EF9-0895-4818-BBB9-BFA308DCE4C5}"/>
              </a:ext>
            </a:extLst>
          </p:cNvPr>
          <p:cNvSpPr txBox="1"/>
          <p:nvPr/>
        </p:nvSpPr>
        <p:spPr>
          <a:xfrm>
            <a:off x="149021" y="1511195"/>
            <a:ext cx="4146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Рассматриваемая глубина погружения: 2300 метров.</a:t>
            </a:r>
          </a:p>
          <a:p>
            <a:r>
              <a:rPr lang="ru-RU" dirty="0"/>
              <a:t>Соответствующая нагрузка на корпусную конструкцию: 23 МПа.</a:t>
            </a:r>
          </a:p>
        </p:txBody>
      </p:sp>
    </p:spTree>
    <p:extLst>
      <p:ext uri="{BB962C8B-B14F-4D97-AF65-F5344CB8AC3E}">
        <p14:creationId xmlns:p14="http://schemas.microsoft.com/office/powerpoint/2010/main" val="348416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9A9086-62FD-5445-A988-B1C858EC85B0}"/>
              </a:ext>
            </a:extLst>
          </p:cNvPr>
          <p:cNvSpPr txBox="1"/>
          <p:nvPr/>
        </p:nvSpPr>
        <p:spPr>
          <a:xfrm>
            <a:off x="4799856" y="836712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Цель и задачи</a:t>
            </a:r>
          </a:p>
          <a:p>
            <a:endParaRPr lang="ru-RU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0AD75-5944-694A-A164-11E6C62D2C22}"/>
              </a:ext>
            </a:extLst>
          </p:cNvPr>
          <p:cNvSpPr txBox="1"/>
          <p:nvPr/>
        </p:nvSpPr>
        <p:spPr>
          <a:xfrm>
            <a:off x="305664" y="1913930"/>
            <a:ext cx="11694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Целью работы является увеличить прочность обитаемого подводного аппарата </a:t>
            </a:r>
          </a:p>
          <a:p>
            <a:pPr algn="ctr"/>
            <a:r>
              <a:rPr lang="ru-RU" dirty="0"/>
              <a:t>путём нахождения правильного выбора конфигурации уплотнительных элементов и толщин.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 ходе данной работы будут решены следующие задачи: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/>
              <a:t>Рассмотреть упрощённую модель подводного аппарата, а именно – сферу.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/>
              <a:t>Сравнить напряжённое состояние исследуемого объекта при контактном взаимодействии частей с учётом трения и без;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/>
              <a:t>Определить наиболее рациональные параметры корпусной конструкции, обеспечивающие меньший уровень напряжений;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/>
              <a:t>Выполнить расчёт в уточнённой КЭ постановке задач.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50AE8-C302-460E-AB03-DEFFC62367CF}"/>
              </a:ext>
            </a:extLst>
          </p:cNvPr>
          <p:cNvSpPr txBox="1"/>
          <p:nvPr/>
        </p:nvSpPr>
        <p:spPr>
          <a:xfrm>
            <a:off x="0" y="646184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r>
              <a:rPr lang="en-US" dirty="0"/>
              <a:t>/2</a:t>
            </a:r>
            <a:r>
              <a:rPr lang="ru-RU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1232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0DF527-AA6D-1545-B40E-D1F69FF22602}"/>
              </a:ext>
            </a:extLst>
          </p:cNvPr>
          <p:cNvSpPr txBox="1"/>
          <p:nvPr/>
        </p:nvSpPr>
        <p:spPr>
          <a:xfrm>
            <a:off x="4438701" y="62215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Модельная задача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EC711-726F-2C4E-AC5B-9BCCAA9A3372}"/>
                  </a:ext>
                </a:extLst>
              </p:cNvPr>
              <p:cNvSpPr txBox="1"/>
              <p:nvPr/>
            </p:nvSpPr>
            <p:spPr>
              <a:xfrm>
                <a:off x="68411" y="1309812"/>
                <a:ext cx="4265463" cy="2213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𝑟𝑟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𝜑𝜑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400" dirty="0"/>
              </a:p>
              <a:p>
                <a:r>
                  <a:rPr lang="ru-RU" sz="1400" dirty="0"/>
                  <a:t>где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ru-RU" sz="1400" dirty="0"/>
                  <a:t> и </a:t>
                </a:r>
                <a:r>
                  <a:rPr lang="en-US" sz="1400" dirty="0"/>
                  <a:t>k </a:t>
                </a:r>
                <a:r>
                  <a:rPr lang="ru-RU" sz="1400" dirty="0"/>
                  <a:t>– параметры Ламе;</a:t>
                </a:r>
              </a:p>
              <a:p>
                <a:r>
                  <a:rPr lang="ru-RU" sz="1400" dirty="0"/>
                  <a:t>	</a:t>
                </a:r>
                <a:r>
                  <a:rPr lang="en-US" sz="1400" dirty="0"/>
                  <a:t>a </a:t>
                </a:r>
                <a:r>
                  <a:rPr lang="ru-RU" sz="1400" dirty="0"/>
                  <a:t>и </a:t>
                </a:r>
                <a:r>
                  <a:rPr lang="en-US" sz="1400" dirty="0"/>
                  <a:t>b</a:t>
                </a:r>
                <a:r>
                  <a:rPr lang="ru-RU" sz="1400" dirty="0"/>
                  <a:t> – внутренний и внешний диаметры </a:t>
                </a:r>
              </a:p>
              <a:p>
                <a:r>
                  <a:rPr lang="ru-RU" sz="1400" dirty="0"/>
                  <a:t>                  сферы соответственно.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EC711-726F-2C4E-AC5B-9BCCAA9A3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1" y="1309812"/>
                <a:ext cx="4265463" cy="2213298"/>
              </a:xfrm>
              <a:prstGeom prst="rect">
                <a:avLst/>
              </a:prstGeom>
              <a:blipFill>
                <a:blip r:embed="rId2"/>
                <a:stretch>
                  <a:fillRect l="-593" b="-1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844A80-8D2A-EA47-BA18-272C8888C2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111" y="622151"/>
            <a:ext cx="3454806" cy="25954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47B2D1-AD3C-AC4F-AFC0-175F84A422DF}"/>
              </a:ext>
            </a:extLst>
          </p:cNvPr>
          <p:cNvSpPr txBox="1"/>
          <p:nvPr/>
        </p:nvSpPr>
        <p:spPr>
          <a:xfrm>
            <a:off x="9045752" y="3197530"/>
            <a:ext cx="171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Напряжения </a:t>
            </a:r>
            <a:r>
              <a:rPr lang="el-GR" sz="1800" dirty="0"/>
              <a:t>σ</a:t>
            </a:r>
            <a:r>
              <a:rPr lang="en-US" sz="1800" baseline="-25000" dirty="0"/>
              <a:t>r</a:t>
            </a:r>
            <a:endParaRPr lang="ru-RU" sz="1800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13EAFA-55B0-7643-BD73-7DFE6D2B934E}"/>
              </a:ext>
            </a:extLst>
          </p:cNvPr>
          <p:cNvPicPr/>
          <p:nvPr/>
        </p:nvPicPr>
        <p:blipFill rotWithShape="1">
          <a:blip r:embed="rId4"/>
          <a:srcRect l="5694" t="21739" r="6584" b="593"/>
          <a:stretch/>
        </p:blipFill>
        <p:spPr bwMode="auto">
          <a:xfrm>
            <a:off x="734097" y="3543399"/>
            <a:ext cx="2913632" cy="2645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0FDEF2-4491-414B-A562-CCD20DE64F4D}"/>
              </a:ext>
            </a:extLst>
          </p:cNvPr>
          <p:cNvSpPr txBox="1"/>
          <p:nvPr/>
        </p:nvSpPr>
        <p:spPr>
          <a:xfrm>
            <a:off x="514558" y="6189067"/>
            <a:ext cx="33731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Сравнение экспериментальных значений </a:t>
            </a:r>
          </a:p>
          <a:p>
            <a:pPr algn="ctr"/>
            <a:r>
              <a:rPr lang="ru-RU" sz="1400" dirty="0"/>
              <a:t>с аналитическими значениями для </a:t>
            </a:r>
            <a:r>
              <a:rPr lang="el-GR" sz="1400" dirty="0"/>
              <a:t>σ</a:t>
            </a:r>
            <a:r>
              <a:rPr lang="en-US" sz="1400" baseline="-25000" dirty="0"/>
              <a:t>r</a:t>
            </a:r>
            <a:endParaRPr lang="ru-RU" sz="1400" dirty="0"/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11711C-67F5-9143-B97C-6E8B9D9F2753}"/>
              </a:ext>
            </a:extLst>
          </p:cNvPr>
          <p:cNvSpPr txBox="1"/>
          <p:nvPr/>
        </p:nvSpPr>
        <p:spPr>
          <a:xfrm>
            <a:off x="3619160" y="1405971"/>
            <a:ext cx="1748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Аналитическое </a:t>
            </a:r>
          </a:p>
          <a:p>
            <a:r>
              <a:rPr lang="ru-RU" dirty="0"/>
              <a:t>решение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DEE6B9-3F2A-604D-85B7-2DB92678C88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069284" y="3551684"/>
            <a:ext cx="3682899" cy="263606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451D379-F96D-1A40-98AA-FA38837B6DD3}"/>
              </a:ext>
            </a:extLst>
          </p:cNvPr>
          <p:cNvSpPr/>
          <p:nvPr/>
        </p:nvSpPr>
        <p:spPr>
          <a:xfrm>
            <a:off x="3893349" y="6185735"/>
            <a:ext cx="4501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Сравнение экспериментальных значений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аналитическими значениями для </a:t>
            </a:r>
            <a:r>
              <a:rPr lang="el-GR" sz="1400" dirty="0"/>
              <a:t>σ</a:t>
            </a:r>
            <a:r>
              <a:rPr lang="el-GR" sz="1400" baseline="-25000" dirty="0"/>
              <a:t>φ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8AF4E-896D-4BE0-8756-52AD40CC469D}"/>
              </a:ext>
            </a:extLst>
          </p:cNvPr>
          <p:cNvSpPr txBox="1"/>
          <p:nvPr/>
        </p:nvSpPr>
        <p:spPr>
          <a:xfrm>
            <a:off x="0" y="646184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  <a:r>
              <a:rPr lang="en-US" dirty="0"/>
              <a:t>/2</a:t>
            </a:r>
            <a:r>
              <a:rPr lang="ru-RU" dirty="0"/>
              <a:t>0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527AB62-2764-40EA-A11E-D4C20E47F9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06" y="3631307"/>
            <a:ext cx="3454806" cy="25945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CB0572-EC38-481E-A835-45668B4BF9C6}"/>
              </a:ext>
            </a:extLst>
          </p:cNvPr>
          <p:cNvSpPr txBox="1"/>
          <p:nvPr/>
        </p:nvSpPr>
        <p:spPr>
          <a:xfrm>
            <a:off x="9027318" y="6185735"/>
            <a:ext cx="1677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Напряжения </a:t>
            </a:r>
            <a:r>
              <a:rPr lang="el-GR" sz="1800" dirty="0"/>
              <a:t>σ</a:t>
            </a:r>
            <a:r>
              <a:rPr lang="el-GR" sz="1800" baseline="-25000" dirty="0"/>
              <a:t>φ</a:t>
            </a:r>
            <a:endParaRPr lang="ru-RU" sz="1800" dirty="0"/>
          </a:p>
          <a:p>
            <a:endParaRPr lang="ru-RU" sz="1800" dirty="0"/>
          </a:p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598DDF-7416-4106-B306-8F2D9F194084}"/>
              </a:ext>
            </a:extLst>
          </p:cNvPr>
          <p:cNvSpPr txBox="1"/>
          <p:nvPr/>
        </p:nvSpPr>
        <p:spPr>
          <a:xfrm>
            <a:off x="4939791" y="2478827"/>
            <a:ext cx="296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Верифицированный размер элемента: 10 мм.</a:t>
            </a:r>
          </a:p>
        </p:txBody>
      </p:sp>
    </p:spTree>
    <p:extLst>
      <p:ext uri="{BB962C8B-B14F-4D97-AF65-F5344CB8AC3E}">
        <p14:creationId xmlns:p14="http://schemas.microsoft.com/office/powerpoint/2010/main" val="339816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4B878D-9BF6-414D-AE1A-6216E3A87ACB}"/>
              </a:ext>
            </a:extLst>
          </p:cNvPr>
          <p:cNvSpPr txBox="1"/>
          <p:nvPr/>
        </p:nvSpPr>
        <p:spPr>
          <a:xfrm>
            <a:off x="2337407" y="908720"/>
            <a:ext cx="751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Основная задача – 2</a:t>
            </a:r>
            <a:r>
              <a:rPr lang="en-US" sz="2400" b="1" dirty="0"/>
              <a:t>D </a:t>
            </a:r>
            <a:r>
              <a:rPr lang="ru-RU" sz="2400" b="1" dirty="0"/>
              <a:t>осесимметричная постановка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018C622-0FB1-2E41-ABCE-FB570719E38B}"/>
              </a:ext>
            </a:extLst>
          </p:cNvPr>
          <p:cNvSpPr/>
          <p:nvPr/>
        </p:nvSpPr>
        <p:spPr>
          <a:xfrm>
            <a:off x="5087888" y="5872467"/>
            <a:ext cx="35502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Конечно-элементная модель</a:t>
            </a:r>
            <a:r>
              <a:rPr lang="ru-RU" sz="1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B8680-7AA1-0048-8670-471A13B616DB}"/>
              </a:ext>
            </a:extLst>
          </p:cNvPr>
          <p:cNvSpPr txBox="1"/>
          <p:nvPr/>
        </p:nvSpPr>
        <p:spPr>
          <a:xfrm>
            <a:off x="8447674" y="5795391"/>
            <a:ext cx="375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Граничные условия и нагрузка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3B3DE4-A8B8-49EF-A6B6-C290C1917A1C}"/>
              </a:ext>
            </a:extLst>
          </p:cNvPr>
          <p:cNvSpPr txBox="1"/>
          <p:nvPr/>
        </p:nvSpPr>
        <p:spPr>
          <a:xfrm>
            <a:off x="0" y="646184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  <a:r>
              <a:rPr lang="en-US" dirty="0"/>
              <a:t>/2</a:t>
            </a:r>
            <a:r>
              <a:rPr lang="ru-RU" dirty="0"/>
              <a:t>0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00B021-1995-4B5E-B3B3-06C8654E4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958" y="1621054"/>
            <a:ext cx="3125626" cy="42497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8FB792-1887-4195-8FC9-D68C03FFEE10}"/>
              </a:ext>
            </a:extLst>
          </p:cNvPr>
          <p:cNvSpPr txBox="1"/>
          <p:nvPr/>
        </p:nvSpPr>
        <p:spPr>
          <a:xfrm>
            <a:off x="880633" y="1902023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Тип элемента: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Solid Quad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node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183;</a:t>
            </a:r>
          </a:p>
          <a:p>
            <a:r>
              <a:rPr lang="ru-RU" dirty="0">
                <a:latin typeface="Times New Roman" panose="02020603050405020304" pitchFamily="18" charset="0"/>
              </a:rPr>
              <a:t>Размер элементов: 10 мм;</a:t>
            </a:r>
          </a:p>
          <a:p>
            <a:r>
              <a:rPr lang="ru-RU" dirty="0">
                <a:latin typeface="Times New Roman" panose="02020603050405020304" pitchFamily="18" charset="0"/>
              </a:rPr>
              <a:t>Количество узлов: 42008.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8729D5-7A6F-4991-A63E-2D9B96ACD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157" y="1863040"/>
            <a:ext cx="2045816" cy="39872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896B76F-3B4F-42F7-975D-B764D7054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000" y="3146931"/>
            <a:ext cx="2358813" cy="207589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CA57EE-201A-4DAF-A458-66E92DAA63D6}"/>
              </a:ext>
            </a:extLst>
          </p:cNvPr>
          <p:cNvSpPr/>
          <p:nvPr/>
        </p:nvSpPr>
        <p:spPr>
          <a:xfrm>
            <a:off x="880633" y="5544406"/>
            <a:ext cx="3550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Приближенные люк и вставка в конечно-элементной модели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0303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207561-4C10-F449-B70B-F03A720D7702}"/>
              </a:ext>
            </a:extLst>
          </p:cNvPr>
          <p:cNvSpPr txBox="1"/>
          <p:nvPr/>
        </p:nvSpPr>
        <p:spPr>
          <a:xfrm>
            <a:off x="2337407" y="908720"/>
            <a:ext cx="751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Основная задача – 2</a:t>
            </a:r>
            <a:r>
              <a:rPr lang="en-US" sz="2400" b="1" dirty="0"/>
              <a:t>D </a:t>
            </a:r>
            <a:r>
              <a:rPr lang="ru-RU" sz="2400" b="1" dirty="0"/>
              <a:t>осесимметричная постановка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20A871-F347-7749-BAB8-97B0905536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2513" y="1880136"/>
            <a:ext cx="1770112" cy="31200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89E81A-297C-D948-BBBF-75E97A11C31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47728" y="1774511"/>
            <a:ext cx="3096344" cy="312006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D6D381-D77E-154F-BF40-A7959DD3AB09}"/>
              </a:ext>
            </a:extLst>
          </p:cNvPr>
          <p:cNvSpPr/>
          <p:nvPr/>
        </p:nvSpPr>
        <p:spPr>
          <a:xfrm>
            <a:off x="3963135" y="5325907"/>
            <a:ext cx="2780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Распределение перемещений </a:t>
            </a:r>
            <a:endParaRPr lang="ru-RU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96A470-630A-7E42-A24B-60AF20DEAB1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688288" y="1739140"/>
            <a:ext cx="3096344" cy="312006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B81DA68-FA0A-304A-8ACA-336381367279}"/>
              </a:ext>
            </a:extLst>
          </p:cNvPr>
          <p:cNvSpPr/>
          <p:nvPr/>
        </p:nvSpPr>
        <p:spPr>
          <a:xfrm>
            <a:off x="8127989" y="5308027"/>
            <a:ext cx="3644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Распределение напряжений по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Мизесу</a:t>
            </a:r>
            <a:r>
              <a:rPr lang="ru-RU" sz="1400" dirty="0"/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52DB1F-492B-4E70-B59D-5137BED03D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967" r="19425" b="1"/>
          <a:stretch/>
        </p:blipFill>
        <p:spPr>
          <a:xfrm>
            <a:off x="7392144" y="2492896"/>
            <a:ext cx="1847597" cy="16813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16A7FD-BB1F-47CD-9AF6-8F599EFCD665}"/>
              </a:ext>
            </a:extLst>
          </p:cNvPr>
          <p:cNvSpPr txBox="1"/>
          <p:nvPr/>
        </p:nvSpPr>
        <p:spPr>
          <a:xfrm>
            <a:off x="0" y="646184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  <a:r>
              <a:rPr lang="en-US" dirty="0"/>
              <a:t>/2</a:t>
            </a:r>
            <a:r>
              <a:rPr lang="ru-RU" dirty="0"/>
              <a:t>0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0FF9530A-A2A9-484D-8E2A-9EA06E982A31}"/>
              </a:ext>
            </a:extLst>
          </p:cNvPr>
          <p:cNvSpPr/>
          <p:nvPr/>
        </p:nvSpPr>
        <p:spPr bwMode="auto">
          <a:xfrm>
            <a:off x="10992544" y="4255974"/>
            <a:ext cx="864096" cy="49409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AA08D95-2394-498A-8A71-C58EF6FCEC46}"/>
              </a:ext>
            </a:extLst>
          </p:cNvPr>
          <p:cNvSpPr/>
          <p:nvPr/>
        </p:nvSpPr>
        <p:spPr bwMode="auto">
          <a:xfrm>
            <a:off x="5951984" y="4255974"/>
            <a:ext cx="864096" cy="49409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F9B4C3-D225-4FCD-9476-E8C58A14DC50}"/>
              </a:ext>
            </a:extLst>
          </p:cNvPr>
          <p:cNvSpPr txBox="1"/>
          <p:nvPr/>
        </p:nvSpPr>
        <p:spPr>
          <a:xfrm>
            <a:off x="7483348" y="5602963"/>
            <a:ext cx="4337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Критические значения напряжений:</a:t>
            </a:r>
          </a:p>
          <a:p>
            <a:r>
              <a:rPr lang="ru-RU" dirty="0"/>
              <a:t>Для титана по Мизесу 540 МПа;</a:t>
            </a:r>
          </a:p>
          <a:p>
            <a:r>
              <a:rPr lang="ru-RU" dirty="0"/>
              <a:t>Для акрила по третьим главным 120 МПа.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D49EEE2-84D3-43AC-BDAA-A7155EAB4074}"/>
              </a:ext>
            </a:extLst>
          </p:cNvPr>
          <p:cNvSpPr/>
          <p:nvPr/>
        </p:nvSpPr>
        <p:spPr>
          <a:xfrm>
            <a:off x="294921" y="5904692"/>
            <a:ext cx="3074965" cy="70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Исходный угол раскрытия проема входного люка (16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ᵒ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0593C7-845C-4618-A7A1-A41B0D3FE02B}"/>
              </a:ext>
            </a:extLst>
          </p:cNvPr>
          <p:cNvSpPr txBox="1"/>
          <p:nvPr/>
        </p:nvSpPr>
        <p:spPr>
          <a:xfrm>
            <a:off x="3022915" y="1387782"/>
            <a:ext cx="614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Результаты численного решения при отсутствии трения </a:t>
            </a:r>
          </a:p>
        </p:txBody>
      </p:sp>
    </p:spTree>
    <p:extLst>
      <p:ext uri="{BB962C8B-B14F-4D97-AF65-F5344CB8AC3E}">
        <p14:creationId xmlns:p14="http://schemas.microsoft.com/office/powerpoint/2010/main" val="147524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78C9B9-FB26-184D-B2DB-55CDB3FCC5F8}"/>
              </a:ext>
            </a:extLst>
          </p:cNvPr>
          <p:cNvSpPr txBox="1"/>
          <p:nvPr/>
        </p:nvSpPr>
        <p:spPr>
          <a:xfrm>
            <a:off x="2337407" y="908720"/>
            <a:ext cx="751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Основная задача – 2</a:t>
            </a:r>
            <a:r>
              <a:rPr lang="en-US" sz="2400" b="1" dirty="0"/>
              <a:t>D </a:t>
            </a:r>
            <a:r>
              <a:rPr lang="ru-RU" sz="2400" b="1" dirty="0"/>
              <a:t>осесимметричная постановка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25C091-AF9C-584E-8E79-1D7DB4CAA6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75521" y="2025966"/>
            <a:ext cx="3600400" cy="322314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BD2FBD4-549B-7247-935C-E9956405F2AD}"/>
              </a:ext>
            </a:extLst>
          </p:cNvPr>
          <p:cNvSpPr/>
          <p:nvPr/>
        </p:nvSpPr>
        <p:spPr>
          <a:xfrm>
            <a:off x="826550" y="5574707"/>
            <a:ext cx="4629575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третьих главных напряжений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690382-46C7-324A-A2B4-E5F1491E84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16080" y="1844271"/>
            <a:ext cx="3952875" cy="369443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4A3ECC-B42F-3D42-A0F7-4C3D7D6183FA}"/>
              </a:ext>
            </a:extLst>
          </p:cNvPr>
          <p:cNvSpPr/>
          <p:nvPr/>
        </p:nvSpPr>
        <p:spPr>
          <a:xfrm>
            <a:off x="6096000" y="567404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Распределение третьих главных напряжений в акриловом корпусе</a:t>
            </a:r>
            <a:r>
              <a:rPr lang="ru-RU" sz="1400" dirty="0"/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61F22B-DBD1-4E22-AC18-3FDED3C0ED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3" r="15874" b="1"/>
          <a:stretch/>
        </p:blipFill>
        <p:spPr>
          <a:xfrm>
            <a:off x="496174" y="2835839"/>
            <a:ext cx="1955538" cy="1642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7A68EC-85E3-424A-AB99-563B2CD64FD3}"/>
              </a:ext>
            </a:extLst>
          </p:cNvPr>
          <p:cNvSpPr txBox="1"/>
          <p:nvPr/>
        </p:nvSpPr>
        <p:spPr>
          <a:xfrm>
            <a:off x="0" y="646184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  <a:r>
              <a:rPr lang="en-US" dirty="0"/>
              <a:t>/2</a:t>
            </a:r>
            <a:r>
              <a:rPr lang="ru-RU" dirty="0"/>
              <a:t>0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46CF3D0-06F4-4200-AB03-7A23040666C1}"/>
              </a:ext>
            </a:extLst>
          </p:cNvPr>
          <p:cNvSpPr/>
          <p:nvPr/>
        </p:nvSpPr>
        <p:spPr bwMode="auto">
          <a:xfrm>
            <a:off x="9854593" y="2025966"/>
            <a:ext cx="864096" cy="49409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28BA5F1-7770-4442-9E69-D2839424747C}"/>
              </a:ext>
            </a:extLst>
          </p:cNvPr>
          <p:cNvSpPr/>
          <p:nvPr/>
        </p:nvSpPr>
        <p:spPr>
          <a:xfrm>
            <a:off x="294921" y="5904692"/>
            <a:ext cx="3074965" cy="70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Исходный угол раскрытия проема входного люка (16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ᵒ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831F5-BB50-43CE-83B4-F65EA3460F88}"/>
              </a:ext>
            </a:extLst>
          </p:cNvPr>
          <p:cNvSpPr txBox="1"/>
          <p:nvPr/>
        </p:nvSpPr>
        <p:spPr>
          <a:xfrm>
            <a:off x="3022915" y="1387782"/>
            <a:ext cx="614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Результаты численного решения при отсутствии трения </a:t>
            </a:r>
          </a:p>
        </p:txBody>
      </p:sp>
    </p:spTree>
    <p:extLst>
      <p:ext uri="{BB962C8B-B14F-4D97-AF65-F5344CB8AC3E}">
        <p14:creationId xmlns:p14="http://schemas.microsoft.com/office/powerpoint/2010/main" val="20455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772544-B8CE-A340-BF09-EA2F76406C4A}"/>
              </a:ext>
            </a:extLst>
          </p:cNvPr>
          <p:cNvSpPr txBox="1"/>
          <p:nvPr/>
        </p:nvSpPr>
        <p:spPr>
          <a:xfrm>
            <a:off x="2337407" y="908720"/>
            <a:ext cx="751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Основная задача – 2</a:t>
            </a:r>
            <a:r>
              <a:rPr lang="en-US" sz="2400" b="1" dirty="0"/>
              <a:t>D </a:t>
            </a:r>
            <a:r>
              <a:rPr lang="ru-RU" sz="2400" b="1" dirty="0"/>
              <a:t>осесимметричная постановка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531671-3430-694F-83C1-4BDDDAEF10D6}"/>
              </a:ext>
            </a:extLst>
          </p:cNvPr>
          <p:cNvSpPr/>
          <p:nvPr/>
        </p:nvSpPr>
        <p:spPr>
          <a:xfrm>
            <a:off x="911424" y="5677798"/>
            <a:ext cx="4895095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 раскрытия проема входного люка, уменьшенный на один градус (16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ᵒ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2183EE1-8054-2945-8F97-52B1859DD583}"/>
              </a:ext>
            </a:extLst>
          </p:cNvPr>
          <p:cNvSpPr/>
          <p:nvPr/>
        </p:nvSpPr>
        <p:spPr>
          <a:xfrm>
            <a:off x="7104112" y="5677798"/>
            <a:ext cx="4320480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 раскрытия проема входного люка, увеличенный на один градус (18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ᵒ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7A2E86-9D5E-433A-8E84-DF1429931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057" y="1982210"/>
            <a:ext cx="3644891" cy="26462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7A9004-5459-4A7E-A95E-5D40F7629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130" y="1897827"/>
            <a:ext cx="3928568" cy="28180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EB935DC-D2CE-4F11-AA7E-75197D0ABC0A}"/>
              </a:ext>
            </a:extLst>
          </p:cNvPr>
          <p:cNvSpPr txBox="1"/>
          <p:nvPr/>
        </p:nvSpPr>
        <p:spPr>
          <a:xfrm>
            <a:off x="0" y="646184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  <a:r>
              <a:rPr lang="en-US" dirty="0"/>
              <a:t>/2</a:t>
            </a:r>
            <a:r>
              <a:rPr lang="ru-RU" dirty="0"/>
              <a:t>0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431BC74-1B9C-4C94-B21B-DE2D95DFE41A}"/>
              </a:ext>
            </a:extLst>
          </p:cNvPr>
          <p:cNvSpPr/>
          <p:nvPr/>
        </p:nvSpPr>
        <p:spPr>
          <a:xfrm>
            <a:off x="8760296" y="5056213"/>
            <a:ext cx="3644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Распределение напряжений по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Мизесу</a:t>
            </a:r>
            <a:r>
              <a:rPr lang="ru-RU" sz="1400" dirty="0"/>
              <a:t>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165D5A9-8EE8-4E8D-9333-63B89E518B18}"/>
              </a:ext>
            </a:extLst>
          </p:cNvPr>
          <p:cNvSpPr/>
          <p:nvPr/>
        </p:nvSpPr>
        <p:spPr>
          <a:xfrm>
            <a:off x="2544889" y="5053120"/>
            <a:ext cx="3644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Распределение напряжений по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Мизесу</a:t>
            </a:r>
            <a:r>
              <a:rPr lang="ru-RU" sz="1400" dirty="0"/>
              <a:t> 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DA1F797-5DE4-4AFA-8C2F-D08951F7DAC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0059" y="2208304"/>
            <a:ext cx="1776958" cy="331104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31057C2-39DA-4881-9FAB-A29878FEEB2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529836" y="2208304"/>
            <a:ext cx="1634935" cy="3311045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id="{F59BBE56-D403-44F3-BFC0-BDCBF4C27647}"/>
              </a:ext>
            </a:extLst>
          </p:cNvPr>
          <p:cNvSpPr/>
          <p:nvPr/>
        </p:nvSpPr>
        <p:spPr bwMode="auto">
          <a:xfrm>
            <a:off x="4932191" y="4086175"/>
            <a:ext cx="864096" cy="49409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2FE91174-B87A-45C0-A616-5A7DD5156466}"/>
              </a:ext>
            </a:extLst>
          </p:cNvPr>
          <p:cNvSpPr/>
          <p:nvPr/>
        </p:nvSpPr>
        <p:spPr bwMode="auto">
          <a:xfrm>
            <a:off x="11289518" y="4097209"/>
            <a:ext cx="864096" cy="49409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D74489-A78E-4119-B0C6-4E988DC0687E}"/>
              </a:ext>
            </a:extLst>
          </p:cNvPr>
          <p:cNvSpPr txBox="1"/>
          <p:nvPr/>
        </p:nvSpPr>
        <p:spPr>
          <a:xfrm>
            <a:off x="3022915" y="1387782"/>
            <a:ext cx="614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Результаты численного решения при отсутствии трения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E8FCF9-F8B5-4F88-BD91-D363003D5DCB}"/>
              </a:ext>
            </a:extLst>
          </p:cNvPr>
          <p:cNvSpPr txBox="1"/>
          <p:nvPr/>
        </p:nvSpPr>
        <p:spPr>
          <a:xfrm>
            <a:off x="1844905" y="5386439"/>
            <a:ext cx="494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Максимальное напряжение увеличилось на </a:t>
            </a:r>
            <a:r>
              <a:rPr lang="ru-RU" dirty="0">
                <a:solidFill>
                  <a:srgbClr val="FF0000"/>
                </a:solidFill>
              </a:rPr>
              <a:t>33%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9E4D0F-63A7-4114-9868-B4208FC13749}"/>
              </a:ext>
            </a:extLst>
          </p:cNvPr>
          <p:cNvSpPr txBox="1"/>
          <p:nvPr/>
        </p:nvSpPr>
        <p:spPr>
          <a:xfrm>
            <a:off x="7210530" y="5382469"/>
            <a:ext cx="494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Максимальное напряжение увеличилось на </a:t>
            </a:r>
            <a:r>
              <a:rPr lang="ru-RU" dirty="0">
                <a:solidFill>
                  <a:srgbClr val="FF0000"/>
                </a:solidFill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2537710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9197</TotalTime>
  <Words>1129</Words>
  <Application>Microsoft Office PowerPoint</Application>
  <PresentationFormat>Широкоэкранный</PresentationFormat>
  <Paragraphs>198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Судаков Владислав Алексеевич</cp:lastModifiedBy>
  <cp:revision>460</cp:revision>
  <dcterms:created xsi:type="dcterms:W3CDTF">2016-02-05T10:58:30Z</dcterms:created>
  <dcterms:modified xsi:type="dcterms:W3CDTF">2021-06-25T10:08:00Z</dcterms:modified>
</cp:coreProperties>
</file>